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Override ContentType="application/vnd.openxmlformats-officedocument.custom-properties+xml" PartName="/docProps/custom.xml"/>
</Types>
</file>

<file path=_rels/.rels><?xml version="1.0" encoding="UTF-8" standalone="yes" ?><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Extenda 30 Deca" charset="1" panose="020B0003020200000002"/>
      <p:regular r:id="rId56"/>
    </p:embeddedFont>
    <p:embeddedFont>
      <p:font typeface="Aileron Bold" charset="1" panose="00000800000000000000"/>
      <p:regular r:id="rId57"/>
    </p:embeddedFont>
    <p:embeddedFont>
      <p:font typeface="Aileron" charset="1" panose="00000500000000000000"/>
      <p:regular r:id="rId58"/>
    </p:embeddedFont>
    <p:embeddedFont>
      <p:font typeface="Baskerville Display PT Italics" charset="1" panose="02030602080406090203"/>
      <p:regular r:id="rId59"/>
    </p:embeddedFont>
    <p:embeddedFont>
      <p:font typeface="Black Mango Light" charset="1" panose="02020A03060303060403"/>
      <p:regular r:id="rId60"/>
    </p:embeddedFont>
    <p:embeddedFont>
      <p:font typeface="Black Mango Bold" charset="1" panose="02020A03060303060403"/>
      <p:regular r:id="rId61"/>
    </p:embeddedFont>
    <p:embeddedFont>
      <p:font typeface="Inter" charset="1" panose="020B0502030000000004"/>
      <p:regular r:id="rId62"/>
    </p:embeddedFont>
    <p:embeddedFont>
      <p:font typeface="Playfair Display 1 Bold" charset="1" panose="00000000000000000000"/>
      <p:regular r:id="rId63"/>
    </p:embeddedFont>
    <p:embeddedFont>
      <p:font typeface="Inter Bold" charset="1" panose="020B0802030000000004"/>
      <p:regular r:id="rId64"/>
    </p:embeddedFont>
    <p:embeddedFont>
      <p:font typeface="Montserrat Bold" charset="1" panose="00000800000000000000"/>
      <p:regular r:id="rId65"/>
    </p:embeddedFont>
    <p:embeddedFont>
      <p:font typeface="Aileron Heavy" charset="1" panose="00000A00000000000000"/>
      <p:regular r:id="rId66"/>
    </p:embeddedFont>
    <p:embeddedFont>
      <p:font typeface="RoxboroughCF Bold" charset="1" panose="00000800000000000000"/>
      <p:regular r:id="rId67"/>
    </p:embeddedFont>
    <p:embeddedFont>
      <p:font typeface="RoxboroughCF" charset="1" panose="00000500000000000000"/>
      <p:regular r:id="rId68"/>
    </p:embeddedFont>
    <p:embeddedFont>
      <p:font typeface="League Gothic" charset="1" panose="00000500000000000000"/>
      <p:regular r:id="rId69"/>
    </p:embeddedFont>
    <p:embeddedFont>
      <p:font typeface="Glacial Indifference" charset="1" panose="00000000000000000000"/>
      <p:regular r:id="rId70"/>
    </p:embeddedFont>
    <p:embeddedFont>
      <p:font typeface="Montserrat" charset="1" panose="00000500000000000000"/>
      <p:regular r:id="rId71"/>
    </p:embeddedFont>
    <p:embeddedFont>
      <p:font typeface="Big Shoulders Display Bold" charset="1" panose="00000000000000000000"/>
      <p:regular r:id="rId72"/>
    </p:embeddedFont>
    <p:embeddedFont>
      <p:font typeface="Arial Unicode" charset="1" panose="020B0604020202020204"/>
      <p:regular r:id="rId73"/>
    </p:embeddedFont>
    <p:embeddedFont>
      <p:font typeface="DM Sans Bold" charset="1" panose="00000000000000000000"/>
      <p:regular r:id="rId74"/>
    </p:embeddedFont>
    <p:embeddedFont>
      <p:font typeface="Garet Light" charset="1" panose="00000000000000000000"/>
      <p:regular r:id="rId75"/>
    </p:embeddedFont>
    <p:embeddedFont>
      <p:font typeface="Garet ExtraBold" charset="1" panose="00000000000000000000"/>
      <p:regular r:id="rId76"/>
    </p:embeddedFont>
    <p:embeddedFont>
      <p:font typeface="RoxboroughCF Medium" charset="1" panose="00000600000000000000"/>
      <p:regular r:id="rId77"/>
    </p:embeddedFont>
    <p:embeddedFont>
      <p:font typeface="RoxboroughCF Light" charset="1" panose="00000400000000000000"/>
      <p:regular r:id="rId78"/>
    </p:embeddedFont>
    <p:embeddedFont>
      <p:font typeface="Playfair Display 2" charset="1" panose="00000500000000000000"/>
      <p:regular r:id="rId79"/>
    </p:embeddedFont>
    <p:embeddedFont>
      <p:font typeface="Beautifully Delicious Script" charset="1" panose="00000500000000000000"/>
      <p:regular r:id="rId80"/>
    </p:embeddedFont>
    <p:embeddedFont>
      <p:font typeface="Gulfs Display" charset="1" panose="00000500000000000000"/>
      <p:regular r:id="rId81"/>
    </p:embeddedFont>
    <p:embeddedFont>
      <p:font typeface="Aileron Light" charset="1" panose="00000400000000000000"/>
      <p:regular r:id="rId82"/>
    </p:embeddedFont>
    <p:embeddedFont>
      <p:font typeface="DM Sans" charset="1" panose="00000000000000000000"/>
      <p:regular r:id="rId83"/>
    </p:embeddedFont>
    <p:embeddedFont>
      <p:font typeface="Canva Sans Bold" charset="1" panose="020B0803030501040103"/>
      <p:regular r:id="rId84"/>
    </p:embeddedFont>
    <p:embeddedFont>
      <p:font typeface="Canva Sans" charset="1" panose="020B0503030501040103"/>
      <p:regular r:id="rId85"/>
    </p:embeddedFont>
    <p:embeddedFont>
      <p:font typeface="IBM Plex Serif" charset="1" panose="02060503050406000203"/>
      <p:regular r:id="rId86"/>
    </p:embeddedFont>
    <p:embeddedFont>
      <p:font typeface="Arimo Bold" charset="1" panose="020B0704020202020204"/>
      <p:regular r:id="rId87"/>
    </p:embeddedFont>
    <p:embeddedFont>
      <p:font typeface="Glacial Indifference Bold" charset="1" panose="00000800000000000000"/>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9.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jpeg" Type="http://schemas.openxmlformats.org/officeDocument/2006/relationships/image"/></Relationships>
</file>

<file path=ppt/slides/_rels/slide12.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jpeg" Type="http://schemas.openxmlformats.org/officeDocument/2006/relationships/image"/><Relationship Id="rId4" Target="../media/image5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jpeg" Type="http://schemas.openxmlformats.org/officeDocument/2006/relationships/image"/><Relationship Id="rId4" Target="../media/image5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56.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69.jpeg" Type="http://schemas.openxmlformats.org/officeDocument/2006/relationships/image"/><Relationship Id="rId13" Target="../media/image70.jpe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16" Target="../media/image71.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78.png" Type="http://schemas.openxmlformats.org/officeDocument/2006/relationships/image"/><Relationship Id="rId12" Target="../media/image79.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80.jpeg" Type="http://schemas.openxmlformats.org/officeDocument/2006/relationships/image"/><Relationship Id="rId7" Target="../media/image81.jpeg" Type="http://schemas.openxmlformats.org/officeDocument/2006/relationships/image"/></Relationships>
</file>

<file path=ppt/slides/_rels/slide23.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82.jpeg" Type="http://schemas.openxmlformats.org/officeDocument/2006/relationships/image"/><Relationship Id="rId3" Target="../media/image8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svg" Type="http://schemas.openxmlformats.org/officeDocument/2006/relationships/image"/><Relationship Id="rId11" Target="../media/image93.png" Type="http://schemas.openxmlformats.org/officeDocument/2006/relationships/image"/><Relationship Id="rId12" Target="../media/image94.svg" Type="http://schemas.openxmlformats.org/officeDocument/2006/relationships/image"/><Relationship Id="rId13" Target="../media/image95.png" Type="http://schemas.openxmlformats.org/officeDocument/2006/relationships/image"/><Relationship Id="rId14" Target="../media/image96.svg" Type="http://schemas.openxmlformats.org/officeDocument/2006/relationships/image"/><Relationship Id="rId2" Target="../media/image84.pn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 Id="rId7" Target="../media/image89.png" Type="http://schemas.openxmlformats.org/officeDocument/2006/relationships/image"/><Relationship Id="rId8" Target="../media/image90.svg" Type="http://schemas.openxmlformats.org/officeDocument/2006/relationships/image"/><Relationship Id="rId9" Target="../media/image9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97.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jpeg" Type="http://schemas.openxmlformats.org/officeDocument/2006/relationships/image"/><Relationship Id="rId3" Target="../media/image104.jpeg" Type="http://schemas.openxmlformats.org/officeDocument/2006/relationships/image"/><Relationship Id="rId4" Target="../media/image105.jpeg" Type="http://schemas.openxmlformats.org/officeDocument/2006/relationships/image"/><Relationship Id="rId5" Target="../media/image106.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svg" Type="http://schemas.openxmlformats.org/officeDocument/2006/relationships/image"/><Relationship Id="rId4" Target="../media/image107.jpeg" Type="http://schemas.openxmlformats.org/officeDocument/2006/relationships/image"/><Relationship Id="rId5" Target="../media/image10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jpeg" Type="http://schemas.openxmlformats.org/officeDocument/2006/relationships/image"/><Relationship Id="rId3" Target="../media/image109.jpeg" Type="http://schemas.openxmlformats.org/officeDocument/2006/relationships/image"/><Relationship Id="rId4" Target="../media/image110.jpeg" Type="http://schemas.openxmlformats.org/officeDocument/2006/relationships/image"/><Relationship Id="rId5" Target="../media/image1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7.jpe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jpeg" Type="http://schemas.openxmlformats.org/officeDocument/2006/relationships/image"/><Relationship Id="rId3" Target="../media/image113.jpeg" Type="http://schemas.openxmlformats.org/officeDocument/2006/relationships/image"/><Relationship Id="rId4" Target="../media/image114.jpeg" Type="http://schemas.openxmlformats.org/officeDocument/2006/relationships/image"/><Relationship Id="rId5" Target="../media/image115.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svg" Type="http://schemas.openxmlformats.org/officeDocument/2006/relationships/image"/><Relationship Id="rId4" Target="../media/image107.jpeg" Type="http://schemas.openxmlformats.org/officeDocument/2006/relationships/image"/><Relationship Id="rId5" Target="../media/image10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jpeg" Type="http://schemas.openxmlformats.org/officeDocument/2006/relationships/image"/><Relationship Id="rId3" Target="../media/image117.jpeg" Type="http://schemas.openxmlformats.org/officeDocument/2006/relationships/image"/><Relationship Id="rId4" Target="../media/image118.jpeg" Type="http://schemas.openxmlformats.org/officeDocument/2006/relationships/image"/><Relationship Id="rId5" Target="../media/image119.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120.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jpeg" Type="http://schemas.openxmlformats.org/officeDocument/2006/relationships/image"/><Relationship Id="rId3" Target="../media/image123.png" Type="http://schemas.openxmlformats.org/officeDocument/2006/relationships/image"/><Relationship Id="rId4" Target="../media/image124.png" Type="http://schemas.openxmlformats.org/officeDocument/2006/relationships/image"/><Relationship Id="rId5" Target="../media/image12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jpeg" Type="http://schemas.openxmlformats.org/officeDocument/2006/relationships/image"/><Relationship Id="rId3" Target="../media/image12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jpeg" Type="http://schemas.openxmlformats.org/officeDocument/2006/relationships/image"/><Relationship Id="rId3" Target="../media/image129.png" Type="http://schemas.openxmlformats.org/officeDocument/2006/relationships/image"/><Relationship Id="rId4" Target="../media/image13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jpeg" Type="http://schemas.openxmlformats.org/officeDocument/2006/relationships/image"/><Relationship Id="rId3" Target="../media/image13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media/image10.png" Type="http://schemas.openxmlformats.org/officeDocument/2006/relationships/image"/><Relationship Id="rId20" Target="../media/image28.png" Type="http://schemas.openxmlformats.org/officeDocument/2006/relationships/image"/><Relationship Id="rId21" Target="../media/image29.svg" Type="http://schemas.openxmlformats.org/officeDocument/2006/relationships/image"/><Relationship Id="rId22" Target="../media/image30.png" Type="http://schemas.openxmlformats.org/officeDocument/2006/relationships/image"/><Relationship Id="rId23" Target="../media/image31.svg" Type="http://schemas.openxmlformats.org/officeDocument/2006/relationships/image"/><Relationship Id="rId24" Target="../media/image32.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2.jpeg" Type="http://schemas.openxmlformats.org/officeDocument/2006/relationships/image"/><Relationship Id="rId3" Target="../media/image133.png" Type="http://schemas.openxmlformats.org/officeDocument/2006/relationships/image"/><Relationship Id="rId4" Target="../media/image134.png" Type="http://schemas.openxmlformats.org/officeDocument/2006/relationships/image"/><Relationship Id="rId5" Target="../media/image13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jpeg" Type="http://schemas.openxmlformats.org/officeDocument/2006/relationships/image"/><Relationship Id="rId3" Target="../media/image137.jpeg" Type="http://schemas.openxmlformats.org/officeDocument/2006/relationships/image"/><Relationship Id="rId4" Target="../media/image138.jpeg" Type="http://schemas.openxmlformats.org/officeDocument/2006/relationships/image"/><Relationship Id="rId5" Target="../media/image139.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140.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43.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141.jpeg" Type="http://schemas.openxmlformats.org/officeDocument/2006/relationships/image"/><Relationship Id="rId3" Target="../media/image142.jpeg" Type="http://schemas.openxmlformats.org/officeDocument/2006/relationships/image"/></Relationships>
</file>

<file path=ppt/slides/_rels/slide44.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143.jpeg" Type="http://schemas.openxmlformats.org/officeDocument/2006/relationships/image"/><Relationship Id="rId3" Target="../media/image144.png" Type="http://schemas.openxmlformats.org/officeDocument/2006/relationships/image"/><Relationship Id="rId4" Target="../media/image145.png" Type="http://schemas.openxmlformats.org/officeDocument/2006/relationships/image"/></Relationships>
</file>

<file path=ppt/slides/_rels/slide45.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146.png" Type="http://schemas.openxmlformats.org/officeDocument/2006/relationships/image"/><Relationship Id="rId3" Target="../media/image147.jpeg" Type="http://schemas.openxmlformats.org/officeDocument/2006/relationships/image"/><Relationship Id="rId4" Target="../media/image14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149.png" Type="http://schemas.openxmlformats.org/officeDocument/2006/relationships/image"/><Relationship Id="rId12" Target="../media/image150.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1.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2.png" Type="http://schemas.openxmlformats.org/officeDocument/2006/relationships/image"/><Relationship Id="rId3" Target="../media/image153.svg" Type="http://schemas.openxmlformats.org/officeDocument/2006/relationships/image"/><Relationship Id="rId4" Target="../media/image154.png" Type="http://schemas.openxmlformats.org/officeDocument/2006/relationships/image"/><Relationship Id="rId5" Target="../media/image155.svg" Type="http://schemas.openxmlformats.org/officeDocument/2006/relationships/image"/><Relationship Id="rId6" Target="../media/image156.png" Type="http://schemas.openxmlformats.org/officeDocument/2006/relationships/image"/><Relationship Id="rId7" Target="../media/image157.svg" Type="http://schemas.openxmlformats.org/officeDocument/2006/relationships/image"/><Relationship Id="rId8" Target="../media/image15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159.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16" Target="../media/image46.png" Type="http://schemas.openxmlformats.org/officeDocument/2006/relationships/image"/><Relationship Id="rId17" Target="../media/image47.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0.jpeg" Type="http://schemas.openxmlformats.org/officeDocument/2006/relationships/image"/><Relationship Id="rId3" Target="../media/image161.jpeg" Type="http://schemas.openxmlformats.org/officeDocument/2006/relationships/image"/><Relationship Id="rId4" Target="../media/image32.png" Type="http://schemas.openxmlformats.org/officeDocument/2006/relationships/image"/><Relationship Id="rId5" Target="../media/image4.png" Type="http://schemas.openxmlformats.org/officeDocument/2006/relationships/image"/><Relationship Id="rId6" Target="https://sites.google.com/d/1Zqm6FTN6hjRe-f5d932_nA710wjz6N00/p/1HwSsAErUaSMJVLI2qirjCl67G38a7_Iy/edit"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1.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3.png" Type="http://schemas.openxmlformats.org/officeDocument/2006/relationships/image"/><Relationship Id="rId2" Target="../media/image4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4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3.png" Type="http://schemas.openxmlformats.org/officeDocument/2006/relationships/image"/><Relationship Id="rId2" Target="../media/image48.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3.png" Type="http://schemas.openxmlformats.org/officeDocument/2006/relationships/image"/><Relationship Id="rId2" Target="../media/image48.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sp>
        <p:nvSpPr>
          <p:cNvPr name="TextBox 2" id="2"/>
          <p:cNvSpPr txBox="true"/>
          <p:nvPr/>
        </p:nvSpPr>
        <p:spPr>
          <a:xfrm rot="0">
            <a:off x="627640" y="50801"/>
            <a:ext cx="10615992" cy="10020192"/>
          </a:xfrm>
          <a:prstGeom prst="rect">
            <a:avLst/>
          </a:prstGeom>
        </p:spPr>
        <p:txBody>
          <a:bodyPr anchor="t" rtlCol="false" tIns="0" lIns="0" bIns="0" rIns="0">
            <a:spAutoFit/>
          </a:bodyPr>
          <a:lstStyle/>
          <a:p>
            <a:pPr algn="l">
              <a:lnSpc>
                <a:spcPts val="81835"/>
              </a:lnSpc>
            </a:pPr>
            <a:r>
              <a:rPr lang="en-US" sz="58454">
                <a:solidFill>
                  <a:srgbClr val="111111"/>
                </a:solidFill>
                <a:latin typeface="Extenda 30 Deca"/>
                <a:ea typeface="Extenda 30 Deca"/>
                <a:cs typeface="Extenda 30 Deca"/>
                <a:sym typeface="Extenda 30 Deca"/>
              </a:rPr>
              <a:t>REPORT</a:t>
            </a:r>
          </a:p>
        </p:txBody>
      </p:sp>
      <p:grpSp>
        <p:nvGrpSpPr>
          <p:cNvPr name="Group 3" id="3"/>
          <p:cNvGrpSpPr/>
          <p:nvPr/>
        </p:nvGrpSpPr>
        <p:grpSpPr>
          <a:xfrm rot="0">
            <a:off x="11243631" y="-1642473"/>
            <a:ext cx="3522184" cy="13571946"/>
            <a:chOff x="0" y="0"/>
            <a:chExt cx="927653" cy="3574504"/>
          </a:xfrm>
        </p:grpSpPr>
        <p:sp>
          <p:nvSpPr>
            <p:cNvPr name="Freeform 4" id="4"/>
            <p:cNvSpPr/>
            <p:nvPr/>
          </p:nvSpPr>
          <p:spPr>
            <a:xfrm flipH="false" flipV="false" rot="0">
              <a:off x="0" y="0"/>
              <a:ext cx="927653" cy="3574504"/>
            </a:xfrm>
            <a:custGeom>
              <a:avLst/>
              <a:gdLst/>
              <a:ahLst/>
              <a:cxnLst/>
              <a:rect r="r" b="b" t="t" l="l"/>
              <a:pathLst>
                <a:path h="3574504" w="927653">
                  <a:moveTo>
                    <a:pt x="0" y="0"/>
                  </a:moveTo>
                  <a:lnTo>
                    <a:pt x="927653" y="0"/>
                  </a:lnTo>
                  <a:lnTo>
                    <a:pt x="927653" y="3574504"/>
                  </a:lnTo>
                  <a:lnTo>
                    <a:pt x="0" y="3574504"/>
                  </a:lnTo>
                  <a:close/>
                </a:path>
              </a:pathLst>
            </a:custGeom>
            <a:solidFill>
              <a:srgbClr val="A4A559"/>
            </a:solidFill>
          </p:spPr>
        </p:sp>
        <p:sp>
          <p:nvSpPr>
            <p:cNvPr name="TextBox 5" id="5"/>
            <p:cNvSpPr txBox="true"/>
            <p:nvPr/>
          </p:nvSpPr>
          <p:spPr>
            <a:xfrm>
              <a:off x="0" y="-9525"/>
              <a:ext cx="927653" cy="3584029"/>
            </a:xfrm>
            <a:prstGeom prst="rect">
              <a:avLst/>
            </a:prstGeom>
          </p:spPr>
          <p:txBody>
            <a:bodyPr anchor="ctr" rtlCol="false" tIns="50800" lIns="50800" bIns="50800" rIns="50800"/>
            <a:lstStyle/>
            <a:p>
              <a:pPr algn="ctr">
                <a:lnSpc>
                  <a:spcPts val="3049"/>
                </a:lnSpc>
              </a:pPr>
            </a:p>
          </p:txBody>
        </p:sp>
      </p:grpSp>
      <p:grpSp>
        <p:nvGrpSpPr>
          <p:cNvPr name="Group 6" id="6"/>
          <p:cNvGrpSpPr/>
          <p:nvPr/>
        </p:nvGrpSpPr>
        <p:grpSpPr>
          <a:xfrm rot="0">
            <a:off x="14765816" y="-763902"/>
            <a:ext cx="4994746" cy="11787183"/>
            <a:chOff x="0" y="0"/>
            <a:chExt cx="1315489" cy="3104443"/>
          </a:xfrm>
        </p:grpSpPr>
        <p:sp>
          <p:nvSpPr>
            <p:cNvPr name="Freeform 7" id="7"/>
            <p:cNvSpPr/>
            <p:nvPr/>
          </p:nvSpPr>
          <p:spPr>
            <a:xfrm flipH="false" flipV="false" rot="0">
              <a:off x="0" y="0"/>
              <a:ext cx="1315489" cy="3104443"/>
            </a:xfrm>
            <a:custGeom>
              <a:avLst/>
              <a:gdLst/>
              <a:ahLst/>
              <a:cxnLst/>
              <a:rect r="r" b="b" t="t" l="l"/>
              <a:pathLst>
                <a:path h="3104443" w="1315489">
                  <a:moveTo>
                    <a:pt x="0" y="0"/>
                  </a:moveTo>
                  <a:lnTo>
                    <a:pt x="1315489" y="0"/>
                  </a:lnTo>
                  <a:lnTo>
                    <a:pt x="1315489" y="3104443"/>
                  </a:lnTo>
                  <a:lnTo>
                    <a:pt x="0" y="3104443"/>
                  </a:lnTo>
                  <a:close/>
                </a:path>
              </a:pathLst>
            </a:custGeom>
            <a:solidFill>
              <a:srgbClr val="71706F"/>
            </a:solidFill>
          </p:spPr>
        </p:sp>
        <p:sp>
          <p:nvSpPr>
            <p:cNvPr name="TextBox 8" id="8"/>
            <p:cNvSpPr txBox="true"/>
            <p:nvPr/>
          </p:nvSpPr>
          <p:spPr>
            <a:xfrm>
              <a:off x="0" y="-9525"/>
              <a:ext cx="1315489" cy="3113968"/>
            </a:xfrm>
            <a:prstGeom prst="rect">
              <a:avLst/>
            </a:prstGeom>
          </p:spPr>
          <p:txBody>
            <a:bodyPr anchor="ctr" rtlCol="false" tIns="50800" lIns="50800" bIns="50800" rIns="50800"/>
            <a:lstStyle/>
            <a:p>
              <a:pPr algn="ctr">
                <a:lnSpc>
                  <a:spcPts val="3049"/>
                </a:lnSpc>
              </a:pPr>
            </a:p>
          </p:txBody>
        </p:sp>
      </p:grpSp>
      <p:grpSp>
        <p:nvGrpSpPr>
          <p:cNvPr name="Group 9" id="9"/>
          <p:cNvGrpSpPr/>
          <p:nvPr/>
        </p:nvGrpSpPr>
        <p:grpSpPr>
          <a:xfrm rot="0">
            <a:off x="11243631" y="1028700"/>
            <a:ext cx="3522184" cy="5246370"/>
            <a:chOff x="0" y="0"/>
            <a:chExt cx="545679" cy="812800"/>
          </a:xfrm>
        </p:grpSpPr>
        <p:sp>
          <p:nvSpPr>
            <p:cNvPr name="Freeform 10" id="10"/>
            <p:cNvSpPr/>
            <p:nvPr/>
          </p:nvSpPr>
          <p:spPr>
            <a:xfrm flipH="false" flipV="false" rot="0">
              <a:off x="0" y="0"/>
              <a:ext cx="545679" cy="812800"/>
            </a:xfrm>
            <a:custGeom>
              <a:avLst/>
              <a:gdLst/>
              <a:ahLst/>
              <a:cxnLst/>
              <a:rect r="r" b="b" t="t" l="l"/>
              <a:pathLst>
                <a:path h="812800" w="545679">
                  <a:moveTo>
                    <a:pt x="0" y="0"/>
                  </a:moveTo>
                  <a:lnTo>
                    <a:pt x="545679" y="0"/>
                  </a:lnTo>
                  <a:lnTo>
                    <a:pt x="545679" y="812800"/>
                  </a:lnTo>
                  <a:lnTo>
                    <a:pt x="0" y="812800"/>
                  </a:lnTo>
                  <a:close/>
                </a:path>
              </a:pathLst>
            </a:custGeom>
            <a:blipFill>
              <a:blip r:embed="rId2"/>
              <a:stretch>
                <a:fillRect l="-68185" t="0" r="-27336" b="0"/>
              </a:stretch>
            </a:blipFill>
          </p:spPr>
        </p:sp>
      </p:grpSp>
      <p:grpSp>
        <p:nvGrpSpPr>
          <p:cNvPr name="Group 11" id="11"/>
          <p:cNvGrpSpPr/>
          <p:nvPr/>
        </p:nvGrpSpPr>
        <p:grpSpPr>
          <a:xfrm rot="0">
            <a:off x="14765816" y="4011930"/>
            <a:ext cx="3522184" cy="5246370"/>
            <a:chOff x="0" y="0"/>
            <a:chExt cx="545679" cy="812800"/>
          </a:xfrm>
        </p:grpSpPr>
        <p:sp>
          <p:nvSpPr>
            <p:cNvPr name="Freeform 12" id="12"/>
            <p:cNvSpPr/>
            <p:nvPr/>
          </p:nvSpPr>
          <p:spPr>
            <a:xfrm flipH="false" flipV="false" rot="0">
              <a:off x="0" y="0"/>
              <a:ext cx="545679" cy="812800"/>
            </a:xfrm>
            <a:custGeom>
              <a:avLst/>
              <a:gdLst/>
              <a:ahLst/>
              <a:cxnLst/>
              <a:rect r="r" b="b" t="t" l="l"/>
              <a:pathLst>
                <a:path h="812800" w="545679">
                  <a:moveTo>
                    <a:pt x="0" y="0"/>
                  </a:moveTo>
                  <a:lnTo>
                    <a:pt x="545679" y="0"/>
                  </a:lnTo>
                  <a:lnTo>
                    <a:pt x="545679" y="812800"/>
                  </a:lnTo>
                  <a:lnTo>
                    <a:pt x="0" y="812800"/>
                  </a:lnTo>
                  <a:close/>
                </a:path>
              </a:pathLst>
            </a:custGeom>
            <a:blipFill>
              <a:blip r:embed="rId3"/>
              <a:stretch>
                <a:fillRect l="-16908" t="0" r="-11461" b="0"/>
              </a:stretch>
            </a:blipFill>
          </p:spPr>
        </p:sp>
      </p:grpSp>
      <p:grpSp>
        <p:nvGrpSpPr>
          <p:cNvPr name="Group 13" id="13"/>
          <p:cNvGrpSpPr/>
          <p:nvPr/>
        </p:nvGrpSpPr>
        <p:grpSpPr>
          <a:xfrm rot="0">
            <a:off x="2892125" y="4549195"/>
            <a:ext cx="5458179" cy="895202"/>
            <a:chOff x="0" y="0"/>
            <a:chExt cx="1411749" cy="231542"/>
          </a:xfrm>
        </p:grpSpPr>
        <p:sp>
          <p:nvSpPr>
            <p:cNvPr name="Freeform 14" id="14"/>
            <p:cNvSpPr/>
            <p:nvPr/>
          </p:nvSpPr>
          <p:spPr>
            <a:xfrm flipH="false" flipV="false" rot="0">
              <a:off x="0" y="0"/>
              <a:ext cx="1411749" cy="231542"/>
            </a:xfrm>
            <a:custGeom>
              <a:avLst/>
              <a:gdLst/>
              <a:ahLst/>
              <a:cxnLst/>
              <a:rect r="r" b="b" t="t" l="l"/>
              <a:pathLst>
                <a:path h="231542" w="1411749">
                  <a:moveTo>
                    <a:pt x="72339" y="0"/>
                  </a:moveTo>
                  <a:lnTo>
                    <a:pt x="1339410" y="0"/>
                  </a:lnTo>
                  <a:cubicBezTo>
                    <a:pt x="1358596" y="0"/>
                    <a:pt x="1376995" y="7621"/>
                    <a:pt x="1390562" y="21188"/>
                  </a:cubicBezTo>
                  <a:cubicBezTo>
                    <a:pt x="1404128" y="34754"/>
                    <a:pt x="1411749" y="53153"/>
                    <a:pt x="1411749" y="72339"/>
                  </a:cubicBezTo>
                  <a:lnTo>
                    <a:pt x="1411749" y="159204"/>
                  </a:lnTo>
                  <a:cubicBezTo>
                    <a:pt x="1411749" y="178389"/>
                    <a:pt x="1404128" y="196789"/>
                    <a:pt x="1390562" y="210355"/>
                  </a:cubicBezTo>
                  <a:cubicBezTo>
                    <a:pt x="1376995" y="223921"/>
                    <a:pt x="1358596" y="231542"/>
                    <a:pt x="1339410" y="231542"/>
                  </a:cubicBezTo>
                  <a:lnTo>
                    <a:pt x="72339" y="231542"/>
                  </a:lnTo>
                  <a:cubicBezTo>
                    <a:pt x="53153" y="231542"/>
                    <a:pt x="34754" y="223921"/>
                    <a:pt x="21188" y="210355"/>
                  </a:cubicBezTo>
                  <a:cubicBezTo>
                    <a:pt x="7621" y="196789"/>
                    <a:pt x="0" y="178389"/>
                    <a:pt x="0" y="159204"/>
                  </a:cubicBezTo>
                  <a:lnTo>
                    <a:pt x="0" y="72339"/>
                  </a:lnTo>
                  <a:cubicBezTo>
                    <a:pt x="0" y="53153"/>
                    <a:pt x="7621" y="34754"/>
                    <a:pt x="21188" y="21188"/>
                  </a:cubicBezTo>
                  <a:cubicBezTo>
                    <a:pt x="34754" y="7621"/>
                    <a:pt x="53153" y="0"/>
                    <a:pt x="72339" y="0"/>
                  </a:cubicBezTo>
                  <a:close/>
                </a:path>
              </a:pathLst>
            </a:custGeom>
            <a:solidFill>
              <a:srgbClr val="E3E1DE"/>
            </a:solidFill>
            <a:ln w="19050" cap="rnd">
              <a:solidFill>
                <a:srgbClr val="111111"/>
              </a:solidFill>
              <a:prstDash val="solid"/>
              <a:round/>
            </a:ln>
          </p:spPr>
        </p:sp>
        <p:sp>
          <p:nvSpPr>
            <p:cNvPr name="TextBox 15" id="15"/>
            <p:cNvSpPr txBox="true"/>
            <p:nvPr/>
          </p:nvSpPr>
          <p:spPr>
            <a:xfrm>
              <a:off x="0" y="-9525"/>
              <a:ext cx="1411749" cy="241067"/>
            </a:xfrm>
            <a:prstGeom prst="rect">
              <a:avLst/>
            </a:prstGeom>
          </p:spPr>
          <p:txBody>
            <a:bodyPr anchor="ctr" rtlCol="false" tIns="50800" lIns="50800" bIns="50800" rIns="50800"/>
            <a:lstStyle/>
            <a:p>
              <a:pPr algn="ctr">
                <a:lnSpc>
                  <a:spcPts val="5855"/>
                </a:lnSpc>
              </a:pPr>
            </a:p>
          </p:txBody>
        </p:sp>
      </p:grpSp>
      <p:sp>
        <p:nvSpPr>
          <p:cNvPr name="TextBox 16" id="16"/>
          <p:cNvSpPr txBox="true"/>
          <p:nvPr/>
        </p:nvSpPr>
        <p:spPr>
          <a:xfrm rot="0">
            <a:off x="3305617" y="4753584"/>
            <a:ext cx="4658956" cy="632361"/>
          </a:xfrm>
          <a:prstGeom prst="rect">
            <a:avLst/>
          </a:prstGeom>
        </p:spPr>
        <p:txBody>
          <a:bodyPr anchor="t" rtlCol="false" tIns="0" lIns="0" bIns="0" rIns="0">
            <a:spAutoFit/>
          </a:bodyPr>
          <a:lstStyle/>
          <a:p>
            <a:pPr algn="ctr">
              <a:lnSpc>
                <a:spcPts val="4590"/>
              </a:lnSpc>
            </a:pPr>
            <a:r>
              <a:rPr lang="en-US" b="true" sz="5100" spc="-254">
                <a:solidFill>
                  <a:srgbClr val="111111"/>
                </a:solidFill>
                <a:latin typeface="Aileron Bold"/>
                <a:ea typeface="Aileron Bold"/>
                <a:cs typeface="Aileron Bold"/>
                <a:sym typeface="Aileron Bold"/>
              </a:rPr>
              <a:t>SOCIAL MEDIA</a:t>
            </a:r>
          </a:p>
        </p:txBody>
      </p:sp>
      <p:sp>
        <p:nvSpPr>
          <p:cNvPr name="TextBox 17" id="17"/>
          <p:cNvSpPr txBox="true"/>
          <p:nvPr/>
        </p:nvSpPr>
        <p:spPr>
          <a:xfrm rot="0">
            <a:off x="2938541" y="7778021"/>
            <a:ext cx="5994189" cy="654051"/>
          </a:xfrm>
          <a:prstGeom prst="rect">
            <a:avLst/>
          </a:prstGeom>
        </p:spPr>
        <p:txBody>
          <a:bodyPr anchor="t" rtlCol="false" tIns="0" lIns="0" bIns="0" rIns="0">
            <a:spAutoFit/>
          </a:bodyPr>
          <a:lstStyle/>
          <a:p>
            <a:pPr algn="ctr" marL="0" indent="0" lvl="0">
              <a:lnSpc>
                <a:spcPts val="2500"/>
              </a:lnSpc>
              <a:spcBef>
                <a:spcPct val="0"/>
              </a:spcBef>
            </a:pPr>
            <a:r>
              <a:rPr lang="en-US" sz="2500" strike="noStrike" u="none">
                <a:solidFill>
                  <a:srgbClr val="111111"/>
                </a:solidFill>
                <a:latin typeface="Aileron"/>
                <a:ea typeface="Aileron"/>
                <a:cs typeface="Aileron"/>
                <a:sym typeface="Aileron"/>
              </a:rPr>
              <a:t>PRESENTED BY DIGITAL MARKTING TEAM YAT 456  </a:t>
            </a:r>
          </a:p>
        </p:txBody>
      </p:sp>
      <p:sp>
        <p:nvSpPr>
          <p:cNvPr name="TextBox 18" id="18"/>
          <p:cNvSpPr txBox="true"/>
          <p:nvPr/>
        </p:nvSpPr>
        <p:spPr>
          <a:xfrm rot="0">
            <a:off x="3472742" y="1984799"/>
            <a:ext cx="4324707" cy="269876"/>
          </a:xfrm>
          <a:prstGeom prst="rect">
            <a:avLst/>
          </a:prstGeom>
        </p:spPr>
        <p:txBody>
          <a:bodyPr anchor="t" rtlCol="false" tIns="0" lIns="0" bIns="0" rIns="0">
            <a:spAutoFit/>
          </a:bodyPr>
          <a:lstStyle/>
          <a:p>
            <a:pPr algn="ctr">
              <a:lnSpc>
                <a:spcPts val="2000"/>
              </a:lnSpc>
            </a:pPr>
            <a:r>
              <a:rPr lang="en-US" sz="2000">
                <a:solidFill>
                  <a:srgbClr val="111111"/>
                </a:solidFill>
                <a:latin typeface="Aileron"/>
                <a:ea typeface="Aileron"/>
                <a:cs typeface="Aileron"/>
                <a:sym typeface="Aileron"/>
              </a:rPr>
              <a:t>GROUP 4</a:t>
            </a:r>
          </a:p>
        </p:txBody>
      </p:sp>
      <p:sp>
        <p:nvSpPr>
          <p:cNvPr name="Freeform 19" id="19"/>
          <p:cNvSpPr/>
          <p:nvPr/>
        </p:nvSpPr>
        <p:spPr>
          <a:xfrm flipH="false" flipV="false" rot="0">
            <a:off x="3293496" y="244053"/>
            <a:ext cx="5056808" cy="1861397"/>
          </a:xfrm>
          <a:custGeom>
            <a:avLst/>
            <a:gdLst/>
            <a:ahLst/>
            <a:cxnLst/>
            <a:rect r="r" b="b" t="t" l="l"/>
            <a:pathLst>
              <a:path h="1861397" w="5056808">
                <a:moveTo>
                  <a:pt x="0" y="0"/>
                </a:moveTo>
                <a:lnTo>
                  <a:pt x="5056808" y="0"/>
                </a:lnTo>
                <a:lnTo>
                  <a:pt x="5056808" y="1861397"/>
                </a:lnTo>
                <a:lnTo>
                  <a:pt x="0" y="1861397"/>
                </a:lnTo>
                <a:lnTo>
                  <a:pt x="0" y="0"/>
                </a:lnTo>
                <a:close/>
              </a:path>
            </a:pathLst>
          </a:custGeom>
          <a:blipFill>
            <a:blip r:embed="rId4"/>
            <a:stretch>
              <a:fillRect l="0" t="-80107" r="0" b="-87283"/>
            </a:stretch>
          </a:blipFill>
        </p:spPr>
      </p:sp>
      <p:sp>
        <p:nvSpPr>
          <p:cNvPr name="Freeform 20" id="20"/>
          <p:cNvSpPr/>
          <p:nvPr/>
        </p:nvSpPr>
        <p:spPr>
          <a:xfrm flipH="false" flipV="false" rot="0">
            <a:off x="4762472" y="8492015"/>
            <a:ext cx="1717486" cy="1578979"/>
          </a:xfrm>
          <a:custGeom>
            <a:avLst/>
            <a:gdLst/>
            <a:ahLst/>
            <a:cxnLst/>
            <a:rect r="r" b="b" t="t" l="l"/>
            <a:pathLst>
              <a:path h="1578979" w="1717486">
                <a:moveTo>
                  <a:pt x="0" y="0"/>
                </a:moveTo>
                <a:lnTo>
                  <a:pt x="1717486" y="0"/>
                </a:lnTo>
                <a:lnTo>
                  <a:pt x="1717486" y="1578979"/>
                </a:lnTo>
                <a:lnTo>
                  <a:pt x="0" y="1578979"/>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grpSp>
        <p:nvGrpSpPr>
          <p:cNvPr name="Group 2" id="2"/>
          <p:cNvGrpSpPr/>
          <p:nvPr/>
        </p:nvGrpSpPr>
        <p:grpSpPr>
          <a:xfrm rot="0">
            <a:off x="5773141" y="734957"/>
            <a:ext cx="6719635" cy="903189"/>
            <a:chOff x="0" y="0"/>
            <a:chExt cx="6954017" cy="934692"/>
          </a:xfrm>
        </p:grpSpPr>
        <p:sp>
          <p:nvSpPr>
            <p:cNvPr name="Freeform 3" id="3"/>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4" id="4"/>
          <p:cNvGrpSpPr/>
          <p:nvPr/>
        </p:nvGrpSpPr>
        <p:grpSpPr>
          <a:xfrm rot="0">
            <a:off x="341524" y="9774281"/>
            <a:ext cx="2207040" cy="220704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6" id="6"/>
          <p:cNvSpPr/>
          <p:nvPr/>
        </p:nvSpPr>
        <p:spPr>
          <a:xfrm flipH="false" flipV="false" rot="0">
            <a:off x="609676" y="8046466"/>
            <a:ext cx="1466137" cy="1900446"/>
          </a:xfrm>
          <a:custGeom>
            <a:avLst/>
            <a:gdLst/>
            <a:ahLst/>
            <a:cxnLst/>
            <a:rect r="r" b="b" t="t" l="l"/>
            <a:pathLst>
              <a:path h="1900446" w="1466137">
                <a:moveTo>
                  <a:pt x="0" y="0"/>
                </a:moveTo>
                <a:lnTo>
                  <a:pt x="1466137" y="0"/>
                </a:lnTo>
                <a:lnTo>
                  <a:pt x="1466137" y="1900446"/>
                </a:lnTo>
                <a:lnTo>
                  <a:pt x="0" y="1900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7426" y="-180497"/>
            <a:ext cx="5171129" cy="3639182"/>
          </a:xfrm>
          <a:custGeom>
            <a:avLst/>
            <a:gdLst/>
            <a:ahLst/>
            <a:cxnLst/>
            <a:rect r="r" b="b" t="t" l="l"/>
            <a:pathLst>
              <a:path h="3639182" w="5171129">
                <a:moveTo>
                  <a:pt x="0" y="0"/>
                </a:moveTo>
                <a:lnTo>
                  <a:pt x="5171129" y="0"/>
                </a:lnTo>
                <a:lnTo>
                  <a:pt x="5171129" y="3639182"/>
                </a:lnTo>
                <a:lnTo>
                  <a:pt x="0" y="363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12321" y="-649976"/>
            <a:ext cx="4379960" cy="4371996"/>
          </a:xfrm>
          <a:custGeom>
            <a:avLst/>
            <a:gdLst/>
            <a:ahLst/>
            <a:cxnLst/>
            <a:rect r="r" b="b" t="t" l="l"/>
            <a:pathLst>
              <a:path h="4371996" w="4379960">
                <a:moveTo>
                  <a:pt x="0" y="0"/>
                </a:moveTo>
                <a:lnTo>
                  <a:pt x="4379960" y="0"/>
                </a:lnTo>
                <a:lnTo>
                  <a:pt x="4379960" y="4371996"/>
                </a:lnTo>
                <a:lnTo>
                  <a:pt x="0" y="4371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01032" y="9135847"/>
            <a:ext cx="403166" cy="1250127"/>
          </a:xfrm>
          <a:custGeom>
            <a:avLst/>
            <a:gdLst/>
            <a:ahLst/>
            <a:cxnLst/>
            <a:rect r="r" b="b" t="t" l="l"/>
            <a:pathLst>
              <a:path h="1250127" w="403166">
                <a:moveTo>
                  <a:pt x="0" y="0"/>
                </a:moveTo>
                <a:lnTo>
                  <a:pt x="403166" y="0"/>
                </a:lnTo>
                <a:lnTo>
                  <a:pt x="403166" y="1250126"/>
                </a:lnTo>
                <a:lnTo>
                  <a:pt x="0" y="1250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259857" y="7971665"/>
            <a:ext cx="5084890" cy="3578491"/>
          </a:xfrm>
          <a:custGeom>
            <a:avLst/>
            <a:gdLst/>
            <a:ahLst/>
            <a:cxnLst/>
            <a:rect r="r" b="b" t="t" l="l"/>
            <a:pathLst>
              <a:path h="3578491" w="5084890">
                <a:moveTo>
                  <a:pt x="0" y="0"/>
                </a:moveTo>
                <a:lnTo>
                  <a:pt x="5084889" y="0"/>
                </a:lnTo>
                <a:lnTo>
                  <a:pt x="5084889" y="3578491"/>
                </a:lnTo>
                <a:lnTo>
                  <a:pt x="0" y="3578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313641" y="1818055"/>
            <a:ext cx="1011956" cy="1311724"/>
          </a:xfrm>
          <a:custGeom>
            <a:avLst/>
            <a:gdLst/>
            <a:ahLst/>
            <a:cxnLst/>
            <a:rect r="r" b="b" t="t" l="l"/>
            <a:pathLst>
              <a:path h="1311724" w="1011956">
                <a:moveTo>
                  <a:pt x="0" y="0"/>
                </a:moveTo>
                <a:lnTo>
                  <a:pt x="1011956" y="0"/>
                </a:lnTo>
                <a:lnTo>
                  <a:pt x="1011956" y="1311724"/>
                </a:lnTo>
                <a:lnTo>
                  <a:pt x="0" y="1311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523703" y="-154010"/>
            <a:ext cx="403166" cy="1250127"/>
          </a:xfrm>
          <a:custGeom>
            <a:avLst/>
            <a:gdLst/>
            <a:ahLst/>
            <a:cxnLst/>
            <a:rect r="r" b="b" t="t" l="l"/>
            <a:pathLst>
              <a:path h="1250127" w="403166">
                <a:moveTo>
                  <a:pt x="0" y="0"/>
                </a:moveTo>
                <a:lnTo>
                  <a:pt x="403165" y="0"/>
                </a:lnTo>
                <a:lnTo>
                  <a:pt x="403165" y="1250127"/>
                </a:lnTo>
                <a:lnTo>
                  <a:pt x="0" y="1250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848526" y="1639094"/>
            <a:ext cx="2568865" cy="1081016"/>
          </a:xfrm>
          <a:custGeom>
            <a:avLst/>
            <a:gdLst/>
            <a:ahLst/>
            <a:cxnLst/>
            <a:rect r="r" b="b" t="t" l="l"/>
            <a:pathLst>
              <a:path h="1081016" w="2568865">
                <a:moveTo>
                  <a:pt x="0" y="0"/>
                </a:moveTo>
                <a:lnTo>
                  <a:pt x="2568865" y="0"/>
                </a:lnTo>
                <a:lnTo>
                  <a:pt x="2568865" y="1081016"/>
                </a:lnTo>
                <a:lnTo>
                  <a:pt x="0" y="1081016"/>
                </a:lnTo>
                <a:lnTo>
                  <a:pt x="0" y="0"/>
                </a:lnTo>
                <a:close/>
              </a:path>
            </a:pathLst>
          </a:custGeom>
          <a:blipFill>
            <a:blip r:embed="rId10"/>
            <a:stretch>
              <a:fillRect l="0" t="-60226" r="0" b="-73667"/>
            </a:stretch>
          </a:blipFill>
        </p:spPr>
      </p:sp>
      <p:sp>
        <p:nvSpPr>
          <p:cNvPr name="Freeform 14" id="14"/>
          <p:cNvSpPr/>
          <p:nvPr/>
        </p:nvSpPr>
        <p:spPr>
          <a:xfrm flipH="false" flipV="false" rot="0">
            <a:off x="3926868" y="2094098"/>
            <a:ext cx="10685453" cy="7666813"/>
          </a:xfrm>
          <a:custGeom>
            <a:avLst/>
            <a:gdLst/>
            <a:ahLst/>
            <a:cxnLst/>
            <a:rect r="r" b="b" t="t" l="l"/>
            <a:pathLst>
              <a:path h="7666813" w="10685453">
                <a:moveTo>
                  <a:pt x="0" y="0"/>
                </a:moveTo>
                <a:lnTo>
                  <a:pt x="10685453" y="0"/>
                </a:lnTo>
                <a:lnTo>
                  <a:pt x="10685453" y="7666812"/>
                </a:lnTo>
                <a:lnTo>
                  <a:pt x="0" y="7666812"/>
                </a:lnTo>
                <a:lnTo>
                  <a:pt x="0" y="0"/>
                </a:lnTo>
                <a:close/>
              </a:path>
            </a:pathLst>
          </a:custGeom>
          <a:blipFill>
            <a:blip r:embed="rId11"/>
            <a:stretch>
              <a:fillRect l="0" t="0" r="0" b="0"/>
            </a:stretch>
          </a:blipFill>
        </p:spPr>
      </p:sp>
      <p:sp>
        <p:nvSpPr>
          <p:cNvPr name="TextBox 15" id="15"/>
          <p:cNvSpPr txBox="true"/>
          <p:nvPr/>
        </p:nvSpPr>
        <p:spPr>
          <a:xfrm rot="0">
            <a:off x="5800169" y="976011"/>
            <a:ext cx="6665579" cy="449498"/>
          </a:xfrm>
          <a:prstGeom prst="rect">
            <a:avLst/>
          </a:prstGeom>
        </p:spPr>
        <p:txBody>
          <a:bodyPr anchor="t" rtlCol="false" tIns="0" lIns="0" bIns="0" rIns="0">
            <a:spAutoFit/>
          </a:bodyPr>
          <a:lstStyle/>
          <a:p>
            <a:pPr algn="ctr">
              <a:lnSpc>
                <a:spcPts val="3575"/>
              </a:lnSpc>
            </a:pPr>
            <a:r>
              <a:rPr lang="en-US" b="true" sz="3221" spc="32">
                <a:solidFill>
                  <a:srgbClr val="1E2052"/>
                </a:solidFill>
                <a:latin typeface="Playfair Display 1 Bold"/>
                <a:ea typeface="Playfair Display 1 Bold"/>
                <a:cs typeface="Playfair Display 1 Bold"/>
                <a:sym typeface="Playfair Display 1 Bold"/>
              </a:rPr>
              <a:t>competitors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0" y="0"/>
            <a:ext cx="6294379" cy="11007721"/>
            <a:chOff x="0" y="0"/>
            <a:chExt cx="1657779" cy="2899153"/>
          </a:xfrm>
        </p:grpSpPr>
        <p:sp>
          <p:nvSpPr>
            <p:cNvPr name="Freeform 3" id="3"/>
            <p:cNvSpPr/>
            <p:nvPr/>
          </p:nvSpPr>
          <p:spPr>
            <a:xfrm flipH="false" flipV="false" rot="0">
              <a:off x="0" y="0"/>
              <a:ext cx="1657779" cy="2899153"/>
            </a:xfrm>
            <a:custGeom>
              <a:avLst/>
              <a:gdLst/>
              <a:ahLst/>
              <a:cxnLst/>
              <a:rect r="r" b="b" t="t" l="l"/>
              <a:pathLst>
                <a:path h="2899153" w="1657779">
                  <a:moveTo>
                    <a:pt x="0" y="0"/>
                  </a:moveTo>
                  <a:lnTo>
                    <a:pt x="1657779" y="0"/>
                  </a:lnTo>
                  <a:lnTo>
                    <a:pt x="1657779" y="2899153"/>
                  </a:lnTo>
                  <a:lnTo>
                    <a:pt x="0" y="2899153"/>
                  </a:lnTo>
                  <a:close/>
                </a:path>
              </a:pathLst>
            </a:custGeom>
            <a:solidFill>
              <a:srgbClr val="A4A559"/>
            </a:solidFill>
          </p:spPr>
        </p:sp>
        <p:sp>
          <p:nvSpPr>
            <p:cNvPr name="TextBox 4" id="4"/>
            <p:cNvSpPr txBox="true"/>
            <p:nvPr/>
          </p:nvSpPr>
          <p:spPr>
            <a:xfrm>
              <a:off x="0" y="-161925"/>
              <a:ext cx="1657779" cy="3061078"/>
            </a:xfrm>
            <a:prstGeom prst="rect">
              <a:avLst/>
            </a:prstGeom>
          </p:spPr>
          <p:txBody>
            <a:bodyPr anchor="ctr" rtlCol="false" tIns="50800" lIns="50800" bIns="50800" rIns="50800"/>
            <a:lstStyle/>
            <a:p>
              <a:pPr algn="ctr">
                <a:lnSpc>
                  <a:spcPts val="4399"/>
                </a:lnSpc>
              </a:pPr>
            </a:p>
          </p:txBody>
        </p:sp>
      </p:grpSp>
      <p:grpSp>
        <p:nvGrpSpPr>
          <p:cNvPr name="Group 5" id="5"/>
          <p:cNvGrpSpPr/>
          <p:nvPr/>
        </p:nvGrpSpPr>
        <p:grpSpPr>
          <a:xfrm rot="0">
            <a:off x="472464" y="0"/>
            <a:ext cx="5349451" cy="5143500"/>
            <a:chOff x="0" y="0"/>
            <a:chExt cx="801489" cy="770632"/>
          </a:xfrm>
        </p:grpSpPr>
        <p:sp>
          <p:nvSpPr>
            <p:cNvPr name="Freeform 6" id="6"/>
            <p:cNvSpPr/>
            <p:nvPr/>
          </p:nvSpPr>
          <p:spPr>
            <a:xfrm flipH="false" flipV="false" rot="0">
              <a:off x="0" y="0"/>
              <a:ext cx="801489" cy="770632"/>
            </a:xfrm>
            <a:custGeom>
              <a:avLst/>
              <a:gdLst/>
              <a:ahLst/>
              <a:cxnLst/>
              <a:rect r="r" b="b" t="t" l="l"/>
              <a:pathLst>
                <a:path h="770632" w="801489">
                  <a:moveTo>
                    <a:pt x="0" y="0"/>
                  </a:moveTo>
                  <a:lnTo>
                    <a:pt x="801489" y="0"/>
                  </a:lnTo>
                  <a:lnTo>
                    <a:pt x="801489" y="770632"/>
                  </a:lnTo>
                  <a:lnTo>
                    <a:pt x="0" y="770632"/>
                  </a:lnTo>
                  <a:close/>
                </a:path>
              </a:pathLst>
            </a:custGeom>
            <a:blipFill>
              <a:blip r:embed="rId2"/>
              <a:stretch>
                <a:fillRect l="0" t="-9011" r="0" b="-95922"/>
              </a:stretch>
            </a:blipFill>
          </p:spPr>
        </p:sp>
      </p:grpSp>
      <p:grpSp>
        <p:nvGrpSpPr>
          <p:cNvPr name="Group 7" id="7"/>
          <p:cNvGrpSpPr/>
          <p:nvPr/>
        </p:nvGrpSpPr>
        <p:grpSpPr>
          <a:xfrm rot="0">
            <a:off x="472464" y="5162550"/>
            <a:ext cx="5349451" cy="5143500"/>
            <a:chOff x="0" y="0"/>
            <a:chExt cx="801489" cy="770632"/>
          </a:xfrm>
        </p:grpSpPr>
        <p:sp>
          <p:nvSpPr>
            <p:cNvPr name="Freeform 8" id="8"/>
            <p:cNvSpPr/>
            <p:nvPr/>
          </p:nvSpPr>
          <p:spPr>
            <a:xfrm flipH="false" flipV="false" rot="0">
              <a:off x="0" y="0"/>
              <a:ext cx="801489" cy="770632"/>
            </a:xfrm>
            <a:custGeom>
              <a:avLst/>
              <a:gdLst/>
              <a:ahLst/>
              <a:cxnLst/>
              <a:rect r="r" b="b" t="t" l="l"/>
              <a:pathLst>
                <a:path h="770632" w="801489">
                  <a:moveTo>
                    <a:pt x="0" y="0"/>
                  </a:moveTo>
                  <a:lnTo>
                    <a:pt x="801489" y="0"/>
                  </a:lnTo>
                  <a:lnTo>
                    <a:pt x="801489" y="770632"/>
                  </a:lnTo>
                  <a:lnTo>
                    <a:pt x="0" y="770632"/>
                  </a:lnTo>
                  <a:close/>
                </a:path>
              </a:pathLst>
            </a:custGeom>
            <a:blipFill>
              <a:blip r:embed="rId3"/>
              <a:stretch>
                <a:fillRect l="0" t="-10725" r="0" b="-94208"/>
              </a:stretch>
            </a:blipFill>
          </p:spPr>
        </p:sp>
      </p:grpSp>
      <p:sp>
        <p:nvSpPr>
          <p:cNvPr name="TextBox 9" id="9"/>
          <p:cNvSpPr txBox="true"/>
          <p:nvPr/>
        </p:nvSpPr>
        <p:spPr>
          <a:xfrm rot="0">
            <a:off x="6805182" y="968127"/>
            <a:ext cx="8569990" cy="2981326"/>
          </a:xfrm>
          <a:prstGeom prst="rect">
            <a:avLst/>
          </a:prstGeom>
        </p:spPr>
        <p:txBody>
          <a:bodyPr anchor="t" rtlCol="false" tIns="0" lIns="0" bIns="0" rIns="0">
            <a:spAutoFit/>
          </a:bodyPr>
          <a:lstStyle/>
          <a:p>
            <a:pPr algn="l">
              <a:lnSpc>
                <a:spcPts val="11250"/>
              </a:lnSpc>
            </a:pPr>
            <a:r>
              <a:rPr lang="en-US" sz="12500" spc="-625" b="true">
                <a:solidFill>
                  <a:srgbClr val="111111"/>
                </a:solidFill>
                <a:latin typeface="Aileron Bold"/>
                <a:ea typeface="Aileron Bold"/>
                <a:cs typeface="Aileron Bold"/>
                <a:sym typeface="Aileron Bold"/>
              </a:rPr>
              <a:t>Our Competitor</a:t>
            </a:r>
          </a:p>
        </p:txBody>
      </p:sp>
      <p:sp>
        <p:nvSpPr>
          <p:cNvPr name="TextBox 10" id="10"/>
          <p:cNvSpPr txBox="true"/>
          <p:nvPr/>
        </p:nvSpPr>
        <p:spPr>
          <a:xfrm rot="0">
            <a:off x="6805182" y="6223452"/>
            <a:ext cx="4677636" cy="339726"/>
          </a:xfrm>
          <a:prstGeom prst="rect">
            <a:avLst/>
          </a:prstGeom>
        </p:spPr>
        <p:txBody>
          <a:bodyPr anchor="t" rtlCol="false" tIns="0" lIns="0" bIns="0" rIns="0">
            <a:spAutoFit/>
          </a:bodyPr>
          <a:lstStyle/>
          <a:p>
            <a:pPr algn="l">
              <a:lnSpc>
                <a:spcPts val="2500"/>
              </a:lnSpc>
            </a:pPr>
            <a:r>
              <a:rPr lang="en-US" sz="2500" b="true">
                <a:solidFill>
                  <a:srgbClr val="111111"/>
                </a:solidFill>
                <a:latin typeface="Aileron Bold"/>
                <a:ea typeface="Aileron Bold"/>
                <a:cs typeface="Aileron Bold"/>
                <a:sym typeface="Aileron Bold"/>
              </a:rPr>
              <a:t>COMPETITORS DOKAN AL FN </a:t>
            </a:r>
          </a:p>
        </p:txBody>
      </p:sp>
      <p:sp>
        <p:nvSpPr>
          <p:cNvPr name="TextBox 11" id="11"/>
          <p:cNvSpPr txBox="true"/>
          <p:nvPr/>
        </p:nvSpPr>
        <p:spPr>
          <a:xfrm rot="0">
            <a:off x="12581664" y="6223452"/>
            <a:ext cx="4497579" cy="339726"/>
          </a:xfrm>
          <a:prstGeom prst="rect">
            <a:avLst/>
          </a:prstGeom>
        </p:spPr>
        <p:txBody>
          <a:bodyPr anchor="t" rtlCol="false" tIns="0" lIns="0" bIns="0" rIns="0">
            <a:spAutoFit/>
          </a:bodyPr>
          <a:lstStyle/>
          <a:p>
            <a:pPr algn="l">
              <a:lnSpc>
                <a:spcPts val="2500"/>
              </a:lnSpc>
            </a:pPr>
            <a:r>
              <a:rPr lang="en-US" sz="2500" b="true">
                <a:solidFill>
                  <a:srgbClr val="111111"/>
                </a:solidFill>
                <a:latin typeface="Aileron Bold"/>
                <a:ea typeface="Aileron Bold"/>
                <a:cs typeface="Aileron Bold"/>
                <a:sym typeface="Aileron Bold"/>
              </a:rPr>
              <a:t>COMPETITORS MOLD ZONE</a:t>
            </a:r>
          </a:p>
        </p:txBody>
      </p:sp>
      <p:sp>
        <p:nvSpPr>
          <p:cNvPr name="TextBox 12" id="12"/>
          <p:cNvSpPr txBox="true"/>
          <p:nvPr/>
        </p:nvSpPr>
        <p:spPr>
          <a:xfrm rot="0">
            <a:off x="6805182" y="7419975"/>
            <a:ext cx="4677636" cy="1838325"/>
          </a:xfrm>
          <a:prstGeom prst="rect">
            <a:avLst/>
          </a:prstGeom>
        </p:spPr>
        <p:txBody>
          <a:bodyPr anchor="t" rtlCol="false" tIns="0" lIns="0" bIns="0" rIns="0">
            <a:spAutoFit/>
          </a:bodyPr>
          <a:lstStyle/>
          <a:p>
            <a:pPr algn="just">
              <a:lnSpc>
                <a:spcPts val="2400"/>
              </a:lnSpc>
            </a:pPr>
            <a:r>
              <a:rPr lang="en-US" sz="2000">
                <a:solidFill>
                  <a:srgbClr val="111111"/>
                </a:solidFill>
                <a:latin typeface="Aileron"/>
                <a:ea typeface="Aileron"/>
                <a:cs typeface="Aileron"/>
                <a:sym typeface="Aileron"/>
              </a:rPr>
              <a:t>Borcelle Fashion has currently become a market leader in vintage fashion collections. They offer clothing lines for both men and women. They design classic clothing that is suitable for many market segments.</a:t>
            </a:r>
          </a:p>
        </p:txBody>
      </p:sp>
      <p:sp>
        <p:nvSpPr>
          <p:cNvPr name="TextBox 13" id="13"/>
          <p:cNvSpPr txBox="true"/>
          <p:nvPr/>
        </p:nvSpPr>
        <p:spPr>
          <a:xfrm rot="0">
            <a:off x="12581664" y="7724775"/>
            <a:ext cx="4677636" cy="1533525"/>
          </a:xfrm>
          <a:prstGeom prst="rect">
            <a:avLst/>
          </a:prstGeom>
        </p:spPr>
        <p:txBody>
          <a:bodyPr anchor="t" rtlCol="false" tIns="0" lIns="0" bIns="0" rIns="0">
            <a:spAutoFit/>
          </a:bodyPr>
          <a:lstStyle/>
          <a:p>
            <a:pPr algn="just">
              <a:lnSpc>
                <a:spcPts val="2400"/>
              </a:lnSpc>
            </a:pPr>
            <a:r>
              <a:rPr lang="en-US" sz="2000">
                <a:solidFill>
                  <a:srgbClr val="111111"/>
                </a:solidFill>
                <a:latin typeface="Aileron"/>
                <a:ea typeface="Aileron"/>
                <a:cs typeface="Aileron"/>
                <a:sym typeface="Aileron"/>
              </a:rPr>
              <a:t>Rimberio Fashion is well known for its modern clothing designs and styles. With their affordable prices, Rimberio Fashion has successfully become popular among fashionistas.</a:t>
            </a:r>
          </a:p>
        </p:txBody>
      </p:sp>
      <p:sp>
        <p:nvSpPr>
          <p:cNvPr name="TextBox 14" id="14"/>
          <p:cNvSpPr txBox="true"/>
          <p:nvPr/>
        </p:nvSpPr>
        <p:spPr>
          <a:xfrm rot="0">
            <a:off x="6805182" y="6652986"/>
            <a:ext cx="4059970" cy="314325"/>
          </a:xfrm>
          <a:prstGeom prst="rect">
            <a:avLst/>
          </a:prstGeom>
        </p:spPr>
        <p:txBody>
          <a:bodyPr anchor="t" rtlCol="false" tIns="0" lIns="0" bIns="0" rIns="0">
            <a:spAutoFit/>
          </a:bodyPr>
          <a:lstStyle/>
          <a:p>
            <a:pPr algn="l">
              <a:lnSpc>
                <a:spcPts val="2400"/>
              </a:lnSpc>
            </a:pPr>
            <a:r>
              <a:rPr lang="en-US" sz="2000">
                <a:solidFill>
                  <a:srgbClr val="111111"/>
                </a:solidFill>
                <a:latin typeface="Aileron"/>
                <a:ea typeface="Aileron"/>
                <a:cs typeface="Aileron"/>
                <a:sym typeface="Aileron"/>
              </a:rPr>
              <a:t>Number of Followers: 30k</a:t>
            </a:r>
          </a:p>
        </p:txBody>
      </p:sp>
      <p:sp>
        <p:nvSpPr>
          <p:cNvPr name="TextBox 15" id="15"/>
          <p:cNvSpPr txBox="true"/>
          <p:nvPr/>
        </p:nvSpPr>
        <p:spPr>
          <a:xfrm rot="0">
            <a:off x="12581664" y="6652986"/>
            <a:ext cx="3505169" cy="314325"/>
          </a:xfrm>
          <a:prstGeom prst="rect">
            <a:avLst/>
          </a:prstGeom>
        </p:spPr>
        <p:txBody>
          <a:bodyPr anchor="t" rtlCol="false" tIns="0" lIns="0" bIns="0" rIns="0">
            <a:spAutoFit/>
          </a:bodyPr>
          <a:lstStyle/>
          <a:p>
            <a:pPr algn="l">
              <a:lnSpc>
                <a:spcPts val="2400"/>
              </a:lnSpc>
            </a:pPr>
            <a:r>
              <a:rPr lang="en-US" sz="2000">
                <a:solidFill>
                  <a:srgbClr val="111111"/>
                </a:solidFill>
                <a:latin typeface="Aileron"/>
                <a:ea typeface="Aileron"/>
                <a:cs typeface="Aileron"/>
                <a:sym typeface="Aileron"/>
              </a:rPr>
              <a:t>Number of Followers: 5.3k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0" y="0"/>
            <a:ext cx="6294379" cy="11007721"/>
            <a:chOff x="0" y="0"/>
            <a:chExt cx="1657779" cy="2899153"/>
          </a:xfrm>
        </p:grpSpPr>
        <p:sp>
          <p:nvSpPr>
            <p:cNvPr name="Freeform 3" id="3"/>
            <p:cNvSpPr/>
            <p:nvPr/>
          </p:nvSpPr>
          <p:spPr>
            <a:xfrm flipH="false" flipV="false" rot="0">
              <a:off x="0" y="0"/>
              <a:ext cx="1657779" cy="2899153"/>
            </a:xfrm>
            <a:custGeom>
              <a:avLst/>
              <a:gdLst/>
              <a:ahLst/>
              <a:cxnLst/>
              <a:rect r="r" b="b" t="t" l="l"/>
              <a:pathLst>
                <a:path h="2899153" w="1657779">
                  <a:moveTo>
                    <a:pt x="0" y="0"/>
                  </a:moveTo>
                  <a:lnTo>
                    <a:pt x="1657779" y="0"/>
                  </a:lnTo>
                  <a:lnTo>
                    <a:pt x="1657779" y="2899153"/>
                  </a:lnTo>
                  <a:lnTo>
                    <a:pt x="0" y="2899153"/>
                  </a:lnTo>
                  <a:close/>
                </a:path>
              </a:pathLst>
            </a:custGeom>
            <a:solidFill>
              <a:srgbClr val="A4A559"/>
            </a:solidFill>
          </p:spPr>
        </p:sp>
        <p:sp>
          <p:nvSpPr>
            <p:cNvPr name="TextBox 4" id="4"/>
            <p:cNvSpPr txBox="true"/>
            <p:nvPr/>
          </p:nvSpPr>
          <p:spPr>
            <a:xfrm>
              <a:off x="0" y="-161925"/>
              <a:ext cx="1657779" cy="3061078"/>
            </a:xfrm>
            <a:prstGeom prst="rect">
              <a:avLst/>
            </a:prstGeom>
          </p:spPr>
          <p:txBody>
            <a:bodyPr anchor="ctr" rtlCol="false" tIns="50800" lIns="50800" bIns="50800" rIns="50800"/>
            <a:lstStyle/>
            <a:p>
              <a:pPr algn="ctr">
                <a:lnSpc>
                  <a:spcPts val="4399"/>
                </a:lnSpc>
              </a:pPr>
            </a:p>
          </p:txBody>
        </p:sp>
      </p:grpSp>
      <p:grpSp>
        <p:nvGrpSpPr>
          <p:cNvPr name="Group 5" id="5"/>
          <p:cNvGrpSpPr/>
          <p:nvPr/>
        </p:nvGrpSpPr>
        <p:grpSpPr>
          <a:xfrm rot="0">
            <a:off x="495877" y="73184"/>
            <a:ext cx="5349451" cy="4850765"/>
            <a:chOff x="0" y="0"/>
            <a:chExt cx="801489" cy="726773"/>
          </a:xfrm>
        </p:grpSpPr>
        <p:sp>
          <p:nvSpPr>
            <p:cNvPr name="Freeform 6" id="6"/>
            <p:cNvSpPr/>
            <p:nvPr/>
          </p:nvSpPr>
          <p:spPr>
            <a:xfrm flipH="false" flipV="false" rot="0">
              <a:off x="0" y="0"/>
              <a:ext cx="801489" cy="726773"/>
            </a:xfrm>
            <a:custGeom>
              <a:avLst/>
              <a:gdLst/>
              <a:ahLst/>
              <a:cxnLst/>
              <a:rect r="r" b="b" t="t" l="l"/>
              <a:pathLst>
                <a:path h="726773" w="801489">
                  <a:moveTo>
                    <a:pt x="0" y="0"/>
                  </a:moveTo>
                  <a:lnTo>
                    <a:pt x="801489" y="0"/>
                  </a:lnTo>
                  <a:lnTo>
                    <a:pt x="801489" y="726773"/>
                  </a:lnTo>
                  <a:lnTo>
                    <a:pt x="0" y="726773"/>
                  </a:lnTo>
                  <a:close/>
                </a:path>
              </a:pathLst>
            </a:custGeom>
            <a:blipFill>
              <a:blip r:embed="rId2"/>
              <a:stretch>
                <a:fillRect l="0" t="-24219" r="-18944" b="-3017"/>
              </a:stretch>
            </a:blipFill>
          </p:spPr>
        </p:sp>
      </p:grpSp>
      <p:grpSp>
        <p:nvGrpSpPr>
          <p:cNvPr name="Group 7" id="7"/>
          <p:cNvGrpSpPr/>
          <p:nvPr/>
        </p:nvGrpSpPr>
        <p:grpSpPr>
          <a:xfrm rot="0">
            <a:off x="495877" y="4923949"/>
            <a:ext cx="5349451" cy="5436235"/>
            <a:chOff x="0" y="0"/>
            <a:chExt cx="801489" cy="814492"/>
          </a:xfrm>
        </p:grpSpPr>
        <p:sp>
          <p:nvSpPr>
            <p:cNvPr name="Freeform 8" id="8"/>
            <p:cNvSpPr/>
            <p:nvPr/>
          </p:nvSpPr>
          <p:spPr>
            <a:xfrm flipH="false" flipV="false" rot="0">
              <a:off x="0" y="0"/>
              <a:ext cx="801489" cy="814492"/>
            </a:xfrm>
            <a:custGeom>
              <a:avLst/>
              <a:gdLst/>
              <a:ahLst/>
              <a:cxnLst/>
              <a:rect r="r" b="b" t="t" l="l"/>
              <a:pathLst>
                <a:path h="814492" w="801489">
                  <a:moveTo>
                    <a:pt x="0" y="0"/>
                  </a:moveTo>
                  <a:lnTo>
                    <a:pt x="801489" y="0"/>
                  </a:lnTo>
                  <a:lnTo>
                    <a:pt x="801489" y="814492"/>
                  </a:lnTo>
                  <a:lnTo>
                    <a:pt x="0" y="814492"/>
                  </a:lnTo>
                  <a:close/>
                </a:path>
              </a:pathLst>
            </a:custGeom>
            <a:blipFill>
              <a:blip r:embed="rId3"/>
              <a:stretch>
                <a:fillRect l="0" t="-26506" r="0" b="-48045"/>
              </a:stretch>
            </a:blipFill>
          </p:spPr>
        </p:sp>
      </p:grpSp>
      <p:sp>
        <p:nvSpPr>
          <p:cNvPr name="TextBox 9" id="9"/>
          <p:cNvSpPr txBox="true"/>
          <p:nvPr/>
        </p:nvSpPr>
        <p:spPr>
          <a:xfrm rot="0">
            <a:off x="6805182" y="774540"/>
            <a:ext cx="8569990" cy="2981326"/>
          </a:xfrm>
          <a:prstGeom prst="rect">
            <a:avLst/>
          </a:prstGeom>
        </p:spPr>
        <p:txBody>
          <a:bodyPr anchor="t" rtlCol="false" tIns="0" lIns="0" bIns="0" rIns="0">
            <a:spAutoFit/>
          </a:bodyPr>
          <a:lstStyle/>
          <a:p>
            <a:pPr algn="l">
              <a:lnSpc>
                <a:spcPts val="11250"/>
              </a:lnSpc>
            </a:pPr>
            <a:r>
              <a:rPr lang="en-US" sz="12500" spc="-625" b="true">
                <a:solidFill>
                  <a:srgbClr val="111111"/>
                </a:solidFill>
                <a:latin typeface="Aileron Bold"/>
                <a:ea typeface="Aileron Bold"/>
                <a:cs typeface="Aileron Bold"/>
                <a:sym typeface="Aileron Bold"/>
              </a:rPr>
              <a:t>Competitor</a:t>
            </a:r>
          </a:p>
          <a:p>
            <a:pPr algn="l">
              <a:lnSpc>
                <a:spcPts val="11250"/>
              </a:lnSpc>
            </a:pPr>
            <a:r>
              <a:rPr lang="en-US" sz="12500" spc="-625" b="true">
                <a:solidFill>
                  <a:srgbClr val="111111"/>
                </a:solidFill>
                <a:latin typeface="Aileron Bold"/>
                <a:ea typeface="Aileron Bold"/>
                <a:cs typeface="Aileron Bold"/>
                <a:sym typeface="Aileron Bold"/>
              </a:rPr>
              <a:t>Dokan Al Fn </a:t>
            </a:r>
          </a:p>
        </p:txBody>
      </p:sp>
      <p:grpSp>
        <p:nvGrpSpPr>
          <p:cNvPr name="Group 10" id="10"/>
          <p:cNvGrpSpPr/>
          <p:nvPr/>
        </p:nvGrpSpPr>
        <p:grpSpPr>
          <a:xfrm rot="0">
            <a:off x="12407603" y="7462938"/>
            <a:ext cx="5643425" cy="753903"/>
            <a:chOff x="0" y="0"/>
            <a:chExt cx="1650950" cy="220550"/>
          </a:xfrm>
        </p:grpSpPr>
        <p:sp>
          <p:nvSpPr>
            <p:cNvPr name="Freeform 11" id="11"/>
            <p:cNvSpPr/>
            <p:nvPr/>
          </p:nvSpPr>
          <p:spPr>
            <a:xfrm flipH="false" flipV="false" rot="0">
              <a:off x="0" y="0"/>
              <a:ext cx="1650950" cy="220550"/>
            </a:xfrm>
            <a:custGeom>
              <a:avLst/>
              <a:gdLst/>
              <a:ahLst/>
              <a:cxnLst/>
              <a:rect r="r" b="b" t="t" l="l"/>
              <a:pathLst>
                <a:path h="220550" w="1650950">
                  <a:moveTo>
                    <a:pt x="0" y="0"/>
                  </a:moveTo>
                  <a:lnTo>
                    <a:pt x="1650950" y="0"/>
                  </a:lnTo>
                  <a:lnTo>
                    <a:pt x="1650950" y="220550"/>
                  </a:lnTo>
                  <a:lnTo>
                    <a:pt x="0" y="220550"/>
                  </a:lnTo>
                  <a:close/>
                </a:path>
              </a:pathLst>
            </a:custGeom>
            <a:solidFill>
              <a:srgbClr val="000000">
                <a:alpha val="0"/>
              </a:srgbClr>
            </a:solidFill>
            <a:ln w="19050" cap="sq">
              <a:solidFill>
                <a:srgbClr val="ACA3AF"/>
              </a:solidFill>
              <a:prstDash val="solid"/>
              <a:miter/>
            </a:ln>
          </p:spPr>
        </p:sp>
        <p:sp>
          <p:nvSpPr>
            <p:cNvPr name="TextBox 12" id="12"/>
            <p:cNvSpPr txBox="true"/>
            <p:nvPr/>
          </p:nvSpPr>
          <p:spPr>
            <a:xfrm>
              <a:off x="0" y="-19050"/>
              <a:ext cx="1650950" cy="239600"/>
            </a:xfrm>
            <a:prstGeom prst="rect">
              <a:avLst/>
            </a:prstGeom>
          </p:spPr>
          <p:txBody>
            <a:bodyPr anchor="ctr" rtlCol="false" tIns="50800" lIns="50800" bIns="50800" rIns="50800"/>
            <a:lstStyle/>
            <a:p>
              <a:pPr algn="ctr">
                <a:lnSpc>
                  <a:spcPts val="1680"/>
                </a:lnSpc>
              </a:pPr>
            </a:p>
          </p:txBody>
        </p:sp>
      </p:grpSp>
      <p:grpSp>
        <p:nvGrpSpPr>
          <p:cNvPr name="Group 13" id="13"/>
          <p:cNvGrpSpPr/>
          <p:nvPr/>
        </p:nvGrpSpPr>
        <p:grpSpPr>
          <a:xfrm rot="0">
            <a:off x="6805182" y="8216841"/>
            <a:ext cx="5622923" cy="1511159"/>
            <a:chOff x="0" y="0"/>
            <a:chExt cx="1644952" cy="442081"/>
          </a:xfrm>
        </p:grpSpPr>
        <p:sp>
          <p:nvSpPr>
            <p:cNvPr name="Freeform 14" id="14"/>
            <p:cNvSpPr/>
            <p:nvPr/>
          </p:nvSpPr>
          <p:spPr>
            <a:xfrm flipH="false" flipV="false" rot="0">
              <a:off x="0" y="0"/>
              <a:ext cx="1644952" cy="442081"/>
            </a:xfrm>
            <a:custGeom>
              <a:avLst/>
              <a:gdLst/>
              <a:ahLst/>
              <a:cxnLst/>
              <a:rect r="r" b="b" t="t" l="l"/>
              <a:pathLst>
                <a:path h="442081" w="1644952">
                  <a:moveTo>
                    <a:pt x="0" y="0"/>
                  </a:moveTo>
                  <a:lnTo>
                    <a:pt x="1644952" y="0"/>
                  </a:lnTo>
                  <a:lnTo>
                    <a:pt x="1644952" y="442081"/>
                  </a:lnTo>
                  <a:lnTo>
                    <a:pt x="0" y="442081"/>
                  </a:lnTo>
                  <a:close/>
                </a:path>
              </a:pathLst>
            </a:custGeom>
            <a:solidFill>
              <a:srgbClr val="000000">
                <a:alpha val="0"/>
              </a:srgbClr>
            </a:solidFill>
            <a:ln w="19050" cap="sq">
              <a:solidFill>
                <a:srgbClr val="ACA3AF"/>
              </a:solidFill>
              <a:prstDash val="solid"/>
              <a:miter/>
            </a:ln>
          </p:spPr>
        </p:sp>
        <p:sp>
          <p:nvSpPr>
            <p:cNvPr name="TextBox 15" id="15"/>
            <p:cNvSpPr txBox="true"/>
            <p:nvPr/>
          </p:nvSpPr>
          <p:spPr>
            <a:xfrm>
              <a:off x="0" y="-19050"/>
              <a:ext cx="1644952" cy="461131"/>
            </a:xfrm>
            <a:prstGeom prst="rect">
              <a:avLst/>
            </a:prstGeom>
          </p:spPr>
          <p:txBody>
            <a:bodyPr anchor="ctr" rtlCol="false" tIns="50800" lIns="50800" bIns="50800" rIns="50800"/>
            <a:lstStyle/>
            <a:p>
              <a:pPr algn="ctr">
                <a:lnSpc>
                  <a:spcPts val="1680"/>
                </a:lnSpc>
              </a:pPr>
            </a:p>
          </p:txBody>
        </p:sp>
      </p:grpSp>
      <p:grpSp>
        <p:nvGrpSpPr>
          <p:cNvPr name="Group 16" id="16"/>
          <p:cNvGrpSpPr/>
          <p:nvPr/>
        </p:nvGrpSpPr>
        <p:grpSpPr>
          <a:xfrm rot="0">
            <a:off x="12428105" y="8216841"/>
            <a:ext cx="5622923" cy="1511159"/>
            <a:chOff x="0" y="0"/>
            <a:chExt cx="1644952" cy="442081"/>
          </a:xfrm>
        </p:grpSpPr>
        <p:sp>
          <p:nvSpPr>
            <p:cNvPr name="Freeform 17" id="17"/>
            <p:cNvSpPr/>
            <p:nvPr/>
          </p:nvSpPr>
          <p:spPr>
            <a:xfrm flipH="false" flipV="false" rot="0">
              <a:off x="0" y="0"/>
              <a:ext cx="1644952" cy="442081"/>
            </a:xfrm>
            <a:custGeom>
              <a:avLst/>
              <a:gdLst/>
              <a:ahLst/>
              <a:cxnLst/>
              <a:rect r="r" b="b" t="t" l="l"/>
              <a:pathLst>
                <a:path h="442081" w="1644952">
                  <a:moveTo>
                    <a:pt x="0" y="0"/>
                  </a:moveTo>
                  <a:lnTo>
                    <a:pt x="1644952" y="0"/>
                  </a:lnTo>
                  <a:lnTo>
                    <a:pt x="1644952" y="442081"/>
                  </a:lnTo>
                  <a:lnTo>
                    <a:pt x="0" y="442081"/>
                  </a:lnTo>
                  <a:close/>
                </a:path>
              </a:pathLst>
            </a:custGeom>
            <a:solidFill>
              <a:srgbClr val="000000">
                <a:alpha val="0"/>
              </a:srgbClr>
            </a:solidFill>
            <a:ln w="19050" cap="sq">
              <a:solidFill>
                <a:srgbClr val="ACA3AF"/>
              </a:solidFill>
              <a:prstDash val="solid"/>
              <a:miter/>
            </a:ln>
          </p:spPr>
        </p:sp>
        <p:sp>
          <p:nvSpPr>
            <p:cNvPr name="TextBox 18" id="18"/>
            <p:cNvSpPr txBox="true"/>
            <p:nvPr/>
          </p:nvSpPr>
          <p:spPr>
            <a:xfrm>
              <a:off x="0" y="-19050"/>
              <a:ext cx="1644952" cy="461131"/>
            </a:xfrm>
            <a:prstGeom prst="rect">
              <a:avLst/>
            </a:prstGeom>
          </p:spPr>
          <p:txBody>
            <a:bodyPr anchor="ctr" rtlCol="false" tIns="50800" lIns="50800" bIns="50800" rIns="50800"/>
            <a:lstStyle/>
            <a:p>
              <a:pPr algn="ctr">
                <a:lnSpc>
                  <a:spcPts val="1680"/>
                </a:lnSpc>
              </a:pPr>
            </a:p>
          </p:txBody>
        </p:sp>
      </p:grpSp>
      <p:grpSp>
        <p:nvGrpSpPr>
          <p:cNvPr name="Group 19" id="19"/>
          <p:cNvGrpSpPr/>
          <p:nvPr/>
        </p:nvGrpSpPr>
        <p:grpSpPr>
          <a:xfrm rot="0">
            <a:off x="6805182" y="7462938"/>
            <a:ext cx="5622923" cy="753903"/>
            <a:chOff x="0" y="0"/>
            <a:chExt cx="1644952" cy="220550"/>
          </a:xfrm>
        </p:grpSpPr>
        <p:sp>
          <p:nvSpPr>
            <p:cNvPr name="Freeform 20" id="20"/>
            <p:cNvSpPr/>
            <p:nvPr/>
          </p:nvSpPr>
          <p:spPr>
            <a:xfrm flipH="false" flipV="false" rot="0">
              <a:off x="0" y="0"/>
              <a:ext cx="1644952" cy="220550"/>
            </a:xfrm>
            <a:custGeom>
              <a:avLst/>
              <a:gdLst/>
              <a:ahLst/>
              <a:cxnLst/>
              <a:rect r="r" b="b" t="t" l="l"/>
              <a:pathLst>
                <a:path h="220550" w="1644952">
                  <a:moveTo>
                    <a:pt x="0" y="0"/>
                  </a:moveTo>
                  <a:lnTo>
                    <a:pt x="1644952" y="0"/>
                  </a:lnTo>
                  <a:lnTo>
                    <a:pt x="1644952" y="220550"/>
                  </a:lnTo>
                  <a:lnTo>
                    <a:pt x="0" y="220550"/>
                  </a:lnTo>
                  <a:close/>
                </a:path>
              </a:pathLst>
            </a:custGeom>
            <a:solidFill>
              <a:srgbClr val="000000">
                <a:alpha val="0"/>
              </a:srgbClr>
            </a:solidFill>
            <a:ln w="19050" cap="sq">
              <a:solidFill>
                <a:srgbClr val="ACA3AF"/>
              </a:solidFill>
              <a:prstDash val="solid"/>
              <a:miter/>
            </a:ln>
          </p:spPr>
        </p:sp>
        <p:sp>
          <p:nvSpPr>
            <p:cNvPr name="TextBox 21" id="21"/>
            <p:cNvSpPr txBox="true"/>
            <p:nvPr/>
          </p:nvSpPr>
          <p:spPr>
            <a:xfrm>
              <a:off x="0" y="-19050"/>
              <a:ext cx="1644952" cy="239600"/>
            </a:xfrm>
            <a:prstGeom prst="rect">
              <a:avLst/>
            </a:prstGeom>
          </p:spPr>
          <p:txBody>
            <a:bodyPr anchor="ctr" rtlCol="false" tIns="50800" lIns="50800" bIns="50800" rIns="50800"/>
            <a:lstStyle/>
            <a:p>
              <a:pPr algn="ctr">
                <a:lnSpc>
                  <a:spcPts val="1680"/>
                </a:lnSpc>
              </a:pPr>
            </a:p>
          </p:txBody>
        </p:sp>
      </p:grpSp>
      <p:sp>
        <p:nvSpPr>
          <p:cNvPr name="TextBox 22" id="22"/>
          <p:cNvSpPr txBox="true"/>
          <p:nvPr/>
        </p:nvSpPr>
        <p:spPr>
          <a:xfrm rot="0">
            <a:off x="8881743" y="7667602"/>
            <a:ext cx="1469801" cy="306475"/>
          </a:xfrm>
          <a:prstGeom prst="rect">
            <a:avLst/>
          </a:prstGeom>
        </p:spPr>
        <p:txBody>
          <a:bodyPr anchor="t" rtlCol="false" tIns="0" lIns="0" bIns="0" rIns="0">
            <a:spAutoFit/>
          </a:bodyPr>
          <a:lstStyle/>
          <a:p>
            <a:pPr algn="l">
              <a:lnSpc>
                <a:spcPts val="2572"/>
              </a:lnSpc>
              <a:spcBef>
                <a:spcPct val="0"/>
              </a:spcBef>
            </a:pPr>
            <a:r>
              <a:rPr lang="en-US" b="true" sz="1837">
                <a:solidFill>
                  <a:srgbClr val="000000"/>
                </a:solidFill>
                <a:latin typeface="Montserrat Bold"/>
                <a:ea typeface="Montserrat Bold"/>
                <a:cs typeface="Montserrat Bold"/>
                <a:sym typeface="Montserrat Bold"/>
              </a:rPr>
              <a:t>S</a:t>
            </a:r>
            <a:r>
              <a:rPr lang="en-US" b="true" sz="1837">
                <a:solidFill>
                  <a:srgbClr val="000000"/>
                </a:solidFill>
                <a:latin typeface="Montserrat Bold"/>
                <a:ea typeface="Montserrat Bold"/>
                <a:cs typeface="Montserrat Bold"/>
                <a:sym typeface="Montserrat Bold"/>
              </a:rPr>
              <a:t>trengths</a:t>
            </a:r>
          </a:p>
        </p:txBody>
      </p:sp>
      <p:sp>
        <p:nvSpPr>
          <p:cNvPr name="TextBox 23" id="23"/>
          <p:cNvSpPr txBox="true"/>
          <p:nvPr/>
        </p:nvSpPr>
        <p:spPr>
          <a:xfrm rot="0">
            <a:off x="14371141" y="7667602"/>
            <a:ext cx="1716350" cy="306475"/>
          </a:xfrm>
          <a:prstGeom prst="rect">
            <a:avLst/>
          </a:prstGeom>
        </p:spPr>
        <p:txBody>
          <a:bodyPr anchor="t" rtlCol="false" tIns="0" lIns="0" bIns="0" rIns="0">
            <a:spAutoFit/>
          </a:bodyPr>
          <a:lstStyle/>
          <a:p>
            <a:pPr algn="l">
              <a:lnSpc>
                <a:spcPts val="2572"/>
              </a:lnSpc>
              <a:spcBef>
                <a:spcPct val="0"/>
              </a:spcBef>
            </a:pPr>
            <a:r>
              <a:rPr lang="en-US" b="true" sz="1837">
                <a:solidFill>
                  <a:srgbClr val="000000"/>
                </a:solidFill>
                <a:latin typeface="Montserrat Bold"/>
                <a:ea typeface="Montserrat Bold"/>
                <a:cs typeface="Montserrat Bold"/>
                <a:sym typeface="Montserrat Bold"/>
              </a:rPr>
              <a:t>W</a:t>
            </a:r>
            <a:r>
              <a:rPr lang="en-US" b="true" sz="1837">
                <a:solidFill>
                  <a:srgbClr val="000000"/>
                </a:solidFill>
                <a:latin typeface="Montserrat Bold"/>
                <a:ea typeface="Montserrat Bold"/>
                <a:cs typeface="Montserrat Bold"/>
                <a:sym typeface="Montserrat Bold"/>
              </a:rPr>
              <a:t>eaknesses</a:t>
            </a:r>
          </a:p>
        </p:txBody>
      </p:sp>
      <p:sp>
        <p:nvSpPr>
          <p:cNvPr name="TextBox 24" id="24"/>
          <p:cNvSpPr txBox="true"/>
          <p:nvPr/>
        </p:nvSpPr>
        <p:spPr>
          <a:xfrm rot="0">
            <a:off x="6968290" y="8318763"/>
            <a:ext cx="5291301" cy="936574"/>
          </a:xfrm>
          <a:prstGeom prst="rect">
            <a:avLst/>
          </a:prstGeom>
        </p:spPr>
        <p:txBody>
          <a:bodyPr anchor="t" rtlCol="false" tIns="0" lIns="0" bIns="0" rIns="0">
            <a:spAutoFit/>
          </a:bodyPr>
          <a:lstStyle/>
          <a:p>
            <a:pPr algn="l" marL="396727" indent="-198363" lvl="1">
              <a:lnSpc>
                <a:spcPts val="2572"/>
              </a:lnSpc>
              <a:buFont typeface="Arial"/>
              <a:buChar char="•"/>
            </a:pPr>
            <a:r>
              <a:rPr lang="en-US" b="true" sz="1837">
                <a:solidFill>
                  <a:srgbClr val="000000"/>
                </a:solidFill>
                <a:latin typeface="Montserrat Bold"/>
                <a:ea typeface="Montserrat Bold"/>
                <a:cs typeface="Montserrat Bold"/>
                <a:sym typeface="Montserrat Bold"/>
              </a:rPr>
              <a:t>High Frequency posting</a:t>
            </a:r>
          </a:p>
          <a:p>
            <a:pPr algn="l" marL="396727" indent="-198363" lvl="1">
              <a:lnSpc>
                <a:spcPts val="2572"/>
              </a:lnSpc>
              <a:buFont typeface="Arial"/>
              <a:buChar char="•"/>
            </a:pPr>
            <a:r>
              <a:rPr lang="en-US" b="true" sz="1837">
                <a:solidFill>
                  <a:srgbClr val="000000"/>
                </a:solidFill>
                <a:latin typeface="Montserrat Bold"/>
                <a:ea typeface="Montserrat Bold"/>
                <a:cs typeface="Montserrat Bold"/>
                <a:sym typeface="Montserrat Bold"/>
              </a:rPr>
              <a:t>Making process videos</a:t>
            </a:r>
          </a:p>
          <a:p>
            <a:pPr algn="l" marL="396727" indent="-198363" lvl="1">
              <a:lnSpc>
                <a:spcPts val="2572"/>
              </a:lnSpc>
              <a:buFont typeface="Arial"/>
              <a:buChar char="•"/>
            </a:pPr>
            <a:r>
              <a:rPr lang="en-US" b="true" sz="1837">
                <a:solidFill>
                  <a:srgbClr val="000000"/>
                </a:solidFill>
                <a:latin typeface="Montserrat Bold"/>
                <a:ea typeface="Montserrat Bold"/>
                <a:cs typeface="Montserrat Bold"/>
                <a:sym typeface="Montserrat Bold"/>
              </a:rPr>
              <a:t>engaging fun content</a:t>
            </a:r>
          </a:p>
        </p:txBody>
      </p:sp>
      <p:sp>
        <p:nvSpPr>
          <p:cNvPr name="TextBox 25" id="25"/>
          <p:cNvSpPr txBox="true"/>
          <p:nvPr/>
        </p:nvSpPr>
        <p:spPr>
          <a:xfrm rot="0">
            <a:off x="12593916" y="8318763"/>
            <a:ext cx="5291301" cy="1251623"/>
          </a:xfrm>
          <a:prstGeom prst="rect">
            <a:avLst/>
          </a:prstGeom>
        </p:spPr>
        <p:txBody>
          <a:bodyPr anchor="t" rtlCol="false" tIns="0" lIns="0" bIns="0" rIns="0">
            <a:spAutoFit/>
          </a:bodyPr>
          <a:lstStyle/>
          <a:p>
            <a:pPr algn="l" marL="396727" indent="-198363" lvl="1">
              <a:lnSpc>
                <a:spcPts val="2572"/>
              </a:lnSpc>
              <a:buFont typeface="Arial"/>
              <a:buChar char="•"/>
            </a:pPr>
            <a:r>
              <a:rPr lang="en-US" b="true" sz="1837">
                <a:solidFill>
                  <a:srgbClr val="000000"/>
                </a:solidFill>
                <a:latin typeface="Montserrat Bold"/>
                <a:ea typeface="Montserrat Bold"/>
                <a:cs typeface="Montserrat Bold"/>
                <a:sym typeface="Montserrat Bold"/>
              </a:rPr>
              <a:t>they offer final pieces only</a:t>
            </a:r>
          </a:p>
          <a:p>
            <a:pPr algn="l" marL="396727" indent="-198363" lvl="1">
              <a:lnSpc>
                <a:spcPts val="2572"/>
              </a:lnSpc>
              <a:buFont typeface="Arial"/>
              <a:buChar char="•"/>
            </a:pPr>
            <a:r>
              <a:rPr lang="en-US" b="true" sz="1837">
                <a:solidFill>
                  <a:srgbClr val="000000"/>
                </a:solidFill>
                <a:latin typeface="Montserrat Bold"/>
                <a:ea typeface="Montserrat Bold"/>
                <a:cs typeface="Montserrat Bold"/>
                <a:sym typeface="Montserrat Bold"/>
              </a:rPr>
              <a:t>no mass production</a:t>
            </a:r>
          </a:p>
          <a:p>
            <a:pPr algn="l" marL="396727" indent="-198363" lvl="1">
              <a:lnSpc>
                <a:spcPts val="2572"/>
              </a:lnSpc>
              <a:buFont typeface="Arial"/>
              <a:buChar char="•"/>
            </a:pPr>
            <a:r>
              <a:rPr lang="en-US" b="true" sz="1837">
                <a:solidFill>
                  <a:srgbClr val="000000"/>
                </a:solidFill>
                <a:latin typeface="Montserrat Bold"/>
                <a:ea typeface="Montserrat Bold"/>
                <a:cs typeface="Montserrat Bold"/>
                <a:sym typeface="Montserrat Bold"/>
              </a:rPr>
              <a:t>low quality photography due to high frequency posting</a:t>
            </a:r>
          </a:p>
        </p:txBody>
      </p:sp>
      <p:sp>
        <p:nvSpPr>
          <p:cNvPr name="TextBox 26" id="26"/>
          <p:cNvSpPr txBox="true"/>
          <p:nvPr/>
        </p:nvSpPr>
        <p:spPr>
          <a:xfrm rot="0">
            <a:off x="6805182" y="4079873"/>
            <a:ext cx="10454118" cy="2819400"/>
          </a:xfrm>
          <a:prstGeom prst="rect">
            <a:avLst/>
          </a:prstGeom>
        </p:spPr>
        <p:txBody>
          <a:bodyPr anchor="t" rtlCol="false" tIns="0" lIns="0" bIns="0" rIns="0">
            <a:spAutoFit/>
          </a:bodyPr>
          <a:lstStyle/>
          <a:p>
            <a:pPr algn="l">
              <a:lnSpc>
                <a:spcPts val="2099"/>
              </a:lnSpc>
              <a:spcBef>
                <a:spcPct val="0"/>
              </a:spcBef>
            </a:pPr>
            <a:r>
              <a:rPr lang="en-US" b="true" sz="1499">
                <a:solidFill>
                  <a:srgbClr val="000000"/>
                </a:solidFill>
                <a:latin typeface="Montserrat Bold"/>
                <a:ea typeface="Montserrat Bold"/>
                <a:cs typeface="Montserrat Bold"/>
                <a:sym typeface="Montserrat Bold"/>
              </a:rPr>
              <a:t>Industry: Handmade art and crafts.</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Location: Egypt.</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Products: Artistic handmade pieces, concrete decorations, scented candles.</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Engagement: 2.3K likes, 30K followers.</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Shipping: Available across Egypt.</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Notes: Focuses on customized art pieces, filming every piece making process</a:t>
            </a:r>
          </a:p>
        </p:txBody>
      </p:sp>
      <p:grpSp>
        <p:nvGrpSpPr>
          <p:cNvPr name="Group 27" id="27"/>
          <p:cNvGrpSpPr/>
          <p:nvPr/>
        </p:nvGrpSpPr>
        <p:grpSpPr>
          <a:xfrm rot="0">
            <a:off x="15239567" y="908626"/>
            <a:ext cx="2650482" cy="1742497"/>
            <a:chOff x="0" y="0"/>
            <a:chExt cx="474266" cy="311795"/>
          </a:xfrm>
        </p:grpSpPr>
        <p:sp>
          <p:nvSpPr>
            <p:cNvPr name="Freeform 28" id="28"/>
            <p:cNvSpPr/>
            <p:nvPr/>
          </p:nvSpPr>
          <p:spPr>
            <a:xfrm flipH="false" flipV="false" rot="0">
              <a:off x="0" y="0"/>
              <a:ext cx="474266" cy="311795"/>
            </a:xfrm>
            <a:custGeom>
              <a:avLst/>
              <a:gdLst/>
              <a:ahLst/>
              <a:cxnLst/>
              <a:rect r="r" b="b" t="t" l="l"/>
              <a:pathLst>
                <a:path h="311795" w="474266">
                  <a:moveTo>
                    <a:pt x="0" y="0"/>
                  </a:moveTo>
                  <a:lnTo>
                    <a:pt x="474266" y="0"/>
                  </a:lnTo>
                  <a:lnTo>
                    <a:pt x="474266" y="311795"/>
                  </a:lnTo>
                  <a:lnTo>
                    <a:pt x="0" y="311795"/>
                  </a:lnTo>
                  <a:close/>
                </a:path>
              </a:pathLst>
            </a:custGeom>
            <a:blipFill>
              <a:blip r:embed="rId4"/>
              <a:stretch>
                <a:fillRect l="-135392" t="-40415" r="0" b="-565105"/>
              </a:stretch>
            </a:blipFill>
          </p:spPr>
        </p:sp>
      </p:grpSp>
    </p:spTree>
  </p:cSld>
  <p:clrMapOvr>
    <a:masterClrMapping/>
  </p:clrMapOvr>
  <p:transition spd="fast">
    <p:wipe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0" y="0"/>
            <a:ext cx="6294379" cy="11007721"/>
            <a:chOff x="0" y="0"/>
            <a:chExt cx="1657779" cy="2899153"/>
          </a:xfrm>
        </p:grpSpPr>
        <p:sp>
          <p:nvSpPr>
            <p:cNvPr name="Freeform 3" id="3"/>
            <p:cNvSpPr/>
            <p:nvPr/>
          </p:nvSpPr>
          <p:spPr>
            <a:xfrm flipH="false" flipV="false" rot="0">
              <a:off x="0" y="0"/>
              <a:ext cx="1657779" cy="2899153"/>
            </a:xfrm>
            <a:custGeom>
              <a:avLst/>
              <a:gdLst/>
              <a:ahLst/>
              <a:cxnLst/>
              <a:rect r="r" b="b" t="t" l="l"/>
              <a:pathLst>
                <a:path h="2899153" w="1657779">
                  <a:moveTo>
                    <a:pt x="0" y="0"/>
                  </a:moveTo>
                  <a:lnTo>
                    <a:pt x="1657779" y="0"/>
                  </a:lnTo>
                  <a:lnTo>
                    <a:pt x="1657779" y="2899153"/>
                  </a:lnTo>
                  <a:lnTo>
                    <a:pt x="0" y="2899153"/>
                  </a:lnTo>
                  <a:close/>
                </a:path>
              </a:pathLst>
            </a:custGeom>
            <a:solidFill>
              <a:srgbClr val="A4A559"/>
            </a:solidFill>
          </p:spPr>
        </p:sp>
        <p:sp>
          <p:nvSpPr>
            <p:cNvPr name="TextBox 4" id="4"/>
            <p:cNvSpPr txBox="true"/>
            <p:nvPr/>
          </p:nvSpPr>
          <p:spPr>
            <a:xfrm>
              <a:off x="0" y="-161925"/>
              <a:ext cx="1657779" cy="3061078"/>
            </a:xfrm>
            <a:prstGeom prst="rect">
              <a:avLst/>
            </a:prstGeom>
          </p:spPr>
          <p:txBody>
            <a:bodyPr anchor="ctr" rtlCol="false" tIns="50800" lIns="50800" bIns="50800" rIns="50800"/>
            <a:lstStyle/>
            <a:p>
              <a:pPr algn="ctr">
                <a:lnSpc>
                  <a:spcPts val="4399"/>
                </a:lnSpc>
              </a:pPr>
            </a:p>
          </p:txBody>
        </p:sp>
      </p:grpSp>
      <p:grpSp>
        <p:nvGrpSpPr>
          <p:cNvPr name="Group 5" id="5"/>
          <p:cNvGrpSpPr/>
          <p:nvPr/>
        </p:nvGrpSpPr>
        <p:grpSpPr>
          <a:xfrm rot="0">
            <a:off x="495877" y="73184"/>
            <a:ext cx="5349451" cy="4850765"/>
            <a:chOff x="0" y="0"/>
            <a:chExt cx="801489" cy="726773"/>
          </a:xfrm>
        </p:grpSpPr>
        <p:sp>
          <p:nvSpPr>
            <p:cNvPr name="Freeform 6" id="6"/>
            <p:cNvSpPr/>
            <p:nvPr/>
          </p:nvSpPr>
          <p:spPr>
            <a:xfrm flipH="false" flipV="false" rot="0">
              <a:off x="0" y="0"/>
              <a:ext cx="801489" cy="726773"/>
            </a:xfrm>
            <a:custGeom>
              <a:avLst/>
              <a:gdLst/>
              <a:ahLst/>
              <a:cxnLst/>
              <a:rect r="r" b="b" t="t" l="l"/>
              <a:pathLst>
                <a:path h="726773" w="801489">
                  <a:moveTo>
                    <a:pt x="0" y="0"/>
                  </a:moveTo>
                  <a:lnTo>
                    <a:pt x="801489" y="0"/>
                  </a:lnTo>
                  <a:lnTo>
                    <a:pt x="801489" y="726773"/>
                  </a:lnTo>
                  <a:lnTo>
                    <a:pt x="0" y="726773"/>
                  </a:lnTo>
                  <a:close/>
                </a:path>
              </a:pathLst>
            </a:custGeom>
            <a:blipFill>
              <a:blip r:embed="rId2"/>
              <a:stretch>
                <a:fillRect l="0" t="-22684" r="0" b="-40392"/>
              </a:stretch>
            </a:blipFill>
          </p:spPr>
        </p:sp>
      </p:grpSp>
      <p:grpSp>
        <p:nvGrpSpPr>
          <p:cNvPr name="Group 7" id="7"/>
          <p:cNvGrpSpPr/>
          <p:nvPr/>
        </p:nvGrpSpPr>
        <p:grpSpPr>
          <a:xfrm rot="0">
            <a:off x="495877" y="4923949"/>
            <a:ext cx="5349451" cy="5436235"/>
            <a:chOff x="0" y="0"/>
            <a:chExt cx="801489" cy="814492"/>
          </a:xfrm>
        </p:grpSpPr>
        <p:sp>
          <p:nvSpPr>
            <p:cNvPr name="Freeform 8" id="8"/>
            <p:cNvSpPr/>
            <p:nvPr/>
          </p:nvSpPr>
          <p:spPr>
            <a:xfrm flipH="false" flipV="false" rot="0">
              <a:off x="0" y="0"/>
              <a:ext cx="801489" cy="814492"/>
            </a:xfrm>
            <a:custGeom>
              <a:avLst/>
              <a:gdLst/>
              <a:ahLst/>
              <a:cxnLst/>
              <a:rect r="r" b="b" t="t" l="l"/>
              <a:pathLst>
                <a:path h="814492" w="801489">
                  <a:moveTo>
                    <a:pt x="0" y="0"/>
                  </a:moveTo>
                  <a:lnTo>
                    <a:pt x="801489" y="0"/>
                  </a:lnTo>
                  <a:lnTo>
                    <a:pt x="801489" y="814492"/>
                  </a:lnTo>
                  <a:lnTo>
                    <a:pt x="0" y="814492"/>
                  </a:lnTo>
                  <a:close/>
                </a:path>
              </a:pathLst>
            </a:custGeom>
            <a:blipFill>
              <a:blip r:embed="rId3"/>
              <a:stretch>
                <a:fillRect l="0" t="-49663" r="0" b="0"/>
              </a:stretch>
            </a:blipFill>
          </p:spPr>
        </p:sp>
      </p:grpSp>
      <p:sp>
        <p:nvSpPr>
          <p:cNvPr name="TextBox 9" id="9"/>
          <p:cNvSpPr txBox="true"/>
          <p:nvPr/>
        </p:nvSpPr>
        <p:spPr>
          <a:xfrm rot="0">
            <a:off x="6805182" y="774540"/>
            <a:ext cx="8569990" cy="2981326"/>
          </a:xfrm>
          <a:prstGeom prst="rect">
            <a:avLst/>
          </a:prstGeom>
        </p:spPr>
        <p:txBody>
          <a:bodyPr anchor="t" rtlCol="false" tIns="0" lIns="0" bIns="0" rIns="0">
            <a:spAutoFit/>
          </a:bodyPr>
          <a:lstStyle/>
          <a:p>
            <a:pPr algn="l">
              <a:lnSpc>
                <a:spcPts val="11250"/>
              </a:lnSpc>
            </a:pPr>
            <a:r>
              <a:rPr lang="en-US" sz="12500" spc="-625" b="true">
                <a:solidFill>
                  <a:srgbClr val="111111"/>
                </a:solidFill>
                <a:latin typeface="Aileron Bold"/>
                <a:ea typeface="Aileron Bold"/>
                <a:cs typeface="Aileron Bold"/>
                <a:sym typeface="Aileron Bold"/>
              </a:rPr>
              <a:t>Competitor</a:t>
            </a:r>
          </a:p>
          <a:p>
            <a:pPr algn="l">
              <a:lnSpc>
                <a:spcPts val="11250"/>
              </a:lnSpc>
            </a:pPr>
            <a:r>
              <a:rPr lang="en-US" sz="12500" spc="-625" b="true">
                <a:solidFill>
                  <a:srgbClr val="111111"/>
                </a:solidFill>
                <a:latin typeface="Aileron Bold"/>
                <a:ea typeface="Aileron Bold"/>
                <a:cs typeface="Aileron Bold"/>
                <a:sym typeface="Aileron Bold"/>
              </a:rPr>
              <a:t>mold zone </a:t>
            </a:r>
          </a:p>
        </p:txBody>
      </p:sp>
      <p:sp>
        <p:nvSpPr>
          <p:cNvPr name="TextBox 10" id="10"/>
          <p:cNvSpPr txBox="true"/>
          <p:nvPr/>
        </p:nvSpPr>
        <p:spPr>
          <a:xfrm rot="0">
            <a:off x="6805182" y="4079873"/>
            <a:ext cx="10795642" cy="3590925"/>
          </a:xfrm>
          <a:prstGeom prst="rect">
            <a:avLst/>
          </a:prstGeom>
        </p:spPr>
        <p:txBody>
          <a:bodyPr anchor="t" rtlCol="false" tIns="0" lIns="0" bIns="0" rIns="0">
            <a:spAutoFit/>
          </a:bodyPr>
          <a:lstStyle/>
          <a:p>
            <a:pPr algn="l">
              <a:lnSpc>
                <a:spcPts val="2099"/>
              </a:lnSpc>
              <a:spcBef>
                <a:spcPct val="0"/>
              </a:spcBef>
            </a:pPr>
            <a:r>
              <a:rPr lang="en-US" b="true" sz="1499">
                <a:solidFill>
                  <a:srgbClr val="000000"/>
                </a:solidFill>
                <a:latin typeface="Montserrat Bold"/>
                <a:ea typeface="Montserrat Bold"/>
                <a:cs typeface="Montserrat Bold"/>
                <a:sym typeface="Montserrat Bold"/>
              </a:rPr>
              <a:t>Industry: Handmade home decor.</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Products: Modern decorative pieces, including unique vases </a:t>
            </a:r>
          </a:p>
          <a:p>
            <a:pPr algn="l">
              <a:lnSpc>
                <a:spcPts val="2099"/>
              </a:lnSpc>
              <a:spcBef>
                <a:spcPct val="0"/>
              </a:spcBef>
            </a:pPr>
            <a:r>
              <a:rPr lang="en-US" b="true" sz="1499">
                <a:solidFill>
                  <a:srgbClr val="000000"/>
                </a:solidFill>
                <a:latin typeface="Montserrat Bold"/>
                <a:ea typeface="Montserrat Bold"/>
                <a:cs typeface="Montserrat Bold"/>
                <a:sym typeface="Montserrat Bold"/>
              </a:rPr>
              <a:t>Engagement: 5.2K likes, 5.3K followers.</a:t>
            </a:r>
          </a:p>
          <a:p>
            <a:pPr algn="l">
              <a:lnSpc>
                <a:spcPts val="2099"/>
              </a:lnSpc>
              <a:spcBef>
                <a:spcPct val="0"/>
              </a:spcBef>
            </a:pPr>
            <a:r>
              <a:rPr lang="en-US" b="true" sz="1499">
                <a:solidFill>
                  <a:srgbClr val="000000"/>
                </a:solidFill>
                <a:latin typeface="Montserrat Bold"/>
                <a:ea typeface="Montserrat Bold"/>
                <a:cs typeface="Montserrat Bold"/>
                <a:sym typeface="Montserrat Bold"/>
              </a:rPr>
              <a:t>Shipping: Not explicitly mentioned.</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Comparison &amp; Key Insights:</a:t>
            </a:r>
          </a:p>
          <a:p>
            <a:pPr algn="l">
              <a:lnSpc>
                <a:spcPts val="2099"/>
              </a:lnSpc>
              <a:spcBef>
                <a:spcPct val="0"/>
              </a:spcBef>
            </a:pPr>
            <a:r>
              <a:rPr lang="en-US" b="true" sz="1499">
                <a:solidFill>
                  <a:srgbClr val="000000"/>
                </a:solidFill>
                <a:latin typeface="Montserrat Bold"/>
                <a:ea typeface="Montserrat Bold"/>
                <a:cs typeface="Montserrat Bold"/>
                <a:sym typeface="Montserrat Bold"/>
              </a:rPr>
              <a:t>Target Audience:</a:t>
            </a:r>
          </a:p>
          <a:p>
            <a:pPr algn="l">
              <a:lnSpc>
                <a:spcPts val="2099"/>
              </a:lnSpc>
              <a:spcBef>
                <a:spcPct val="0"/>
              </a:spcBef>
            </a:pPr>
            <a:r>
              <a:rPr lang="en-US" b="true" sz="1499">
                <a:solidFill>
                  <a:srgbClr val="000000"/>
                </a:solidFill>
                <a:latin typeface="Montserrat Bold"/>
                <a:ea typeface="Montserrat Bold"/>
                <a:cs typeface="Montserrat Bold"/>
                <a:sym typeface="Montserrat Bold"/>
              </a:rPr>
              <a:t>Dokan Al Fn appeals to art lovers and those seeking custom-designed pieces.</a:t>
            </a:r>
          </a:p>
          <a:p>
            <a:pPr algn="l">
              <a:lnSpc>
                <a:spcPts val="2099"/>
              </a:lnSpc>
              <a:spcBef>
                <a:spcPct val="0"/>
              </a:spcBef>
            </a:pPr>
            <a:r>
              <a:rPr lang="en-US" b="true" sz="1499">
                <a:solidFill>
                  <a:srgbClr val="000000"/>
                </a:solidFill>
                <a:latin typeface="Montserrat Bold"/>
                <a:ea typeface="Montserrat Bold"/>
                <a:cs typeface="Montserrat Bold"/>
                <a:sym typeface="Montserrat Bold"/>
              </a:rPr>
              <a:t>Mold Zone focuses on home decor enthusiasts who prefer elegant and contemporary designs.</a:t>
            </a:r>
          </a:p>
          <a:p>
            <a:pPr algn="l">
              <a:lnSpc>
                <a:spcPts val="2099"/>
              </a:lnSpc>
              <a:spcBef>
                <a:spcPct val="0"/>
              </a:spcBef>
            </a:pPr>
            <a:r>
              <a:rPr lang="en-US" b="true" sz="1499">
                <a:solidFill>
                  <a:srgbClr val="000000"/>
                </a:solidFill>
                <a:latin typeface="Montserrat Bold"/>
                <a:ea typeface="Montserrat Bold"/>
                <a:cs typeface="Montserrat Bold"/>
                <a:sym typeface="Montserrat Bold"/>
              </a:rPr>
              <a:t>Social Engagement:</a:t>
            </a:r>
          </a:p>
          <a:p>
            <a:pPr algn="l">
              <a:lnSpc>
                <a:spcPts val="2099"/>
              </a:lnSpc>
              <a:spcBef>
                <a:spcPct val="0"/>
              </a:spcBef>
            </a:pPr>
            <a:r>
              <a:rPr lang="en-US" b="true" sz="1499">
                <a:solidFill>
                  <a:srgbClr val="000000"/>
                </a:solidFill>
                <a:latin typeface="Montserrat Bold"/>
                <a:ea typeface="Montserrat Bold"/>
                <a:cs typeface="Montserrat Bold"/>
                <a:sym typeface="Montserrat Bold"/>
              </a:rPr>
              <a:t>Dokan Al Fn has a larger follower base, suggesting strong audience interest.</a:t>
            </a:r>
          </a:p>
          <a:p>
            <a:pPr algn="l">
              <a:lnSpc>
                <a:spcPts val="2099"/>
              </a:lnSpc>
              <a:spcBef>
                <a:spcPct val="0"/>
              </a:spcBef>
            </a:pPr>
            <a:r>
              <a:rPr lang="en-US" b="true" sz="1499">
                <a:solidFill>
                  <a:srgbClr val="000000"/>
                </a:solidFill>
                <a:latin typeface="Montserrat Bold"/>
                <a:ea typeface="Montserrat Bold"/>
                <a:cs typeface="Montserrat Bold"/>
                <a:sym typeface="Montserrat Bold"/>
              </a:rPr>
              <a:t>Mold Zone has a moderate following but might target a niche market.</a:t>
            </a:r>
          </a:p>
          <a:p>
            <a:pPr algn="l">
              <a:lnSpc>
                <a:spcPts val="2099"/>
              </a:lnSpc>
              <a:spcBef>
                <a:spcPct val="0"/>
              </a:spcBef>
            </a:pPr>
          </a:p>
        </p:txBody>
      </p:sp>
      <p:grpSp>
        <p:nvGrpSpPr>
          <p:cNvPr name="Group 11" id="11"/>
          <p:cNvGrpSpPr/>
          <p:nvPr/>
        </p:nvGrpSpPr>
        <p:grpSpPr>
          <a:xfrm rot="0">
            <a:off x="15239567" y="1028700"/>
            <a:ext cx="2019733" cy="1742497"/>
            <a:chOff x="0" y="0"/>
            <a:chExt cx="361402" cy="311795"/>
          </a:xfrm>
        </p:grpSpPr>
        <p:sp>
          <p:nvSpPr>
            <p:cNvPr name="Freeform 12" id="12"/>
            <p:cNvSpPr/>
            <p:nvPr/>
          </p:nvSpPr>
          <p:spPr>
            <a:xfrm flipH="false" flipV="false" rot="0">
              <a:off x="0" y="0"/>
              <a:ext cx="361402" cy="311795"/>
            </a:xfrm>
            <a:custGeom>
              <a:avLst/>
              <a:gdLst/>
              <a:ahLst/>
              <a:cxnLst/>
              <a:rect r="r" b="b" t="t" l="l"/>
              <a:pathLst>
                <a:path h="311795" w="361402">
                  <a:moveTo>
                    <a:pt x="155897" y="0"/>
                  </a:moveTo>
                  <a:lnTo>
                    <a:pt x="205505" y="0"/>
                  </a:lnTo>
                  <a:cubicBezTo>
                    <a:pt x="246851" y="0"/>
                    <a:pt x="286504" y="16425"/>
                    <a:pt x="315741" y="45661"/>
                  </a:cubicBezTo>
                  <a:cubicBezTo>
                    <a:pt x="344977" y="74898"/>
                    <a:pt x="361402" y="114551"/>
                    <a:pt x="361402" y="155897"/>
                  </a:cubicBezTo>
                  <a:lnTo>
                    <a:pt x="361402" y="155897"/>
                  </a:lnTo>
                  <a:cubicBezTo>
                    <a:pt x="361402" y="197244"/>
                    <a:pt x="344977" y="236897"/>
                    <a:pt x="315741" y="266133"/>
                  </a:cubicBezTo>
                  <a:cubicBezTo>
                    <a:pt x="286504" y="295370"/>
                    <a:pt x="246851" y="311795"/>
                    <a:pt x="205505" y="311795"/>
                  </a:cubicBezTo>
                  <a:lnTo>
                    <a:pt x="155897" y="311795"/>
                  </a:lnTo>
                  <a:cubicBezTo>
                    <a:pt x="114551" y="311795"/>
                    <a:pt x="74898" y="295370"/>
                    <a:pt x="45661" y="266133"/>
                  </a:cubicBezTo>
                  <a:cubicBezTo>
                    <a:pt x="16425" y="236897"/>
                    <a:pt x="0" y="197244"/>
                    <a:pt x="0" y="155897"/>
                  </a:cubicBezTo>
                  <a:lnTo>
                    <a:pt x="0" y="155897"/>
                  </a:lnTo>
                  <a:cubicBezTo>
                    <a:pt x="0" y="114551"/>
                    <a:pt x="16425" y="74898"/>
                    <a:pt x="45661" y="45661"/>
                  </a:cubicBezTo>
                  <a:cubicBezTo>
                    <a:pt x="74898" y="16425"/>
                    <a:pt x="114551" y="0"/>
                    <a:pt x="155897" y="0"/>
                  </a:cubicBezTo>
                  <a:close/>
                </a:path>
              </a:pathLst>
            </a:custGeom>
            <a:blipFill>
              <a:blip r:embed="rId4"/>
              <a:stretch>
                <a:fillRect l="0" t="-78380" r="-92366" b="-260972"/>
              </a:stretch>
            </a:blipFill>
          </p:spPr>
        </p:sp>
      </p:grpSp>
      <p:grpSp>
        <p:nvGrpSpPr>
          <p:cNvPr name="Group 13" id="13"/>
          <p:cNvGrpSpPr/>
          <p:nvPr/>
        </p:nvGrpSpPr>
        <p:grpSpPr>
          <a:xfrm rot="0">
            <a:off x="12051678" y="7642066"/>
            <a:ext cx="5284895" cy="706007"/>
            <a:chOff x="0" y="0"/>
            <a:chExt cx="1650950" cy="220550"/>
          </a:xfrm>
        </p:grpSpPr>
        <p:sp>
          <p:nvSpPr>
            <p:cNvPr name="Freeform 14" id="14"/>
            <p:cNvSpPr/>
            <p:nvPr/>
          </p:nvSpPr>
          <p:spPr>
            <a:xfrm flipH="false" flipV="false" rot="0">
              <a:off x="0" y="0"/>
              <a:ext cx="1650950" cy="220550"/>
            </a:xfrm>
            <a:custGeom>
              <a:avLst/>
              <a:gdLst/>
              <a:ahLst/>
              <a:cxnLst/>
              <a:rect r="r" b="b" t="t" l="l"/>
              <a:pathLst>
                <a:path h="220550" w="1650950">
                  <a:moveTo>
                    <a:pt x="0" y="0"/>
                  </a:moveTo>
                  <a:lnTo>
                    <a:pt x="1650950" y="0"/>
                  </a:lnTo>
                  <a:lnTo>
                    <a:pt x="1650950" y="220550"/>
                  </a:lnTo>
                  <a:lnTo>
                    <a:pt x="0" y="220550"/>
                  </a:lnTo>
                  <a:close/>
                </a:path>
              </a:pathLst>
            </a:custGeom>
            <a:solidFill>
              <a:srgbClr val="000000">
                <a:alpha val="0"/>
              </a:srgbClr>
            </a:solidFill>
            <a:ln w="19050" cap="sq">
              <a:solidFill>
                <a:srgbClr val="ACA3AF"/>
              </a:solidFill>
              <a:prstDash val="solid"/>
              <a:miter/>
            </a:ln>
          </p:spPr>
        </p:sp>
        <p:sp>
          <p:nvSpPr>
            <p:cNvPr name="TextBox 15" id="15"/>
            <p:cNvSpPr txBox="true"/>
            <p:nvPr/>
          </p:nvSpPr>
          <p:spPr>
            <a:xfrm>
              <a:off x="0" y="-19050"/>
              <a:ext cx="1650950" cy="239600"/>
            </a:xfrm>
            <a:prstGeom prst="rect">
              <a:avLst/>
            </a:prstGeom>
          </p:spPr>
          <p:txBody>
            <a:bodyPr anchor="ctr" rtlCol="false" tIns="50800" lIns="50800" bIns="50800" rIns="50800"/>
            <a:lstStyle/>
            <a:p>
              <a:pPr algn="ctr">
                <a:lnSpc>
                  <a:spcPts val="1680"/>
                </a:lnSpc>
              </a:pPr>
            </a:p>
          </p:txBody>
        </p:sp>
      </p:grpSp>
      <p:grpSp>
        <p:nvGrpSpPr>
          <p:cNvPr name="Group 16" id="16"/>
          <p:cNvGrpSpPr/>
          <p:nvPr/>
        </p:nvGrpSpPr>
        <p:grpSpPr>
          <a:xfrm rot="0">
            <a:off x="6805182" y="8348074"/>
            <a:ext cx="5265695" cy="1415154"/>
            <a:chOff x="0" y="0"/>
            <a:chExt cx="1644952" cy="442081"/>
          </a:xfrm>
        </p:grpSpPr>
        <p:sp>
          <p:nvSpPr>
            <p:cNvPr name="Freeform 17" id="17"/>
            <p:cNvSpPr/>
            <p:nvPr/>
          </p:nvSpPr>
          <p:spPr>
            <a:xfrm flipH="false" flipV="false" rot="0">
              <a:off x="0" y="0"/>
              <a:ext cx="1644952" cy="442081"/>
            </a:xfrm>
            <a:custGeom>
              <a:avLst/>
              <a:gdLst/>
              <a:ahLst/>
              <a:cxnLst/>
              <a:rect r="r" b="b" t="t" l="l"/>
              <a:pathLst>
                <a:path h="442081" w="1644952">
                  <a:moveTo>
                    <a:pt x="0" y="0"/>
                  </a:moveTo>
                  <a:lnTo>
                    <a:pt x="1644952" y="0"/>
                  </a:lnTo>
                  <a:lnTo>
                    <a:pt x="1644952" y="442081"/>
                  </a:lnTo>
                  <a:lnTo>
                    <a:pt x="0" y="442081"/>
                  </a:lnTo>
                  <a:close/>
                </a:path>
              </a:pathLst>
            </a:custGeom>
            <a:solidFill>
              <a:srgbClr val="000000">
                <a:alpha val="0"/>
              </a:srgbClr>
            </a:solidFill>
            <a:ln w="19050" cap="sq">
              <a:solidFill>
                <a:srgbClr val="ACA3AF"/>
              </a:solidFill>
              <a:prstDash val="solid"/>
              <a:miter/>
            </a:ln>
          </p:spPr>
        </p:sp>
        <p:sp>
          <p:nvSpPr>
            <p:cNvPr name="TextBox 18" id="18"/>
            <p:cNvSpPr txBox="true"/>
            <p:nvPr/>
          </p:nvSpPr>
          <p:spPr>
            <a:xfrm>
              <a:off x="0" y="-19050"/>
              <a:ext cx="1644952" cy="461131"/>
            </a:xfrm>
            <a:prstGeom prst="rect">
              <a:avLst/>
            </a:prstGeom>
          </p:spPr>
          <p:txBody>
            <a:bodyPr anchor="ctr" rtlCol="false" tIns="50800" lIns="50800" bIns="50800" rIns="50800"/>
            <a:lstStyle/>
            <a:p>
              <a:pPr algn="ctr">
                <a:lnSpc>
                  <a:spcPts val="1680"/>
                </a:lnSpc>
              </a:pPr>
            </a:p>
          </p:txBody>
        </p:sp>
      </p:grpSp>
      <p:grpSp>
        <p:nvGrpSpPr>
          <p:cNvPr name="Group 19" id="19"/>
          <p:cNvGrpSpPr/>
          <p:nvPr/>
        </p:nvGrpSpPr>
        <p:grpSpPr>
          <a:xfrm rot="0">
            <a:off x="12070877" y="8348074"/>
            <a:ext cx="5265695" cy="1415154"/>
            <a:chOff x="0" y="0"/>
            <a:chExt cx="1644952" cy="442081"/>
          </a:xfrm>
        </p:grpSpPr>
        <p:sp>
          <p:nvSpPr>
            <p:cNvPr name="Freeform 20" id="20"/>
            <p:cNvSpPr/>
            <p:nvPr/>
          </p:nvSpPr>
          <p:spPr>
            <a:xfrm flipH="false" flipV="false" rot="0">
              <a:off x="0" y="0"/>
              <a:ext cx="1644952" cy="442081"/>
            </a:xfrm>
            <a:custGeom>
              <a:avLst/>
              <a:gdLst/>
              <a:ahLst/>
              <a:cxnLst/>
              <a:rect r="r" b="b" t="t" l="l"/>
              <a:pathLst>
                <a:path h="442081" w="1644952">
                  <a:moveTo>
                    <a:pt x="0" y="0"/>
                  </a:moveTo>
                  <a:lnTo>
                    <a:pt x="1644952" y="0"/>
                  </a:lnTo>
                  <a:lnTo>
                    <a:pt x="1644952" y="442081"/>
                  </a:lnTo>
                  <a:lnTo>
                    <a:pt x="0" y="442081"/>
                  </a:lnTo>
                  <a:close/>
                </a:path>
              </a:pathLst>
            </a:custGeom>
            <a:solidFill>
              <a:srgbClr val="000000">
                <a:alpha val="0"/>
              </a:srgbClr>
            </a:solidFill>
            <a:ln w="19050" cap="sq">
              <a:solidFill>
                <a:srgbClr val="ACA3AF"/>
              </a:solidFill>
              <a:prstDash val="solid"/>
              <a:miter/>
            </a:ln>
          </p:spPr>
        </p:sp>
        <p:sp>
          <p:nvSpPr>
            <p:cNvPr name="TextBox 21" id="21"/>
            <p:cNvSpPr txBox="true"/>
            <p:nvPr/>
          </p:nvSpPr>
          <p:spPr>
            <a:xfrm>
              <a:off x="0" y="-19050"/>
              <a:ext cx="1644952" cy="461131"/>
            </a:xfrm>
            <a:prstGeom prst="rect">
              <a:avLst/>
            </a:prstGeom>
          </p:spPr>
          <p:txBody>
            <a:bodyPr anchor="ctr" rtlCol="false" tIns="50800" lIns="50800" bIns="50800" rIns="50800"/>
            <a:lstStyle/>
            <a:p>
              <a:pPr algn="ctr">
                <a:lnSpc>
                  <a:spcPts val="1680"/>
                </a:lnSpc>
              </a:pPr>
            </a:p>
          </p:txBody>
        </p:sp>
      </p:grpSp>
      <p:grpSp>
        <p:nvGrpSpPr>
          <p:cNvPr name="Group 22" id="22"/>
          <p:cNvGrpSpPr/>
          <p:nvPr/>
        </p:nvGrpSpPr>
        <p:grpSpPr>
          <a:xfrm rot="0">
            <a:off x="6805182" y="7642066"/>
            <a:ext cx="5265695" cy="706007"/>
            <a:chOff x="0" y="0"/>
            <a:chExt cx="1644952" cy="220550"/>
          </a:xfrm>
        </p:grpSpPr>
        <p:sp>
          <p:nvSpPr>
            <p:cNvPr name="Freeform 23" id="23"/>
            <p:cNvSpPr/>
            <p:nvPr/>
          </p:nvSpPr>
          <p:spPr>
            <a:xfrm flipH="false" flipV="false" rot="0">
              <a:off x="0" y="0"/>
              <a:ext cx="1644952" cy="220550"/>
            </a:xfrm>
            <a:custGeom>
              <a:avLst/>
              <a:gdLst/>
              <a:ahLst/>
              <a:cxnLst/>
              <a:rect r="r" b="b" t="t" l="l"/>
              <a:pathLst>
                <a:path h="220550" w="1644952">
                  <a:moveTo>
                    <a:pt x="0" y="0"/>
                  </a:moveTo>
                  <a:lnTo>
                    <a:pt x="1644952" y="0"/>
                  </a:lnTo>
                  <a:lnTo>
                    <a:pt x="1644952" y="220550"/>
                  </a:lnTo>
                  <a:lnTo>
                    <a:pt x="0" y="220550"/>
                  </a:lnTo>
                  <a:close/>
                </a:path>
              </a:pathLst>
            </a:custGeom>
            <a:solidFill>
              <a:srgbClr val="000000">
                <a:alpha val="0"/>
              </a:srgbClr>
            </a:solidFill>
            <a:ln w="19050" cap="sq">
              <a:solidFill>
                <a:srgbClr val="ACA3AF"/>
              </a:solidFill>
              <a:prstDash val="solid"/>
              <a:miter/>
            </a:ln>
          </p:spPr>
        </p:sp>
        <p:sp>
          <p:nvSpPr>
            <p:cNvPr name="TextBox 24" id="24"/>
            <p:cNvSpPr txBox="true"/>
            <p:nvPr/>
          </p:nvSpPr>
          <p:spPr>
            <a:xfrm>
              <a:off x="0" y="-19050"/>
              <a:ext cx="1644952" cy="239600"/>
            </a:xfrm>
            <a:prstGeom prst="rect">
              <a:avLst/>
            </a:prstGeom>
          </p:spPr>
          <p:txBody>
            <a:bodyPr anchor="ctr" rtlCol="false" tIns="50800" lIns="50800" bIns="50800" rIns="50800"/>
            <a:lstStyle/>
            <a:p>
              <a:pPr algn="ctr">
                <a:lnSpc>
                  <a:spcPts val="1680"/>
                </a:lnSpc>
              </a:pPr>
            </a:p>
          </p:txBody>
        </p:sp>
      </p:grpSp>
      <p:sp>
        <p:nvSpPr>
          <p:cNvPr name="TextBox 25" id="25"/>
          <p:cNvSpPr txBox="true"/>
          <p:nvPr/>
        </p:nvSpPr>
        <p:spPr>
          <a:xfrm rot="0">
            <a:off x="8749818" y="7831307"/>
            <a:ext cx="1376424" cy="289425"/>
          </a:xfrm>
          <a:prstGeom prst="rect">
            <a:avLst/>
          </a:prstGeom>
        </p:spPr>
        <p:txBody>
          <a:bodyPr anchor="t" rtlCol="false" tIns="0" lIns="0" bIns="0" rIns="0">
            <a:spAutoFit/>
          </a:bodyPr>
          <a:lstStyle/>
          <a:p>
            <a:pPr algn="l">
              <a:lnSpc>
                <a:spcPts val="2409"/>
              </a:lnSpc>
              <a:spcBef>
                <a:spcPct val="0"/>
              </a:spcBef>
            </a:pPr>
            <a:r>
              <a:rPr lang="en-US" b="true" sz="1720">
                <a:solidFill>
                  <a:srgbClr val="000000"/>
                </a:solidFill>
                <a:latin typeface="Montserrat Bold"/>
                <a:ea typeface="Montserrat Bold"/>
                <a:cs typeface="Montserrat Bold"/>
                <a:sym typeface="Montserrat Bold"/>
              </a:rPr>
              <a:t>S</a:t>
            </a:r>
            <a:r>
              <a:rPr lang="en-US" b="true" sz="1720">
                <a:solidFill>
                  <a:srgbClr val="000000"/>
                </a:solidFill>
                <a:latin typeface="Montserrat Bold"/>
                <a:ea typeface="Montserrat Bold"/>
                <a:cs typeface="Montserrat Bold"/>
                <a:sym typeface="Montserrat Bold"/>
              </a:rPr>
              <a:t>trengths</a:t>
            </a:r>
          </a:p>
        </p:txBody>
      </p:sp>
      <p:sp>
        <p:nvSpPr>
          <p:cNvPr name="TextBox 26" id="26"/>
          <p:cNvSpPr txBox="true"/>
          <p:nvPr/>
        </p:nvSpPr>
        <p:spPr>
          <a:xfrm rot="0">
            <a:off x="13890471" y="7831307"/>
            <a:ext cx="1607309" cy="289425"/>
          </a:xfrm>
          <a:prstGeom prst="rect">
            <a:avLst/>
          </a:prstGeom>
        </p:spPr>
        <p:txBody>
          <a:bodyPr anchor="t" rtlCol="false" tIns="0" lIns="0" bIns="0" rIns="0">
            <a:spAutoFit/>
          </a:bodyPr>
          <a:lstStyle/>
          <a:p>
            <a:pPr algn="l">
              <a:lnSpc>
                <a:spcPts val="2409"/>
              </a:lnSpc>
              <a:spcBef>
                <a:spcPct val="0"/>
              </a:spcBef>
            </a:pPr>
            <a:r>
              <a:rPr lang="en-US" b="true" sz="1720">
                <a:solidFill>
                  <a:srgbClr val="000000"/>
                </a:solidFill>
                <a:latin typeface="Montserrat Bold"/>
                <a:ea typeface="Montserrat Bold"/>
                <a:cs typeface="Montserrat Bold"/>
                <a:sym typeface="Montserrat Bold"/>
              </a:rPr>
              <a:t>W</a:t>
            </a:r>
            <a:r>
              <a:rPr lang="en-US" b="true" sz="1720">
                <a:solidFill>
                  <a:srgbClr val="000000"/>
                </a:solidFill>
                <a:latin typeface="Montserrat Bold"/>
                <a:ea typeface="Montserrat Bold"/>
                <a:cs typeface="Montserrat Bold"/>
                <a:sym typeface="Montserrat Bold"/>
              </a:rPr>
              <a:t>eaknesses</a:t>
            </a:r>
          </a:p>
        </p:txBody>
      </p:sp>
      <p:sp>
        <p:nvSpPr>
          <p:cNvPr name="TextBox 27" id="27"/>
          <p:cNvSpPr txBox="true"/>
          <p:nvPr/>
        </p:nvSpPr>
        <p:spPr>
          <a:xfrm rot="0">
            <a:off x="6957927" y="8441100"/>
            <a:ext cx="4955141" cy="879493"/>
          </a:xfrm>
          <a:prstGeom prst="rect">
            <a:avLst/>
          </a:prstGeom>
        </p:spPr>
        <p:txBody>
          <a:bodyPr anchor="t" rtlCol="false" tIns="0" lIns="0" bIns="0" rIns="0">
            <a:spAutoFit/>
          </a:bodyPr>
          <a:lstStyle/>
          <a:p>
            <a:pPr algn="l" marL="371522" indent="-185761" lvl="1">
              <a:lnSpc>
                <a:spcPts val="2409"/>
              </a:lnSpc>
              <a:buFont typeface="Arial"/>
              <a:buChar char="•"/>
            </a:pPr>
            <a:r>
              <a:rPr lang="en-US" b="true" sz="1720">
                <a:solidFill>
                  <a:srgbClr val="000000"/>
                </a:solidFill>
                <a:latin typeface="Montserrat Bold"/>
                <a:ea typeface="Montserrat Bold"/>
                <a:cs typeface="Montserrat Bold"/>
                <a:sym typeface="Montserrat Bold"/>
              </a:rPr>
              <a:t>High end positioning</a:t>
            </a:r>
          </a:p>
          <a:p>
            <a:pPr algn="l" marL="371522" indent="-185761" lvl="1">
              <a:lnSpc>
                <a:spcPts val="2409"/>
              </a:lnSpc>
              <a:buFont typeface="Arial"/>
              <a:buChar char="•"/>
            </a:pPr>
            <a:r>
              <a:rPr lang="en-US" b="true" sz="1720">
                <a:solidFill>
                  <a:srgbClr val="000000"/>
                </a:solidFill>
                <a:latin typeface="Montserrat Bold"/>
                <a:ea typeface="Montserrat Bold"/>
                <a:cs typeface="Montserrat Bold"/>
                <a:sym typeface="Montserrat Bold"/>
              </a:rPr>
              <a:t>focus on decoration concept</a:t>
            </a:r>
          </a:p>
          <a:p>
            <a:pPr algn="l" marL="371522" indent="-185761" lvl="1">
              <a:lnSpc>
                <a:spcPts val="2409"/>
              </a:lnSpc>
              <a:buFont typeface="Arial"/>
              <a:buChar char="•"/>
            </a:pPr>
            <a:r>
              <a:rPr lang="en-US" b="true" sz="1720">
                <a:solidFill>
                  <a:srgbClr val="000000"/>
                </a:solidFill>
                <a:latin typeface="Montserrat Bold"/>
                <a:ea typeface="Montserrat Bold"/>
                <a:cs typeface="Montserrat Bold"/>
                <a:sym typeface="Montserrat Bold"/>
              </a:rPr>
              <a:t>engaging fun content</a:t>
            </a:r>
          </a:p>
        </p:txBody>
      </p:sp>
      <p:sp>
        <p:nvSpPr>
          <p:cNvPr name="TextBox 28" id="28"/>
          <p:cNvSpPr txBox="true"/>
          <p:nvPr/>
        </p:nvSpPr>
        <p:spPr>
          <a:xfrm rot="0">
            <a:off x="12226154" y="8441100"/>
            <a:ext cx="4955141" cy="879493"/>
          </a:xfrm>
          <a:prstGeom prst="rect">
            <a:avLst/>
          </a:prstGeom>
        </p:spPr>
        <p:txBody>
          <a:bodyPr anchor="t" rtlCol="false" tIns="0" lIns="0" bIns="0" rIns="0">
            <a:spAutoFit/>
          </a:bodyPr>
          <a:lstStyle/>
          <a:p>
            <a:pPr algn="l" marL="371522" indent="-185761" lvl="1">
              <a:lnSpc>
                <a:spcPts val="2409"/>
              </a:lnSpc>
              <a:buFont typeface="Arial"/>
              <a:buChar char="•"/>
            </a:pPr>
            <a:r>
              <a:rPr lang="en-US" b="true" sz="1720">
                <a:solidFill>
                  <a:srgbClr val="000000"/>
                </a:solidFill>
                <a:latin typeface="Montserrat Bold"/>
                <a:ea typeface="Montserrat Bold"/>
                <a:cs typeface="Montserrat Bold"/>
                <a:sym typeface="Montserrat Bold"/>
              </a:rPr>
              <a:t>they offer final pieces only</a:t>
            </a:r>
          </a:p>
          <a:p>
            <a:pPr algn="l" marL="371522" indent="-185761" lvl="1">
              <a:lnSpc>
                <a:spcPts val="2409"/>
              </a:lnSpc>
              <a:buFont typeface="Arial"/>
              <a:buChar char="•"/>
            </a:pPr>
            <a:r>
              <a:rPr lang="en-US" b="true" sz="1720">
                <a:solidFill>
                  <a:srgbClr val="000000"/>
                </a:solidFill>
                <a:latin typeface="Montserrat Bold"/>
                <a:ea typeface="Montserrat Bold"/>
                <a:cs typeface="Montserrat Bold"/>
                <a:sym typeface="Montserrat Bold"/>
              </a:rPr>
              <a:t>no customization</a:t>
            </a:r>
          </a:p>
          <a:p>
            <a:pPr algn="l">
              <a:lnSpc>
                <a:spcPts val="2409"/>
              </a:lnSpc>
            </a:pPr>
          </a:p>
        </p:txBody>
      </p:sp>
    </p:spTree>
  </p:cSld>
  <p:clrMapOvr>
    <a:masterClrMapping/>
  </p:clrMapOvr>
  <p:transition spd="fast">
    <p:wipe dir="u"/>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grpSp>
        <p:nvGrpSpPr>
          <p:cNvPr name="Group 2" id="2"/>
          <p:cNvGrpSpPr/>
          <p:nvPr/>
        </p:nvGrpSpPr>
        <p:grpSpPr>
          <a:xfrm rot="0">
            <a:off x="5773141" y="734957"/>
            <a:ext cx="6719635" cy="903189"/>
            <a:chOff x="0" y="0"/>
            <a:chExt cx="6954017" cy="934692"/>
          </a:xfrm>
        </p:grpSpPr>
        <p:sp>
          <p:nvSpPr>
            <p:cNvPr name="Freeform 3" id="3"/>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4" id="4"/>
          <p:cNvGrpSpPr/>
          <p:nvPr/>
        </p:nvGrpSpPr>
        <p:grpSpPr>
          <a:xfrm rot="0">
            <a:off x="341524" y="9774281"/>
            <a:ext cx="2207040" cy="220704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6" id="6"/>
          <p:cNvSpPr/>
          <p:nvPr/>
        </p:nvSpPr>
        <p:spPr>
          <a:xfrm flipH="false" flipV="false" rot="0">
            <a:off x="609676" y="8046466"/>
            <a:ext cx="1466137" cy="1900446"/>
          </a:xfrm>
          <a:custGeom>
            <a:avLst/>
            <a:gdLst/>
            <a:ahLst/>
            <a:cxnLst/>
            <a:rect r="r" b="b" t="t" l="l"/>
            <a:pathLst>
              <a:path h="1900446" w="1466137">
                <a:moveTo>
                  <a:pt x="0" y="0"/>
                </a:moveTo>
                <a:lnTo>
                  <a:pt x="1466137" y="0"/>
                </a:lnTo>
                <a:lnTo>
                  <a:pt x="1466137" y="1900446"/>
                </a:lnTo>
                <a:lnTo>
                  <a:pt x="0" y="1900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7426" y="-180497"/>
            <a:ext cx="5171129" cy="3639182"/>
          </a:xfrm>
          <a:custGeom>
            <a:avLst/>
            <a:gdLst/>
            <a:ahLst/>
            <a:cxnLst/>
            <a:rect r="r" b="b" t="t" l="l"/>
            <a:pathLst>
              <a:path h="3639182" w="5171129">
                <a:moveTo>
                  <a:pt x="0" y="0"/>
                </a:moveTo>
                <a:lnTo>
                  <a:pt x="5171129" y="0"/>
                </a:lnTo>
                <a:lnTo>
                  <a:pt x="5171129" y="3639182"/>
                </a:lnTo>
                <a:lnTo>
                  <a:pt x="0" y="363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12321" y="-649976"/>
            <a:ext cx="4379960" cy="4371996"/>
          </a:xfrm>
          <a:custGeom>
            <a:avLst/>
            <a:gdLst/>
            <a:ahLst/>
            <a:cxnLst/>
            <a:rect r="r" b="b" t="t" l="l"/>
            <a:pathLst>
              <a:path h="4371996" w="4379960">
                <a:moveTo>
                  <a:pt x="0" y="0"/>
                </a:moveTo>
                <a:lnTo>
                  <a:pt x="4379960" y="0"/>
                </a:lnTo>
                <a:lnTo>
                  <a:pt x="4379960" y="4371996"/>
                </a:lnTo>
                <a:lnTo>
                  <a:pt x="0" y="4371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01032" y="9135847"/>
            <a:ext cx="403166" cy="1250127"/>
          </a:xfrm>
          <a:custGeom>
            <a:avLst/>
            <a:gdLst/>
            <a:ahLst/>
            <a:cxnLst/>
            <a:rect r="r" b="b" t="t" l="l"/>
            <a:pathLst>
              <a:path h="1250127" w="403166">
                <a:moveTo>
                  <a:pt x="0" y="0"/>
                </a:moveTo>
                <a:lnTo>
                  <a:pt x="403166" y="0"/>
                </a:lnTo>
                <a:lnTo>
                  <a:pt x="403166" y="1250126"/>
                </a:lnTo>
                <a:lnTo>
                  <a:pt x="0" y="1250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259857" y="7971665"/>
            <a:ext cx="5084890" cy="3578491"/>
          </a:xfrm>
          <a:custGeom>
            <a:avLst/>
            <a:gdLst/>
            <a:ahLst/>
            <a:cxnLst/>
            <a:rect r="r" b="b" t="t" l="l"/>
            <a:pathLst>
              <a:path h="3578491" w="5084890">
                <a:moveTo>
                  <a:pt x="0" y="0"/>
                </a:moveTo>
                <a:lnTo>
                  <a:pt x="5084889" y="0"/>
                </a:lnTo>
                <a:lnTo>
                  <a:pt x="5084889" y="3578491"/>
                </a:lnTo>
                <a:lnTo>
                  <a:pt x="0" y="3578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313641" y="1818055"/>
            <a:ext cx="1011956" cy="1311724"/>
          </a:xfrm>
          <a:custGeom>
            <a:avLst/>
            <a:gdLst/>
            <a:ahLst/>
            <a:cxnLst/>
            <a:rect r="r" b="b" t="t" l="l"/>
            <a:pathLst>
              <a:path h="1311724" w="1011956">
                <a:moveTo>
                  <a:pt x="0" y="0"/>
                </a:moveTo>
                <a:lnTo>
                  <a:pt x="1011956" y="0"/>
                </a:lnTo>
                <a:lnTo>
                  <a:pt x="1011956" y="1311724"/>
                </a:lnTo>
                <a:lnTo>
                  <a:pt x="0" y="1311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523703" y="-154010"/>
            <a:ext cx="403166" cy="1250127"/>
          </a:xfrm>
          <a:custGeom>
            <a:avLst/>
            <a:gdLst/>
            <a:ahLst/>
            <a:cxnLst/>
            <a:rect r="r" b="b" t="t" l="l"/>
            <a:pathLst>
              <a:path h="1250127" w="403166">
                <a:moveTo>
                  <a:pt x="0" y="0"/>
                </a:moveTo>
                <a:lnTo>
                  <a:pt x="403165" y="0"/>
                </a:lnTo>
                <a:lnTo>
                  <a:pt x="403165" y="1250127"/>
                </a:lnTo>
                <a:lnTo>
                  <a:pt x="0" y="1250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848526" y="1639094"/>
            <a:ext cx="2568865" cy="1081016"/>
          </a:xfrm>
          <a:custGeom>
            <a:avLst/>
            <a:gdLst/>
            <a:ahLst/>
            <a:cxnLst/>
            <a:rect r="r" b="b" t="t" l="l"/>
            <a:pathLst>
              <a:path h="1081016" w="2568865">
                <a:moveTo>
                  <a:pt x="0" y="0"/>
                </a:moveTo>
                <a:lnTo>
                  <a:pt x="2568865" y="0"/>
                </a:lnTo>
                <a:lnTo>
                  <a:pt x="2568865" y="1081016"/>
                </a:lnTo>
                <a:lnTo>
                  <a:pt x="0" y="1081016"/>
                </a:lnTo>
                <a:lnTo>
                  <a:pt x="0" y="0"/>
                </a:lnTo>
                <a:close/>
              </a:path>
            </a:pathLst>
          </a:custGeom>
          <a:blipFill>
            <a:blip r:embed="rId10"/>
            <a:stretch>
              <a:fillRect l="0" t="-60226" r="0" b="-73667"/>
            </a:stretch>
          </a:blipFill>
        </p:spPr>
      </p:sp>
      <p:sp>
        <p:nvSpPr>
          <p:cNvPr name="TextBox 14" id="14"/>
          <p:cNvSpPr txBox="true"/>
          <p:nvPr/>
        </p:nvSpPr>
        <p:spPr>
          <a:xfrm rot="0">
            <a:off x="5800169" y="976011"/>
            <a:ext cx="6665579" cy="449498"/>
          </a:xfrm>
          <a:prstGeom prst="rect">
            <a:avLst/>
          </a:prstGeom>
        </p:spPr>
        <p:txBody>
          <a:bodyPr anchor="t" rtlCol="false" tIns="0" lIns="0" bIns="0" rIns="0">
            <a:spAutoFit/>
          </a:bodyPr>
          <a:lstStyle/>
          <a:p>
            <a:pPr algn="ctr">
              <a:lnSpc>
                <a:spcPts val="3575"/>
              </a:lnSpc>
            </a:pPr>
            <a:r>
              <a:rPr lang="en-US" b="true" sz="3221" spc="32">
                <a:solidFill>
                  <a:srgbClr val="1E2052"/>
                </a:solidFill>
                <a:latin typeface="Playfair Display 1 Bold"/>
                <a:ea typeface="Playfair Display 1 Bold"/>
                <a:cs typeface="Playfair Display 1 Bold"/>
                <a:sym typeface="Playfair Display 1 Bold"/>
              </a:rPr>
              <a:t>Target Audience</a:t>
            </a:r>
          </a:p>
        </p:txBody>
      </p:sp>
      <p:sp>
        <p:nvSpPr>
          <p:cNvPr name="Freeform 15" id="15"/>
          <p:cNvSpPr/>
          <p:nvPr/>
        </p:nvSpPr>
        <p:spPr>
          <a:xfrm flipH="false" flipV="false" rot="0">
            <a:off x="4834038" y="2132277"/>
            <a:ext cx="8619925" cy="7628633"/>
          </a:xfrm>
          <a:custGeom>
            <a:avLst/>
            <a:gdLst/>
            <a:ahLst/>
            <a:cxnLst/>
            <a:rect r="r" b="b" t="t" l="l"/>
            <a:pathLst>
              <a:path h="7628633" w="8619925">
                <a:moveTo>
                  <a:pt x="0" y="0"/>
                </a:moveTo>
                <a:lnTo>
                  <a:pt x="8619924" y="0"/>
                </a:lnTo>
                <a:lnTo>
                  <a:pt x="8619924" y="7628633"/>
                </a:lnTo>
                <a:lnTo>
                  <a:pt x="0" y="7628633"/>
                </a:lnTo>
                <a:lnTo>
                  <a:pt x="0" y="0"/>
                </a:lnTo>
                <a:close/>
              </a:path>
            </a:pathLst>
          </a:custGeom>
          <a:blipFill>
            <a:blip r:embed="rId11"/>
            <a:stretch>
              <a:fillRect l="0" t="0" r="0" b="0"/>
            </a:stretch>
          </a:blipFill>
        </p:spPr>
      </p:sp>
    </p:spTree>
  </p:cSld>
  <p:clrMapOvr>
    <a:masterClrMapping/>
  </p:clrMapOvr>
  <p:transition spd="fast">
    <p:wipe dir="u"/>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7440914" y="-221615"/>
            <a:ext cx="13160707" cy="3086100"/>
            <a:chOff x="0" y="0"/>
            <a:chExt cx="3466194" cy="812800"/>
          </a:xfrm>
        </p:grpSpPr>
        <p:sp>
          <p:nvSpPr>
            <p:cNvPr name="Freeform 3" id="3"/>
            <p:cNvSpPr/>
            <p:nvPr/>
          </p:nvSpPr>
          <p:spPr>
            <a:xfrm flipH="false" flipV="false" rot="0">
              <a:off x="0" y="0"/>
              <a:ext cx="3466194" cy="812800"/>
            </a:xfrm>
            <a:custGeom>
              <a:avLst/>
              <a:gdLst/>
              <a:ahLst/>
              <a:cxnLst/>
              <a:rect r="r" b="b" t="t" l="l"/>
              <a:pathLst>
                <a:path h="812800" w="3466194">
                  <a:moveTo>
                    <a:pt x="0" y="0"/>
                  </a:moveTo>
                  <a:lnTo>
                    <a:pt x="3466194" y="0"/>
                  </a:lnTo>
                  <a:lnTo>
                    <a:pt x="3466194" y="812800"/>
                  </a:lnTo>
                  <a:lnTo>
                    <a:pt x="0" y="812800"/>
                  </a:lnTo>
                  <a:close/>
                </a:path>
              </a:pathLst>
            </a:custGeom>
            <a:solidFill>
              <a:srgbClr val="A4A559"/>
            </a:solidFill>
          </p:spPr>
        </p:sp>
        <p:sp>
          <p:nvSpPr>
            <p:cNvPr name="TextBox 4" id="4"/>
            <p:cNvSpPr txBox="true"/>
            <p:nvPr/>
          </p:nvSpPr>
          <p:spPr>
            <a:xfrm>
              <a:off x="0" y="-161925"/>
              <a:ext cx="3466194" cy="974725"/>
            </a:xfrm>
            <a:prstGeom prst="rect">
              <a:avLst/>
            </a:prstGeom>
          </p:spPr>
          <p:txBody>
            <a:bodyPr anchor="ctr" rtlCol="false" tIns="50800" lIns="50800" bIns="50800" rIns="50800"/>
            <a:lstStyle/>
            <a:p>
              <a:pPr algn="ctr">
                <a:lnSpc>
                  <a:spcPts val="4399"/>
                </a:lnSpc>
              </a:pPr>
            </a:p>
          </p:txBody>
        </p:sp>
      </p:grpSp>
      <p:sp>
        <p:nvSpPr>
          <p:cNvPr name="TextBox 5" id="5"/>
          <p:cNvSpPr txBox="true"/>
          <p:nvPr/>
        </p:nvSpPr>
        <p:spPr>
          <a:xfrm rot="0">
            <a:off x="1028700" y="1018930"/>
            <a:ext cx="16230600" cy="1552576"/>
          </a:xfrm>
          <a:prstGeom prst="rect">
            <a:avLst/>
          </a:prstGeom>
        </p:spPr>
        <p:txBody>
          <a:bodyPr anchor="t" rtlCol="false" tIns="0" lIns="0" bIns="0" rIns="0">
            <a:spAutoFit/>
          </a:bodyPr>
          <a:lstStyle/>
          <a:p>
            <a:pPr algn="l">
              <a:lnSpc>
                <a:spcPts val="11250"/>
              </a:lnSpc>
            </a:pPr>
            <a:r>
              <a:rPr lang="en-US" sz="12500" spc="-625" b="true">
                <a:solidFill>
                  <a:srgbClr val="373433"/>
                </a:solidFill>
                <a:latin typeface="Aileron Bold"/>
                <a:ea typeface="Aileron Bold"/>
                <a:cs typeface="Aileron Bold"/>
                <a:sym typeface="Aileron Bold"/>
              </a:rPr>
              <a:t>Target Audience</a:t>
            </a:r>
          </a:p>
        </p:txBody>
      </p:sp>
      <p:pic>
        <p:nvPicPr>
          <p:cNvPr name="Picture 6" id="6"/>
          <p:cNvPicPr>
            <a:picLocks noChangeAspect="true"/>
          </p:cNvPicPr>
          <p:nvPr/>
        </p:nvPicPr>
        <p:blipFill>
          <a:blip r:embed="rId2"/>
          <a:stretch>
            <a:fillRect/>
          </a:stretch>
        </p:blipFill>
        <p:spPr>
          <a:xfrm rot="0">
            <a:off x="12131050" y="4454784"/>
            <a:ext cx="5594454" cy="5254151"/>
          </a:xfrm>
          <a:prstGeom prst="rect">
            <a:avLst/>
          </a:prstGeom>
        </p:spPr>
      </p:pic>
      <p:grpSp>
        <p:nvGrpSpPr>
          <p:cNvPr name="Group 7" id="7"/>
          <p:cNvGrpSpPr/>
          <p:nvPr/>
        </p:nvGrpSpPr>
        <p:grpSpPr>
          <a:xfrm rot="0">
            <a:off x="7153651" y="6550667"/>
            <a:ext cx="1462507" cy="531193"/>
            <a:chOff x="0" y="0"/>
            <a:chExt cx="319438" cy="116022"/>
          </a:xfrm>
        </p:grpSpPr>
        <p:sp>
          <p:nvSpPr>
            <p:cNvPr name="Freeform 8" id="8"/>
            <p:cNvSpPr/>
            <p:nvPr/>
          </p:nvSpPr>
          <p:spPr>
            <a:xfrm flipH="false" flipV="false" rot="0">
              <a:off x="0" y="0"/>
              <a:ext cx="319438" cy="116022"/>
            </a:xfrm>
            <a:custGeom>
              <a:avLst/>
              <a:gdLst/>
              <a:ahLst/>
              <a:cxnLst/>
              <a:rect r="r" b="b" t="t" l="l"/>
              <a:pathLst>
                <a:path h="116022" w="319438">
                  <a:moveTo>
                    <a:pt x="58011" y="0"/>
                  </a:moveTo>
                  <a:lnTo>
                    <a:pt x="261427" y="0"/>
                  </a:lnTo>
                  <a:cubicBezTo>
                    <a:pt x="276813" y="0"/>
                    <a:pt x="291568" y="6112"/>
                    <a:pt x="302447" y="16991"/>
                  </a:cubicBezTo>
                  <a:cubicBezTo>
                    <a:pt x="313326" y="27870"/>
                    <a:pt x="319438" y="42626"/>
                    <a:pt x="319438" y="58011"/>
                  </a:cubicBezTo>
                  <a:lnTo>
                    <a:pt x="319438" y="58011"/>
                  </a:lnTo>
                  <a:cubicBezTo>
                    <a:pt x="319438" y="73397"/>
                    <a:pt x="313326" y="88152"/>
                    <a:pt x="302447" y="99031"/>
                  </a:cubicBezTo>
                  <a:cubicBezTo>
                    <a:pt x="291568" y="109910"/>
                    <a:pt x="276813" y="116022"/>
                    <a:pt x="261427" y="116022"/>
                  </a:cubicBezTo>
                  <a:lnTo>
                    <a:pt x="58011" y="116022"/>
                  </a:lnTo>
                  <a:cubicBezTo>
                    <a:pt x="42626" y="116022"/>
                    <a:pt x="27870" y="109910"/>
                    <a:pt x="16991" y="99031"/>
                  </a:cubicBezTo>
                  <a:cubicBezTo>
                    <a:pt x="6112" y="88152"/>
                    <a:pt x="0" y="73397"/>
                    <a:pt x="0" y="58011"/>
                  </a:cubicBezTo>
                  <a:lnTo>
                    <a:pt x="0" y="58011"/>
                  </a:lnTo>
                  <a:cubicBezTo>
                    <a:pt x="0" y="42626"/>
                    <a:pt x="6112" y="27870"/>
                    <a:pt x="16991" y="16991"/>
                  </a:cubicBezTo>
                  <a:cubicBezTo>
                    <a:pt x="27870" y="6112"/>
                    <a:pt x="42626" y="0"/>
                    <a:pt x="58011" y="0"/>
                  </a:cubicBezTo>
                  <a:close/>
                </a:path>
              </a:pathLst>
            </a:custGeom>
            <a:solidFill>
              <a:srgbClr val="000000">
                <a:alpha val="0"/>
              </a:srgbClr>
            </a:solidFill>
            <a:ln w="9525" cap="rnd">
              <a:solidFill>
                <a:srgbClr val="111111"/>
              </a:solidFill>
              <a:prstDash val="solid"/>
              <a:round/>
            </a:ln>
          </p:spPr>
        </p:sp>
        <p:sp>
          <p:nvSpPr>
            <p:cNvPr name="TextBox 9" id="9"/>
            <p:cNvSpPr txBox="true"/>
            <p:nvPr/>
          </p:nvSpPr>
          <p:spPr>
            <a:xfrm>
              <a:off x="0" y="-9525"/>
              <a:ext cx="319438" cy="125547"/>
            </a:xfrm>
            <a:prstGeom prst="rect">
              <a:avLst/>
            </a:prstGeom>
          </p:spPr>
          <p:txBody>
            <a:bodyPr anchor="ctr" rtlCol="false" tIns="50800" lIns="50800" bIns="50800" rIns="50800"/>
            <a:lstStyle/>
            <a:p>
              <a:pPr algn="ctr">
                <a:lnSpc>
                  <a:spcPts val="5855"/>
                </a:lnSpc>
              </a:pPr>
            </a:p>
          </p:txBody>
        </p:sp>
      </p:grpSp>
      <p:sp>
        <p:nvSpPr>
          <p:cNvPr name="TextBox 10" id="10"/>
          <p:cNvSpPr txBox="true"/>
          <p:nvPr/>
        </p:nvSpPr>
        <p:spPr>
          <a:xfrm rot="0">
            <a:off x="1372833" y="8767445"/>
            <a:ext cx="3263180" cy="490855"/>
          </a:xfrm>
          <a:prstGeom prst="rect">
            <a:avLst/>
          </a:prstGeom>
        </p:spPr>
        <p:txBody>
          <a:bodyPr anchor="t" rtlCol="false" tIns="0" lIns="0" bIns="0" rIns="0">
            <a:spAutoFit/>
          </a:bodyPr>
          <a:lstStyle/>
          <a:p>
            <a:pPr algn="l">
              <a:lnSpc>
                <a:spcPts val="4399"/>
              </a:lnSpc>
            </a:pPr>
            <a:r>
              <a:rPr lang="en-US" sz="2199">
                <a:solidFill>
                  <a:srgbClr val="111111"/>
                </a:solidFill>
                <a:latin typeface="Aileron"/>
                <a:ea typeface="Aileron"/>
                <a:cs typeface="Aileron"/>
                <a:sym typeface="Aileron"/>
              </a:rPr>
              <a:t>Alexandria  (current ) </a:t>
            </a:r>
          </a:p>
        </p:txBody>
      </p:sp>
      <p:sp>
        <p:nvSpPr>
          <p:cNvPr name="TextBox 11" id="11"/>
          <p:cNvSpPr txBox="true"/>
          <p:nvPr/>
        </p:nvSpPr>
        <p:spPr>
          <a:xfrm rot="0">
            <a:off x="4717721" y="8751876"/>
            <a:ext cx="789005" cy="490855"/>
          </a:xfrm>
          <a:prstGeom prst="rect">
            <a:avLst/>
          </a:prstGeom>
        </p:spPr>
        <p:txBody>
          <a:bodyPr anchor="t" rtlCol="false" tIns="0" lIns="0" bIns="0" rIns="0">
            <a:spAutoFit/>
          </a:bodyPr>
          <a:lstStyle/>
          <a:p>
            <a:pPr algn="l">
              <a:lnSpc>
                <a:spcPts val="4399"/>
              </a:lnSpc>
            </a:pPr>
            <a:r>
              <a:rPr lang="en-US" sz="2199">
                <a:solidFill>
                  <a:srgbClr val="111111"/>
                </a:solidFill>
                <a:latin typeface="Aileron"/>
                <a:ea typeface="Aileron"/>
                <a:cs typeface="Aileron"/>
                <a:sym typeface="Aileron"/>
              </a:rPr>
              <a:t>80%</a:t>
            </a:r>
          </a:p>
        </p:txBody>
      </p:sp>
      <p:sp>
        <p:nvSpPr>
          <p:cNvPr name="TextBox 12" id="12"/>
          <p:cNvSpPr txBox="true"/>
          <p:nvPr/>
        </p:nvSpPr>
        <p:spPr>
          <a:xfrm rot="0">
            <a:off x="7153651" y="7524761"/>
            <a:ext cx="2854607" cy="1595755"/>
          </a:xfrm>
          <a:prstGeom prst="rect">
            <a:avLst/>
          </a:prstGeom>
        </p:spPr>
        <p:txBody>
          <a:bodyPr anchor="t" rtlCol="false" tIns="0" lIns="0" bIns="0" rIns="0">
            <a:spAutoFit/>
          </a:bodyPr>
          <a:lstStyle/>
          <a:p>
            <a:pPr algn="l">
              <a:lnSpc>
                <a:spcPts val="4399"/>
              </a:lnSpc>
            </a:pPr>
            <a:r>
              <a:rPr lang="en-US" sz="2199">
                <a:solidFill>
                  <a:srgbClr val="111111"/>
                </a:solidFill>
                <a:latin typeface="Aileron"/>
                <a:ea typeface="Aileron"/>
                <a:cs typeface="Aileron"/>
                <a:sym typeface="Aileron"/>
              </a:rPr>
              <a:t> 18 to 25 years old</a:t>
            </a:r>
          </a:p>
          <a:p>
            <a:pPr algn="l">
              <a:lnSpc>
                <a:spcPts val="4399"/>
              </a:lnSpc>
            </a:pPr>
            <a:r>
              <a:rPr lang="en-US" sz="2199">
                <a:solidFill>
                  <a:srgbClr val="111111"/>
                </a:solidFill>
                <a:latin typeface="Aileron"/>
                <a:ea typeface="Aileron"/>
                <a:cs typeface="Aileron"/>
                <a:sym typeface="Aileron"/>
              </a:rPr>
              <a:t> 25 to 35  years old</a:t>
            </a:r>
          </a:p>
          <a:p>
            <a:pPr algn="l">
              <a:lnSpc>
                <a:spcPts val="4399"/>
              </a:lnSpc>
            </a:pPr>
            <a:r>
              <a:rPr lang="en-US" sz="2199">
                <a:solidFill>
                  <a:srgbClr val="111111"/>
                </a:solidFill>
                <a:latin typeface="Aileron"/>
                <a:ea typeface="Aileron"/>
                <a:cs typeface="Aileron"/>
                <a:sym typeface="Aileron"/>
              </a:rPr>
              <a:t>35-45 years old</a:t>
            </a:r>
          </a:p>
        </p:txBody>
      </p:sp>
      <p:sp>
        <p:nvSpPr>
          <p:cNvPr name="TextBox 13" id="13"/>
          <p:cNvSpPr txBox="true"/>
          <p:nvPr/>
        </p:nvSpPr>
        <p:spPr>
          <a:xfrm rot="0">
            <a:off x="10008258" y="7521850"/>
            <a:ext cx="784808" cy="1595755"/>
          </a:xfrm>
          <a:prstGeom prst="rect">
            <a:avLst/>
          </a:prstGeom>
        </p:spPr>
        <p:txBody>
          <a:bodyPr anchor="t" rtlCol="false" tIns="0" lIns="0" bIns="0" rIns="0">
            <a:spAutoFit/>
          </a:bodyPr>
          <a:lstStyle/>
          <a:p>
            <a:pPr algn="l">
              <a:lnSpc>
                <a:spcPts val="4399"/>
              </a:lnSpc>
            </a:pPr>
            <a:r>
              <a:rPr lang="en-US" sz="2199">
                <a:solidFill>
                  <a:srgbClr val="111111"/>
                </a:solidFill>
                <a:latin typeface="Aileron"/>
                <a:ea typeface="Aileron"/>
                <a:cs typeface="Aileron"/>
                <a:sym typeface="Aileron"/>
              </a:rPr>
              <a:t>55%</a:t>
            </a:r>
          </a:p>
          <a:p>
            <a:pPr algn="l">
              <a:lnSpc>
                <a:spcPts val="4399"/>
              </a:lnSpc>
            </a:pPr>
            <a:r>
              <a:rPr lang="en-US" sz="2199">
                <a:solidFill>
                  <a:srgbClr val="111111"/>
                </a:solidFill>
                <a:latin typeface="Aileron"/>
                <a:ea typeface="Aileron"/>
                <a:cs typeface="Aileron"/>
                <a:sym typeface="Aileron"/>
              </a:rPr>
              <a:t>30%</a:t>
            </a:r>
          </a:p>
          <a:p>
            <a:pPr algn="l">
              <a:lnSpc>
                <a:spcPts val="4399"/>
              </a:lnSpc>
            </a:pPr>
            <a:r>
              <a:rPr lang="en-US" sz="2199">
                <a:solidFill>
                  <a:srgbClr val="111111"/>
                </a:solidFill>
                <a:latin typeface="Aileron"/>
                <a:ea typeface="Aileron"/>
                <a:cs typeface="Aileron"/>
                <a:sym typeface="Aileron"/>
              </a:rPr>
              <a:t>15%</a:t>
            </a:r>
          </a:p>
        </p:txBody>
      </p:sp>
      <p:sp>
        <p:nvSpPr>
          <p:cNvPr name="TextBox 14" id="14"/>
          <p:cNvSpPr txBox="true"/>
          <p:nvPr/>
        </p:nvSpPr>
        <p:spPr>
          <a:xfrm rot="0">
            <a:off x="7188855" y="6665451"/>
            <a:ext cx="1392099" cy="339593"/>
          </a:xfrm>
          <a:prstGeom prst="rect">
            <a:avLst/>
          </a:prstGeom>
        </p:spPr>
        <p:txBody>
          <a:bodyPr anchor="t" rtlCol="false" tIns="0" lIns="0" bIns="0" rIns="0">
            <a:spAutoFit/>
          </a:bodyPr>
          <a:lstStyle/>
          <a:p>
            <a:pPr algn="ctr">
              <a:lnSpc>
                <a:spcPts val="2500"/>
              </a:lnSpc>
            </a:pPr>
            <a:r>
              <a:rPr lang="en-US" b="true" sz="2500">
                <a:solidFill>
                  <a:srgbClr val="111111"/>
                </a:solidFill>
                <a:latin typeface="Aileron Heavy"/>
                <a:ea typeface="Aileron Heavy"/>
                <a:cs typeface="Aileron Heavy"/>
                <a:sym typeface="Aileron Heavy"/>
              </a:rPr>
              <a:t>AGE</a:t>
            </a:r>
          </a:p>
        </p:txBody>
      </p:sp>
      <p:grpSp>
        <p:nvGrpSpPr>
          <p:cNvPr name="Group 15" id="15"/>
          <p:cNvGrpSpPr/>
          <p:nvPr/>
        </p:nvGrpSpPr>
        <p:grpSpPr>
          <a:xfrm rot="0">
            <a:off x="1372833" y="7870952"/>
            <a:ext cx="2299631" cy="531193"/>
            <a:chOff x="0" y="0"/>
            <a:chExt cx="502281" cy="116022"/>
          </a:xfrm>
        </p:grpSpPr>
        <p:sp>
          <p:nvSpPr>
            <p:cNvPr name="Freeform 16" id="16"/>
            <p:cNvSpPr/>
            <p:nvPr/>
          </p:nvSpPr>
          <p:spPr>
            <a:xfrm flipH="false" flipV="false" rot="0">
              <a:off x="0" y="0"/>
              <a:ext cx="502281" cy="116022"/>
            </a:xfrm>
            <a:custGeom>
              <a:avLst/>
              <a:gdLst/>
              <a:ahLst/>
              <a:cxnLst/>
              <a:rect r="r" b="b" t="t" l="l"/>
              <a:pathLst>
                <a:path h="116022" w="502281">
                  <a:moveTo>
                    <a:pt x="58011" y="0"/>
                  </a:moveTo>
                  <a:lnTo>
                    <a:pt x="444270" y="0"/>
                  </a:lnTo>
                  <a:cubicBezTo>
                    <a:pt x="459656" y="0"/>
                    <a:pt x="474411" y="6112"/>
                    <a:pt x="485290" y="16991"/>
                  </a:cubicBezTo>
                  <a:cubicBezTo>
                    <a:pt x="496169" y="27870"/>
                    <a:pt x="502281" y="42626"/>
                    <a:pt x="502281" y="58011"/>
                  </a:cubicBezTo>
                  <a:lnTo>
                    <a:pt x="502281" y="58011"/>
                  </a:lnTo>
                  <a:cubicBezTo>
                    <a:pt x="502281" y="73397"/>
                    <a:pt x="496169" y="88152"/>
                    <a:pt x="485290" y="99031"/>
                  </a:cubicBezTo>
                  <a:cubicBezTo>
                    <a:pt x="474411" y="109910"/>
                    <a:pt x="459656" y="116022"/>
                    <a:pt x="444270" y="116022"/>
                  </a:cubicBezTo>
                  <a:lnTo>
                    <a:pt x="58011" y="116022"/>
                  </a:lnTo>
                  <a:cubicBezTo>
                    <a:pt x="42626" y="116022"/>
                    <a:pt x="27870" y="109910"/>
                    <a:pt x="16991" y="99031"/>
                  </a:cubicBezTo>
                  <a:cubicBezTo>
                    <a:pt x="6112" y="88152"/>
                    <a:pt x="0" y="73397"/>
                    <a:pt x="0" y="58011"/>
                  </a:cubicBezTo>
                  <a:lnTo>
                    <a:pt x="0" y="58011"/>
                  </a:lnTo>
                  <a:cubicBezTo>
                    <a:pt x="0" y="42626"/>
                    <a:pt x="6112" y="27870"/>
                    <a:pt x="16991" y="16991"/>
                  </a:cubicBezTo>
                  <a:cubicBezTo>
                    <a:pt x="27870" y="6112"/>
                    <a:pt x="42626" y="0"/>
                    <a:pt x="58011" y="0"/>
                  </a:cubicBezTo>
                  <a:close/>
                </a:path>
              </a:pathLst>
            </a:custGeom>
            <a:solidFill>
              <a:srgbClr val="000000">
                <a:alpha val="0"/>
              </a:srgbClr>
            </a:solidFill>
            <a:ln w="9525" cap="rnd">
              <a:solidFill>
                <a:srgbClr val="111111"/>
              </a:solidFill>
              <a:prstDash val="solid"/>
              <a:round/>
            </a:ln>
          </p:spPr>
        </p:sp>
        <p:sp>
          <p:nvSpPr>
            <p:cNvPr name="TextBox 17" id="17"/>
            <p:cNvSpPr txBox="true"/>
            <p:nvPr/>
          </p:nvSpPr>
          <p:spPr>
            <a:xfrm>
              <a:off x="0" y="-9525"/>
              <a:ext cx="502281" cy="125547"/>
            </a:xfrm>
            <a:prstGeom prst="rect">
              <a:avLst/>
            </a:prstGeom>
          </p:spPr>
          <p:txBody>
            <a:bodyPr anchor="ctr" rtlCol="false" tIns="50800" lIns="50800" bIns="50800" rIns="50800"/>
            <a:lstStyle/>
            <a:p>
              <a:pPr algn="ctr">
                <a:lnSpc>
                  <a:spcPts val="5855"/>
                </a:lnSpc>
              </a:pPr>
            </a:p>
          </p:txBody>
        </p:sp>
      </p:grpSp>
      <p:grpSp>
        <p:nvGrpSpPr>
          <p:cNvPr name="Group 18" id="18"/>
          <p:cNvGrpSpPr/>
          <p:nvPr/>
        </p:nvGrpSpPr>
        <p:grpSpPr>
          <a:xfrm rot="0">
            <a:off x="12696640" y="3991662"/>
            <a:ext cx="2128401" cy="531193"/>
            <a:chOff x="0" y="0"/>
            <a:chExt cx="464882" cy="116022"/>
          </a:xfrm>
        </p:grpSpPr>
        <p:sp>
          <p:nvSpPr>
            <p:cNvPr name="Freeform 19" id="19"/>
            <p:cNvSpPr/>
            <p:nvPr/>
          </p:nvSpPr>
          <p:spPr>
            <a:xfrm flipH="false" flipV="false" rot="0">
              <a:off x="0" y="0"/>
              <a:ext cx="464882" cy="116022"/>
            </a:xfrm>
            <a:custGeom>
              <a:avLst/>
              <a:gdLst/>
              <a:ahLst/>
              <a:cxnLst/>
              <a:rect r="r" b="b" t="t" l="l"/>
              <a:pathLst>
                <a:path h="116022" w="464882">
                  <a:moveTo>
                    <a:pt x="58011" y="0"/>
                  </a:moveTo>
                  <a:lnTo>
                    <a:pt x="406870" y="0"/>
                  </a:lnTo>
                  <a:cubicBezTo>
                    <a:pt x="422256" y="0"/>
                    <a:pt x="437011" y="6112"/>
                    <a:pt x="447891" y="16991"/>
                  </a:cubicBezTo>
                  <a:cubicBezTo>
                    <a:pt x="458770" y="27870"/>
                    <a:pt x="464882" y="42626"/>
                    <a:pt x="464882" y="58011"/>
                  </a:cubicBezTo>
                  <a:lnTo>
                    <a:pt x="464882" y="58011"/>
                  </a:lnTo>
                  <a:cubicBezTo>
                    <a:pt x="464882" y="73397"/>
                    <a:pt x="458770" y="88152"/>
                    <a:pt x="447891" y="99031"/>
                  </a:cubicBezTo>
                  <a:cubicBezTo>
                    <a:pt x="437011" y="109910"/>
                    <a:pt x="422256" y="116022"/>
                    <a:pt x="406870" y="116022"/>
                  </a:cubicBezTo>
                  <a:lnTo>
                    <a:pt x="58011" y="116022"/>
                  </a:lnTo>
                  <a:cubicBezTo>
                    <a:pt x="42626" y="116022"/>
                    <a:pt x="27870" y="109910"/>
                    <a:pt x="16991" y="99031"/>
                  </a:cubicBezTo>
                  <a:cubicBezTo>
                    <a:pt x="6112" y="88152"/>
                    <a:pt x="0" y="73397"/>
                    <a:pt x="0" y="58011"/>
                  </a:cubicBezTo>
                  <a:lnTo>
                    <a:pt x="0" y="58011"/>
                  </a:lnTo>
                  <a:cubicBezTo>
                    <a:pt x="0" y="42626"/>
                    <a:pt x="6112" y="27870"/>
                    <a:pt x="16991" y="16991"/>
                  </a:cubicBezTo>
                  <a:cubicBezTo>
                    <a:pt x="27870" y="6112"/>
                    <a:pt x="42626" y="0"/>
                    <a:pt x="58011" y="0"/>
                  </a:cubicBezTo>
                  <a:close/>
                </a:path>
              </a:pathLst>
            </a:custGeom>
            <a:solidFill>
              <a:srgbClr val="000000">
                <a:alpha val="0"/>
              </a:srgbClr>
            </a:solidFill>
            <a:ln w="9525" cap="rnd">
              <a:solidFill>
                <a:srgbClr val="111111"/>
              </a:solidFill>
              <a:prstDash val="solid"/>
              <a:round/>
            </a:ln>
          </p:spPr>
        </p:sp>
        <p:sp>
          <p:nvSpPr>
            <p:cNvPr name="TextBox 20" id="20"/>
            <p:cNvSpPr txBox="true"/>
            <p:nvPr/>
          </p:nvSpPr>
          <p:spPr>
            <a:xfrm>
              <a:off x="0" y="-9525"/>
              <a:ext cx="464882" cy="125547"/>
            </a:xfrm>
            <a:prstGeom prst="rect">
              <a:avLst/>
            </a:prstGeom>
          </p:spPr>
          <p:txBody>
            <a:bodyPr anchor="ctr" rtlCol="false" tIns="50800" lIns="50800" bIns="50800" rIns="50800"/>
            <a:lstStyle/>
            <a:p>
              <a:pPr algn="ctr">
                <a:lnSpc>
                  <a:spcPts val="5855"/>
                </a:lnSpc>
              </a:pPr>
            </a:p>
          </p:txBody>
        </p:sp>
      </p:grpSp>
      <p:sp>
        <p:nvSpPr>
          <p:cNvPr name="TextBox 21" id="21"/>
          <p:cNvSpPr txBox="true"/>
          <p:nvPr/>
        </p:nvSpPr>
        <p:spPr>
          <a:xfrm rot="0">
            <a:off x="1438104" y="7985736"/>
            <a:ext cx="2234360" cy="339593"/>
          </a:xfrm>
          <a:prstGeom prst="rect">
            <a:avLst/>
          </a:prstGeom>
        </p:spPr>
        <p:txBody>
          <a:bodyPr anchor="t" rtlCol="false" tIns="0" lIns="0" bIns="0" rIns="0">
            <a:spAutoFit/>
          </a:bodyPr>
          <a:lstStyle/>
          <a:p>
            <a:pPr algn="ctr">
              <a:lnSpc>
                <a:spcPts val="2500"/>
              </a:lnSpc>
            </a:pPr>
            <a:r>
              <a:rPr lang="en-US" b="true" sz="2500">
                <a:solidFill>
                  <a:srgbClr val="111111"/>
                </a:solidFill>
                <a:latin typeface="Aileron Heavy"/>
                <a:ea typeface="Aileron Heavy"/>
                <a:cs typeface="Aileron Heavy"/>
                <a:sym typeface="Aileron Heavy"/>
              </a:rPr>
              <a:t>LOCATION</a:t>
            </a:r>
          </a:p>
        </p:txBody>
      </p:sp>
      <p:sp>
        <p:nvSpPr>
          <p:cNvPr name="TextBox 22" id="22"/>
          <p:cNvSpPr txBox="true"/>
          <p:nvPr/>
        </p:nvSpPr>
        <p:spPr>
          <a:xfrm rot="0">
            <a:off x="12696640" y="4106446"/>
            <a:ext cx="2128401" cy="339593"/>
          </a:xfrm>
          <a:prstGeom prst="rect">
            <a:avLst/>
          </a:prstGeom>
        </p:spPr>
        <p:txBody>
          <a:bodyPr anchor="t" rtlCol="false" tIns="0" lIns="0" bIns="0" rIns="0">
            <a:spAutoFit/>
          </a:bodyPr>
          <a:lstStyle/>
          <a:p>
            <a:pPr algn="ctr">
              <a:lnSpc>
                <a:spcPts val="2500"/>
              </a:lnSpc>
            </a:pPr>
            <a:r>
              <a:rPr lang="en-US" b="true" sz="2500">
                <a:solidFill>
                  <a:srgbClr val="111111"/>
                </a:solidFill>
                <a:latin typeface="Aileron Heavy"/>
                <a:ea typeface="Aileron Heavy"/>
                <a:cs typeface="Aileron Heavy"/>
                <a:sym typeface="Aileron Heavy"/>
              </a:rPr>
              <a:t>GENDER</a:t>
            </a:r>
          </a:p>
        </p:txBody>
      </p:sp>
      <p:sp>
        <p:nvSpPr>
          <p:cNvPr name="TextBox 23" id="23"/>
          <p:cNvSpPr txBox="true"/>
          <p:nvPr/>
        </p:nvSpPr>
        <p:spPr>
          <a:xfrm rot="0">
            <a:off x="1372833" y="9376109"/>
            <a:ext cx="1951421" cy="490855"/>
          </a:xfrm>
          <a:prstGeom prst="rect">
            <a:avLst/>
          </a:prstGeom>
        </p:spPr>
        <p:txBody>
          <a:bodyPr anchor="t" rtlCol="false" tIns="0" lIns="0" bIns="0" rIns="0">
            <a:spAutoFit/>
          </a:bodyPr>
          <a:lstStyle/>
          <a:p>
            <a:pPr algn="l">
              <a:lnSpc>
                <a:spcPts val="4399"/>
              </a:lnSpc>
            </a:pPr>
            <a:r>
              <a:rPr lang="en-US" sz="2199">
                <a:solidFill>
                  <a:srgbClr val="111111"/>
                </a:solidFill>
                <a:latin typeface="Aileron"/>
                <a:ea typeface="Aileron"/>
                <a:cs typeface="Aileron"/>
                <a:sym typeface="Aileron"/>
              </a:rPr>
              <a:t>cairo </a:t>
            </a:r>
          </a:p>
        </p:txBody>
      </p:sp>
      <p:sp>
        <p:nvSpPr>
          <p:cNvPr name="TextBox 24" id="24"/>
          <p:cNvSpPr txBox="true"/>
          <p:nvPr/>
        </p:nvSpPr>
        <p:spPr>
          <a:xfrm rot="0">
            <a:off x="4717721" y="9376109"/>
            <a:ext cx="789005" cy="490855"/>
          </a:xfrm>
          <a:prstGeom prst="rect">
            <a:avLst/>
          </a:prstGeom>
        </p:spPr>
        <p:txBody>
          <a:bodyPr anchor="t" rtlCol="false" tIns="0" lIns="0" bIns="0" rIns="0">
            <a:spAutoFit/>
          </a:bodyPr>
          <a:lstStyle/>
          <a:p>
            <a:pPr algn="l">
              <a:lnSpc>
                <a:spcPts val="4399"/>
              </a:lnSpc>
            </a:pPr>
            <a:r>
              <a:rPr lang="en-US" sz="2199">
                <a:solidFill>
                  <a:srgbClr val="111111"/>
                </a:solidFill>
                <a:latin typeface="Aileron"/>
                <a:ea typeface="Aileron"/>
                <a:cs typeface="Aileron"/>
                <a:sym typeface="Aileron"/>
              </a:rPr>
              <a:t>20%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12253354" y="-90194"/>
            <a:ext cx="5623135" cy="10672812"/>
            <a:chOff x="0" y="0"/>
            <a:chExt cx="1480990" cy="2810946"/>
          </a:xfrm>
        </p:grpSpPr>
        <p:sp>
          <p:nvSpPr>
            <p:cNvPr name="Freeform 3" id="3"/>
            <p:cNvSpPr/>
            <p:nvPr/>
          </p:nvSpPr>
          <p:spPr>
            <a:xfrm flipH="false" flipV="false" rot="0">
              <a:off x="0" y="0"/>
              <a:ext cx="1480990" cy="2810946"/>
            </a:xfrm>
            <a:custGeom>
              <a:avLst/>
              <a:gdLst/>
              <a:ahLst/>
              <a:cxnLst/>
              <a:rect r="r" b="b" t="t" l="l"/>
              <a:pathLst>
                <a:path h="2810946" w="1480990">
                  <a:moveTo>
                    <a:pt x="0" y="0"/>
                  </a:moveTo>
                  <a:lnTo>
                    <a:pt x="1480990" y="0"/>
                  </a:lnTo>
                  <a:lnTo>
                    <a:pt x="1480990" y="2810946"/>
                  </a:lnTo>
                  <a:lnTo>
                    <a:pt x="0" y="2810946"/>
                  </a:lnTo>
                  <a:close/>
                </a:path>
              </a:pathLst>
            </a:custGeom>
            <a:solidFill>
              <a:srgbClr val="A4A559"/>
            </a:solidFill>
          </p:spPr>
        </p:sp>
        <p:sp>
          <p:nvSpPr>
            <p:cNvPr name="TextBox 4" id="4"/>
            <p:cNvSpPr txBox="true"/>
            <p:nvPr/>
          </p:nvSpPr>
          <p:spPr>
            <a:xfrm>
              <a:off x="0" y="-161925"/>
              <a:ext cx="1480990" cy="2972871"/>
            </a:xfrm>
            <a:prstGeom prst="rect">
              <a:avLst/>
            </a:prstGeom>
          </p:spPr>
          <p:txBody>
            <a:bodyPr anchor="ctr" rtlCol="false" tIns="50800" lIns="50800" bIns="50800" rIns="50800"/>
            <a:lstStyle/>
            <a:p>
              <a:pPr algn="ctr">
                <a:lnSpc>
                  <a:spcPts val="4399"/>
                </a:lnSpc>
              </a:pPr>
            </a:p>
          </p:txBody>
        </p:sp>
      </p:grpSp>
      <p:sp>
        <p:nvSpPr>
          <p:cNvPr name="Freeform 5" id="5"/>
          <p:cNvSpPr/>
          <p:nvPr/>
        </p:nvSpPr>
        <p:spPr>
          <a:xfrm flipH="false" flipV="false" rot="5400000">
            <a:off x="14247515" y="8501820"/>
            <a:ext cx="281726" cy="354533"/>
          </a:xfrm>
          <a:custGeom>
            <a:avLst/>
            <a:gdLst/>
            <a:ahLst/>
            <a:cxnLst/>
            <a:rect r="r" b="b" t="t" l="l"/>
            <a:pathLst>
              <a:path h="354533" w="281726">
                <a:moveTo>
                  <a:pt x="0" y="0"/>
                </a:moveTo>
                <a:lnTo>
                  <a:pt x="281727" y="0"/>
                </a:lnTo>
                <a:lnTo>
                  <a:pt x="281727" y="354533"/>
                </a:lnTo>
                <a:lnTo>
                  <a:pt x="0" y="354533"/>
                </a:lnTo>
                <a:lnTo>
                  <a:pt x="0" y="0"/>
                </a:lnTo>
                <a:close/>
              </a:path>
            </a:pathLst>
          </a:custGeom>
          <a:blipFill>
            <a:blip r:embed="rId2">
              <a:extLst>
                <a:ext uri="{96DAC541-7B7A-43D3-8B79-37D633B846F1}">
                  <asvg:svgBlip xmlns:asvg="http://schemas.microsoft.com/office/drawing/2016/SVG/main" r:embed="rId3"/>
                </a:ext>
              </a:extLst>
            </a:blip>
            <a:stretch>
              <a:fillRect l="-90848" t="-1567" r="-89864" b="-90269"/>
            </a:stretch>
          </a:blipFill>
        </p:spPr>
      </p:sp>
      <p:sp>
        <p:nvSpPr>
          <p:cNvPr name="Freeform 6" id="6"/>
          <p:cNvSpPr/>
          <p:nvPr/>
        </p:nvSpPr>
        <p:spPr>
          <a:xfrm flipH="false" flipV="false" rot="0">
            <a:off x="5669320" y="5418936"/>
            <a:ext cx="477870" cy="483667"/>
          </a:xfrm>
          <a:custGeom>
            <a:avLst/>
            <a:gdLst/>
            <a:ahLst/>
            <a:cxnLst/>
            <a:rect r="r" b="b" t="t" l="l"/>
            <a:pathLst>
              <a:path h="483667" w="477870">
                <a:moveTo>
                  <a:pt x="0" y="0"/>
                </a:moveTo>
                <a:lnTo>
                  <a:pt x="477871" y="0"/>
                </a:lnTo>
                <a:lnTo>
                  <a:pt x="477871" y="483667"/>
                </a:lnTo>
                <a:lnTo>
                  <a:pt x="0" y="483667"/>
                </a:lnTo>
                <a:lnTo>
                  <a:pt x="0" y="0"/>
                </a:lnTo>
                <a:close/>
              </a:path>
            </a:pathLst>
          </a:custGeom>
          <a:blipFill>
            <a:blip r:embed="rId4">
              <a:extLst>
                <a:ext uri="{96DAC541-7B7A-43D3-8B79-37D633B846F1}">
                  <asvg:svgBlip xmlns:asvg="http://schemas.microsoft.com/office/drawing/2016/SVG/main" r:embed="rId5"/>
                </a:ext>
              </a:extLst>
            </a:blip>
            <a:stretch>
              <a:fillRect l="-122527" t="0" r="0" b="-112440"/>
            </a:stretch>
          </a:blipFill>
        </p:spPr>
      </p:sp>
      <p:sp>
        <p:nvSpPr>
          <p:cNvPr name="TextBox 7" id="7"/>
          <p:cNvSpPr txBox="true"/>
          <p:nvPr/>
        </p:nvSpPr>
        <p:spPr>
          <a:xfrm rot="0">
            <a:off x="9137518" y="5027970"/>
            <a:ext cx="12963" cy="218242"/>
          </a:xfrm>
          <a:prstGeom prst="rect">
            <a:avLst/>
          </a:prstGeom>
        </p:spPr>
        <p:txBody>
          <a:bodyPr anchor="t" rtlCol="false" tIns="0" lIns="0" bIns="0" rIns="0">
            <a:spAutoFit/>
          </a:bodyPr>
          <a:lstStyle/>
          <a:p>
            <a:pPr algn="ctr">
              <a:lnSpc>
                <a:spcPts val="1649"/>
              </a:lnSpc>
              <a:spcBef>
                <a:spcPct val="0"/>
              </a:spcBef>
            </a:pPr>
          </a:p>
        </p:txBody>
      </p:sp>
      <p:sp>
        <p:nvSpPr>
          <p:cNvPr name="TextBox 8" id="8"/>
          <p:cNvSpPr txBox="true"/>
          <p:nvPr/>
        </p:nvSpPr>
        <p:spPr>
          <a:xfrm rot="0">
            <a:off x="1028700" y="1076325"/>
            <a:ext cx="11052084" cy="8912309"/>
          </a:xfrm>
          <a:prstGeom prst="rect">
            <a:avLst/>
          </a:prstGeom>
        </p:spPr>
        <p:txBody>
          <a:bodyPr anchor="t" rtlCol="false" tIns="0" lIns="0" bIns="0" rIns="0">
            <a:spAutoFit/>
          </a:bodyPr>
          <a:lstStyle/>
          <a:p>
            <a:pPr algn="l">
              <a:lnSpc>
                <a:spcPts val="2952"/>
              </a:lnSpc>
              <a:spcBef>
                <a:spcPct val="0"/>
              </a:spcBef>
            </a:pPr>
            <a:r>
              <a:rPr lang="en-US" b="true" sz="2923">
                <a:solidFill>
                  <a:srgbClr val="000000"/>
                </a:solidFill>
                <a:latin typeface="RoxboroughCF Bold"/>
                <a:ea typeface="RoxboroughCF Bold"/>
                <a:cs typeface="RoxboroughCF Bold"/>
                <a:sym typeface="RoxboroughCF Bold"/>
              </a:rPr>
              <a:t>1. Home Decor Items Made of Concrete</a:t>
            </a:r>
          </a:p>
          <a:p>
            <a:pPr algn="l">
              <a:lnSpc>
                <a:spcPts val="2677"/>
              </a:lnSpc>
              <a:spcBef>
                <a:spcPct val="0"/>
              </a:spcBef>
            </a:pPr>
            <a:r>
              <a:rPr lang="en-US" sz="2651">
                <a:solidFill>
                  <a:srgbClr val="000000"/>
                </a:solidFill>
                <a:latin typeface="RoxboroughCF"/>
                <a:ea typeface="RoxboroughCF"/>
                <a:cs typeface="RoxboroughCF"/>
                <a:sym typeface="RoxboroughCF"/>
              </a:rPr>
              <a:t>Target Audience:</a:t>
            </a:r>
          </a:p>
          <a:p>
            <a:pPr algn="l">
              <a:lnSpc>
                <a:spcPts val="2677"/>
              </a:lnSpc>
              <a:spcBef>
                <a:spcPct val="0"/>
              </a:spcBef>
            </a:pPr>
            <a:r>
              <a:rPr lang="en-US" sz="2651">
                <a:solidFill>
                  <a:srgbClr val="000000"/>
                </a:solidFill>
                <a:latin typeface="RoxboroughCF"/>
                <a:ea typeface="RoxboroughCF"/>
                <a:cs typeface="RoxboroughCF"/>
                <a:sym typeface="RoxboroughCF"/>
              </a:rPr>
              <a:t>• Women aged 25 to 45,• Attracted to unique, artsy, or out-of-the-box home items.</a:t>
            </a:r>
          </a:p>
          <a:p>
            <a:pPr algn="l">
              <a:lnSpc>
                <a:spcPts val="2677"/>
              </a:lnSpc>
              <a:spcBef>
                <a:spcPct val="0"/>
              </a:spcBef>
            </a:pPr>
            <a:r>
              <a:rPr lang="en-US" sz="2651">
                <a:solidFill>
                  <a:srgbClr val="000000"/>
                </a:solidFill>
                <a:latin typeface="RoxboroughCF"/>
                <a:ea typeface="RoxboroughCF"/>
                <a:cs typeface="RoxboroughCF"/>
                <a:sym typeface="RoxboroughCF"/>
              </a:rPr>
              <a:t>• Newlyweds or couples furnishing their homes..</a:t>
            </a:r>
          </a:p>
          <a:p>
            <a:pPr algn="l">
              <a:lnSpc>
                <a:spcPts val="2677"/>
              </a:lnSpc>
              <a:spcBef>
                <a:spcPct val="0"/>
              </a:spcBef>
            </a:pPr>
            <a:r>
              <a:rPr lang="en-US" sz="2651">
                <a:solidFill>
                  <a:srgbClr val="000000"/>
                </a:solidFill>
                <a:latin typeface="RoxboroughCF"/>
                <a:ea typeface="RoxboroughCF"/>
                <a:cs typeface="RoxboroughCF"/>
                <a:sym typeface="RoxboroughCF"/>
              </a:rPr>
              <a:t>Interests:</a:t>
            </a:r>
          </a:p>
          <a:p>
            <a:pPr algn="l">
              <a:lnSpc>
                <a:spcPts val="2677"/>
              </a:lnSpc>
              <a:spcBef>
                <a:spcPct val="0"/>
              </a:spcBef>
            </a:pPr>
            <a:r>
              <a:rPr lang="en-US" sz="2651">
                <a:solidFill>
                  <a:srgbClr val="000000"/>
                </a:solidFill>
                <a:latin typeface="RoxboroughCF"/>
                <a:ea typeface="RoxboroughCF"/>
                <a:cs typeface="RoxboroughCF"/>
                <a:sym typeface="RoxboroughCF"/>
              </a:rPr>
              <a:t>• Interior design pages on Instagram and Pinterest.</a:t>
            </a:r>
          </a:p>
          <a:p>
            <a:pPr algn="l">
              <a:lnSpc>
                <a:spcPts val="2677"/>
              </a:lnSpc>
              <a:spcBef>
                <a:spcPct val="0"/>
              </a:spcBef>
            </a:pPr>
            <a:r>
              <a:rPr lang="en-US" sz="2651">
                <a:solidFill>
                  <a:srgbClr val="000000"/>
                </a:solidFill>
                <a:latin typeface="RoxboroughCF"/>
                <a:ea typeface="RoxboroughCF"/>
                <a:cs typeface="RoxboroughCF"/>
                <a:sym typeface="RoxboroughCF"/>
              </a:rPr>
              <a:t>• Shopping at handmade fairs or online stores.</a:t>
            </a:r>
          </a:p>
          <a:p>
            <a:pPr algn="l">
              <a:lnSpc>
                <a:spcPts val="2952"/>
              </a:lnSpc>
              <a:spcBef>
                <a:spcPct val="0"/>
              </a:spcBef>
            </a:pPr>
          </a:p>
          <a:p>
            <a:pPr algn="l">
              <a:lnSpc>
                <a:spcPts val="2952"/>
              </a:lnSpc>
              <a:spcBef>
                <a:spcPct val="0"/>
              </a:spcBef>
            </a:pPr>
            <a:r>
              <a:rPr lang="en-US" b="true" sz="2923">
                <a:solidFill>
                  <a:srgbClr val="000000"/>
                </a:solidFill>
                <a:latin typeface="RoxboroughCF Bold"/>
                <a:ea typeface="RoxboroughCF Bold"/>
                <a:cs typeface="RoxboroughCF Bold"/>
                <a:sym typeface="RoxboroughCF Bold"/>
              </a:rPr>
              <a:t>2. Baby Shower, Engagement, and Wedding Giveaways</a:t>
            </a:r>
          </a:p>
          <a:p>
            <a:pPr algn="l">
              <a:lnSpc>
                <a:spcPts val="2677"/>
              </a:lnSpc>
              <a:spcBef>
                <a:spcPct val="0"/>
              </a:spcBef>
            </a:pPr>
            <a:r>
              <a:rPr lang="en-US" sz="2651">
                <a:solidFill>
                  <a:srgbClr val="000000"/>
                </a:solidFill>
                <a:latin typeface="RoxboroughCF"/>
                <a:ea typeface="RoxboroughCF"/>
                <a:cs typeface="RoxboroughCF"/>
                <a:sym typeface="RoxboroughCF"/>
              </a:rPr>
              <a:t>Target Audience:</a:t>
            </a:r>
          </a:p>
          <a:p>
            <a:pPr algn="l">
              <a:lnSpc>
                <a:spcPts val="2677"/>
              </a:lnSpc>
              <a:spcBef>
                <a:spcPct val="0"/>
              </a:spcBef>
            </a:pPr>
            <a:r>
              <a:rPr lang="en-US" sz="2651">
                <a:solidFill>
                  <a:srgbClr val="000000"/>
                </a:solidFill>
                <a:latin typeface="RoxboroughCF"/>
                <a:ea typeface="RoxboroughCF"/>
                <a:cs typeface="RoxboroughCF"/>
                <a:sym typeface="RoxboroughCF"/>
              </a:rPr>
              <a:t>• New moms or pregnant women are preparing for a baby shower.</a:t>
            </a:r>
          </a:p>
          <a:p>
            <a:pPr algn="l">
              <a:lnSpc>
                <a:spcPts val="2677"/>
              </a:lnSpc>
              <a:spcBef>
                <a:spcPct val="0"/>
              </a:spcBef>
            </a:pPr>
            <a:r>
              <a:rPr lang="en-US" sz="2651">
                <a:solidFill>
                  <a:srgbClr val="000000"/>
                </a:solidFill>
                <a:latin typeface="RoxboroughCF"/>
                <a:ea typeface="RoxboroughCF"/>
                <a:cs typeface="RoxboroughCF"/>
                <a:sym typeface="RoxboroughCF"/>
              </a:rPr>
              <a:t>• Brides and grooms planning their engagement or wedding ceremonies..</a:t>
            </a:r>
          </a:p>
          <a:p>
            <a:pPr algn="l">
              <a:lnSpc>
                <a:spcPts val="2677"/>
              </a:lnSpc>
              <a:spcBef>
                <a:spcPct val="0"/>
              </a:spcBef>
            </a:pPr>
            <a:r>
              <a:rPr lang="en-US" sz="2651">
                <a:solidFill>
                  <a:srgbClr val="000000"/>
                </a:solidFill>
                <a:latin typeface="RoxboroughCF"/>
                <a:ea typeface="RoxboroughCF"/>
                <a:cs typeface="RoxboroughCF"/>
                <a:sym typeface="RoxboroughCF"/>
              </a:rPr>
              <a:t>Interests:</a:t>
            </a:r>
          </a:p>
          <a:p>
            <a:pPr algn="l">
              <a:lnSpc>
                <a:spcPts val="2677"/>
              </a:lnSpc>
              <a:spcBef>
                <a:spcPct val="0"/>
              </a:spcBef>
            </a:pPr>
            <a:r>
              <a:rPr lang="en-US" sz="2651">
                <a:solidFill>
                  <a:srgbClr val="000000"/>
                </a:solidFill>
                <a:latin typeface="RoxboroughCF"/>
                <a:ea typeface="RoxboroughCF"/>
                <a:cs typeface="RoxboroughCF"/>
                <a:sym typeface="RoxboroughCF"/>
              </a:rPr>
              <a:t>• Facebook groups for baby shower and wedding preparations.</a:t>
            </a:r>
          </a:p>
          <a:p>
            <a:pPr algn="l">
              <a:lnSpc>
                <a:spcPts val="2952"/>
              </a:lnSpc>
              <a:spcBef>
                <a:spcPct val="0"/>
              </a:spcBef>
            </a:pPr>
          </a:p>
          <a:p>
            <a:pPr algn="l">
              <a:lnSpc>
                <a:spcPts val="2952"/>
              </a:lnSpc>
              <a:spcBef>
                <a:spcPct val="0"/>
              </a:spcBef>
            </a:pPr>
            <a:r>
              <a:rPr lang="en-US" b="true" sz="2923">
                <a:solidFill>
                  <a:srgbClr val="000000"/>
                </a:solidFill>
                <a:latin typeface="RoxboroughCF Bold"/>
                <a:ea typeface="RoxboroughCF Bold"/>
                <a:cs typeface="RoxboroughCF Bold"/>
                <a:sym typeface="RoxboroughCF Bold"/>
              </a:rPr>
              <a:t>3. Concrete Art Courses and concrete without finish </a:t>
            </a:r>
          </a:p>
          <a:p>
            <a:pPr algn="l">
              <a:lnSpc>
                <a:spcPts val="2677"/>
              </a:lnSpc>
              <a:spcBef>
                <a:spcPct val="0"/>
              </a:spcBef>
            </a:pPr>
            <a:r>
              <a:rPr lang="en-US" sz="2651">
                <a:solidFill>
                  <a:srgbClr val="000000"/>
                </a:solidFill>
                <a:latin typeface="RoxboroughCF"/>
                <a:ea typeface="RoxboroughCF"/>
                <a:cs typeface="RoxboroughCF"/>
                <a:sym typeface="RoxboroughCF"/>
              </a:rPr>
              <a:t>Target Audience:</a:t>
            </a:r>
          </a:p>
          <a:p>
            <a:pPr algn="l">
              <a:lnSpc>
                <a:spcPts val="2677"/>
              </a:lnSpc>
              <a:spcBef>
                <a:spcPct val="0"/>
              </a:spcBef>
            </a:pPr>
            <a:r>
              <a:rPr lang="en-US" sz="2651">
                <a:solidFill>
                  <a:srgbClr val="000000"/>
                </a:solidFill>
                <a:latin typeface="RoxboroughCF"/>
                <a:ea typeface="RoxboroughCF"/>
                <a:cs typeface="RoxboroughCF"/>
                <a:sym typeface="RoxboroughCF"/>
              </a:rPr>
              <a:t>• Young women aged 18 to 35 with a passion for DIY and handmade crafts.</a:t>
            </a:r>
          </a:p>
          <a:p>
            <a:pPr algn="l">
              <a:lnSpc>
                <a:spcPts val="2677"/>
              </a:lnSpc>
              <a:spcBef>
                <a:spcPct val="0"/>
              </a:spcBef>
            </a:pPr>
            <a:r>
              <a:rPr lang="en-US" sz="2651">
                <a:solidFill>
                  <a:srgbClr val="000000"/>
                </a:solidFill>
                <a:latin typeface="RoxboroughCF"/>
                <a:ea typeface="RoxboroughCF"/>
                <a:cs typeface="RoxboroughCF"/>
                <a:sym typeface="RoxboroughCF"/>
              </a:rPr>
              <a:t>• People interested in starting a small business or working from home.</a:t>
            </a:r>
          </a:p>
          <a:p>
            <a:pPr algn="l">
              <a:lnSpc>
                <a:spcPts val="2677"/>
              </a:lnSpc>
              <a:spcBef>
                <a:spcPct val="0"/>
              </a:spcBef>
            </a:pPr>
            <a:r>
              <a:rPr lang="en-US" sz="2651">
                <a:solidFill>
                  <a:srgbClr val="000000"/>
                </a:solidFill>
                <a:latin typeface="RoxboroughCF"/>
                <a:ea typeface="RoxboroughCF"/>
                <a:cs typeface="RoxboroughCF"/>
                <a:sym typeface="RoxboroughCF"/>
              </a:rPr>
              <a:t>• Art and craft enthusiasts.</a:t>
            </a:r>
          </a:p>
          <a:p>
            <a:pPr algn="l">
              <a:lnSpc>
                <a:spcPts val="2677"/>
              </a:lnSpc>
              <a:spcBef>
                <a:spcPct val="0"/>
              </a:spcBef>
            </a:pPr>
            <a:r>
              <a:rPr lang="en-US" sz="2651">
                <a:solidFill>
                  <a:srgbClr val="000000"/>
                </a:solidFill>
                <a:latin typeface="RoxboroughCF"/>
                <a:ea typeface="RoxboroughCF"/>
                <a:cs typeface="RoxboroughCF"/>
                <a:sym typeface="RoxboroughCF"/>
              </a:rPr>
              <a:t>Interests:</a:t>
            </a:r>
          </a:p>
          <a:p>
            <a:pPr algn="l">
              <a:lnSpc>
                <a:spcPts val="2677"/>
              </a:lnSpc>
              <a:spcBef>
                <a:spcPct val="0"/>
              </a:spcBef>
            </a:pPr>
            <a:r>
              <a:rPr lang="en-US" sz="2651">
                <a:solidFill>
                  <a:srgbClr val="000000"/>
                </a:solidFill>
                <a:latin typeface="RoxboroughCF"/>
                <a:ea typeface="RoxboroughCF"/>
                <a:cs typeface="RoxboroughCF"/>
                <a:sym typeface="RoxboroughCF"/>
              </a:rPr>
              <a:t>• Online courses</a:t>
            </a:r>
          </a:p>
          <a:p>
            <a:pPr algn="l">
              <a:lnSpc>
                <a:spcPts val="2677"/>
              </a:lnSpc>
              <a:spcBef>
                <a:spcPct val="0"/>
              </a:spcBef>
            </a:pPr>
            <a:r>
              <a:rPr lang="en-US" sz="2651">
                <a:solidFill>
                  <a:srgbClr val="000000"/>
                </a:solidFill>
                <a:latin typeface="RoxboroughCF"/>
                <a:ea typeface="RoxboroughCF"/>
                <a:cs typeface="RoxboroughCF"/>
                <a:sym typeface="RoxboroughCF"/>
              </a:rPr>
              <a:t>• Handmade product groups on Facebook.</a:t>
            </a:r>
          </a:p>
          <a:p>
            <a:pPr algn="l">
              <a:lnSpc>
                <a:spcPts val="2677"/>
              </a:lnSpc>
              <a:spcBef>
                <a:spcPct val="0"/>
              </a:spcBef>
            </a:pPr>
            <a:r>
              <a:rPr lang="en-US" sz="2651">
                <a:solidFill>
                  <a:srgbClr val="000000"/>
                </a:solidFill>
                <a:latin typeface="RoxboroughCF"/>
                <a:ea typeface="RoxboroughCF"/>
                <a:cs typeface="RoxboroughCF"/>
                <a:sym typeface="RoxboroughCF"/>
              </a:rPr>
              <a:t>• Small business ideas and creative side hustles.</a:t>
            </a:r>
          </a:p>
        </p:txBody>
      </p:sp>
      <p:sp>
        <p:nvSpPr>
          <p:cNvPr name="Freeform 9" id="9"/>
          <p:cNvSpPr/>
          <p:nvPr/>
        </p:nvSpPr>
        <p:spPr>
          <a:xfrm flipH="false" flipV="false" rot="-68487">
            <a:off x="13213225" y="7036253"/>
            <a:ext cx="2704839" cy="2595314"/>
          </a:xfrm>
          <a:custGeom>
            <a:avLst/>
            <a:gdLst/>
            <a:ahLst/>
            <a:cxnLst/>
            <a:rect r="r" b="b" t="t" l="l"/>
            <a:pathLst>
              <a:path h="2595314" w="2704839">
                <a:moveTo>
                  <a:pt x="0" y="0"/>
                </a:moveTo>
                <a:lnTo>
                  <a:pt x="2704840" y="0"/>
                </a:lnTo>
                <a:lnTo>
                  <a:pt x="2704840" y="2595313"/>
                </a:lnTo>
                <a:lnTo>
                  <a:pt x="0" y="2595313"/>
                </a:lnTo>
                <a:lnTo>
                  <a:pt x="0" y="0"/>
                </a:lnTo>
                <a:close/>
              </a:path>
            </a:pathLst>
          </a:custGeom>
          <a:blipFill>
            <a:blip r:embed="rId6"/>
            <a:stretch>
              <a:fillRect l="-20099" t="-53338" r="-19970" b="-43581"/>
            </a:stretch>
          </a:blipFill>
        </p:spPr>
      </p:sp>
      <p:sp>
        <p:nvSpPr>
          <p:cNvPr name="Freeform 10" id="10"/>
          <p:cNvSpPr/>
          <p:nvPr/>
        </p:nvSpPr>
        <p:spPr>
          <a:xfrm flipH="false" flipV="false" rot="117952">
            <a:off x="13153002" y="764353"/>
            <a:ext cx="2317831" cy="2240420"/>
          </a:xfrm>
          <a:custGeom>
            <a:avLst/>
            <a:gdLst/>
            <a:ahLst/>
            <a:cxnLst/>
            <a:rect r="r" b="b" t="t" l="l"/>
            <a:pathLst>
              <a:path h="2240420" w="2317831">
                <a:moveTo>
                  <a:pt x="0" y="130256"/>
                </a:moveTo>
                <a:lnTo>
                  <a:pt x="2192464" y="0"/>
                </a:lnTo>
                <a:lnTo>
                  <a:pt x="2317830" y="2110163"/>
                </a:lnTo>
                <a:lnTo>
                  <a:pt x="125366" y="2240419"/>
                </a:lnTo>
                <a:lnTo>
                  <a:pt x="0" y="130256"/>
                </a:lnTo>
                <a:close/>
              </a:path>
            </a:pathLst>
          </a:custGeom>
          <a:blipFill>
            <a:blip r:embed="rId7"/>
            <a:stretch>
              <a:fillRect l="-29775" t="-52183" r="-18839" b="0"/>
            </a:stretch>
          </a:blipFill>
        </p:spPr>
      </p:sp>
      <p:sp>
        <p:nvSpPr>
          <p:cNvPr name="Freeform 11" id="11"/>
          <p:cNvSpPr/>
          <p:nvPr/>
        </p:nvSpPr>
        <p:spPr>
          <a:xfrm flipH="false" flipV="false" rot="0">
            <a:off x="14211112" y="2968658"/>
            <a:ext cx="3615961" cy="3615961"/>
          </a:xfrm>
          <a:custGeom>
            <a:avLst/>
            <a:gdLst/>
            <a:ahLst/>
            <a:cxnLst/>
            <a:rect r="r" b="b" t="t" l="l"/>
            <a:pathLst>
              <a:path h="3615961" w="3615961">
                <a:moveTo>
                  <a:pt x="0" y="0"/>
                </a:moveTo>
                <a:lnTo>
                  <a:pt x="3615961" y="0"/>
                </a:lnTo>
                <a:lnTo>
                  <a:pt x="3615961" y="3615961"/>
                </a:lnTo>
                <a:lnTo>
                  <a:pt x="0" y="3615961"/>
                </a:lnTo>
                <a:lnTo>
                  <a:pt x="0" y="0"/>
                </a:lnTo>
                <a:close/>
              </a:path>
            </a:pathLst>
          </a:custGeom>
          <a:blipFill>
            <a:blip r:embed="rId8"/>
            <a:stretch>
              <a:fillRect l="0" t="0" r="0" b="0"/>
            </a:stretch>
          </a:blipFill>
        </p:spPr>
      </p:sp>
      <p:sp>
        <p:nvSpPr>
          <p:cNvPr name="TextBox 12" id="12"/>
          <p:cNvSpPr txBox="true"/>
          <p:nvPr/>
        </p:nvSpPr>
        <p:spPr>
          <a:xfrm rot="0">
            <a:off x="6726543" y="60539"/>
            <a:ext cx="4350625" cy="739928"/>
          </a:xfrm>
          <a:prstGeom prst="rect">
            <a:avLst/>
          </a:prstGeom>
        </p:spPr>
        <p:txBody>
          <a:bodyPr anchor="t" rtlCol="false" tIns="0" lIns="0" bIns="0" rIns="0">
            <a:spAutoFit/>
          </a:bodyPr>
          <a:lstStyle/>
          <a:p>
            <a:pPr algn="ctr">
              <a:lnSpc>
                <a:spcPts val="6097"/>
              </a:lnSpc>
            </a:pPr>
            <a:r>
              <a:rPr lang="en-US" sz="4355" b="true">
                <a:solidFill>
                  <a:srgbClr val="000000"/>
                </a:solidFill>
                <a:latin typeface="RoxboroughCF Bold"/>
                <a:ea typeface="RoxboroughCF Bold"/>
                <a:cs typeface="RoxboroughCF Bold"/>
                <a:sym typeface="RoxboroughCF Bold"/>
              </a:rPr>
              <a:t>Target Audience</a:t>
            </a:r>
          </a:p>
        </p:txBody>
      </p:sp>
    </p:spTree>
  </p:cSld>
  <p:clrMapOvr>
    <a:masterClrMapping/>
  </p:clrMapOvr>
  <p:transition spd="fast">
    <p:wipe dir="d"/>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sp>
        <p:nvSpPr>
          <p:cNvPr name="Freeform 2" id="2"/>
          <p:cNvSpPr/>
          <p:nvPr/>
        </p:nvSpPr>
        <p:spPr>
          <a:xfrm flipH="false" flipV="false" rot="0">
            <a:off x="10776777" y="2915141"/>
            <a:ext cx="6450750" cy="6063705"/>
          </a:xfrm>
          <a:custGeom>
            <a:avLst/>
            <a:gdLst/>
            <a:ahLst/>
            <a:cxnLst/>
            <a:rect r="r" b="b" t="t" l="l"/>
            <a:pathLst>
              <a:path h="6063705" w="6450750">
                <a:moveTo>
                  <a:pt x="0" y="0"/>
                </a:moveTo>
                <a:lnTo>
                  <a:pt x="6450750" y="0"/>
                </a:lnTo>
                <a:lnTo>
                  <a:pt x="6450750" y="6063706"/>
                </a:lnTo>
                <a:lnTo>
                  <a:pt x="0" y="6063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87401" y="-1023534"/>
            <a:ext cx="13160707" cy="3086100"/>
            <a:chOff x="0" y="0"/>
            <a:chExt cx="3466194" cy="812800"/>
          </a:xfrm>
        </p:grpSpPr>
        <p:sp>
          <p:nvSpPr>
            <p:cNvPr name="Freeform 4" id="4"/>
            <p:cNvSpPr/>
            <p:nvPr/>
          </p:nvSpPr>
          <p:spPr>
            <a:xfrm flipH="false" flipV="false" rot="0">
              <a:off x="0" y="0"/>
              <a:ext cx="3466194" cy="812800"/>
            </a:xfrm>
            <a:custGeom>
              <a:avLst/>
              <a:gdLst/>
              <a:ahLst/>
              <a:cxnLst/>
              <a:rect r="r" b="b" t="t" l="l"/>
              <a:pathLst>
                <a:path h="812800" w="3466194">
                  <a:moveTo>
                    <a:pt x="0" y="0"/>
                  </a:moveTo>
                  <a:lnTo>
                    <a:pt x="3466194" y="0"/>
                  </a:lnTo>
                  <a:lnTo>
                    <a:pt x="3466194" y="812800"/>
                  </a:lnTo>
                  <a:lnTo>
                    <a:pt x="0" y="812800"/>
                  </a:lnTo>
                  <a:close/>
                </a:path>
              </a:pathLst>
            </a:custGeom>
            <a:solidFill>
              <a:srgbClr val="A4A559"/>
            </a:solidFill>
          </p:spPr>
        </p:sp>
        <p:sp>
          <p:nvSpPr>
            <p:cNvPr name="TextBox 5" id="5"/>
            <p:cNvSpPr txBox="true"/>
            <p:nvPr/>
          </p:nvSpPr>
          <p:spPr>
            <a:xfrm>
              <a:off x="0" y="-161925"/>
              <a:ext cx="3466194" cy="974725"/>
            </a:xfrm>
            <a:prstGeom prst="rect">
              <a:avLst/>
            </a:prstGeom>
          </p:spPr>
          <p:txBody>
            <a:bodyPr anchor="ctr" rtlCol="false" tIns="50800" lIns="50800" bIns="50800" rIns="50800"/>
            <a:lstStyle/>
            <a:p>
              <a:pPr algn="ctr">
                <a:lnSpc>
                  <a:spcPts val="4399"/>
                </a:lnSpc>
              </a:pPr>
            </a:p>
          </p:txBody>
        </p:sp>
      </p:grpSp>
      <p:sp>
        <p:nvSpPr>
          <p:cNvPr name="TextBox 6" id="6"/>
          <p:cNvSpPr txBox="true"/>
          <p:nvPr/>
        </p:nvSpPr>
        <p:spPr>
          <a:xfrm rot="0">
            <a:off x="1028700" y="-334960"/>
            <a:ext cx="9565992" cy="2554898"/>
          </a:xfrm>
          <a:prstGeom prst="rect">
            <a:avLst/>
          </a:prstGeom>
        </p:spPr>
        <p:txBody>
          <a:bodyPr anchor="t" rtlCol="false" tIns="0" lIns="0" bIns="0" rIns="0">
            <a:spAutoFit/>
          </a:bodyPr>
          <a:lstStyle/>
          <a:p>
            <a:pPr algn="l">
              <a:lnSpc>
                <a:spcPts val="20878"/>
              </a:lnSpc>
            </a:pPr>
            <a:r>
              <a:rPr lang="en-US" sz="14913">
                <a:solidFill>
                  <a:srgbClr val="000000"/>
                </a:solidFill>
                <a:latin typeface="League Gothic"/>
                <a:ea typeface="League Gothic"/>
                <a:cs typeface="League Gothic"/>
                <a:sym typeface="League Gothic"/>
              </a:rPr>
              <a:t>BUYER PERSONA </a:t>
            </a:r>
          </a:p>
        </p:txBody>
      </p:sp>
      <p:sp>
        <p:nvSpPr>
          <p:cNvPr name="Freeform 7" id="7"/>
          <p:cNvSpPr/>
          <p:nvPr/>
        </p:nvSpPr>
        <p:spPr>
          <a:xfrm flipH="false" flipV="false" rot="5400000">
            <a:off x="17061251" y="9189181"/>
            <a:ext cx="366925" cy="461749"/>
          </a:xfrm>
          <a:custGeom>
            <a:avLst/>
            <a:gdLst/>
            <a:ahLst/>
            <a:cxnLst/>
            <a:rect r="r" b="b" t="t" l="l"/>
            <a:pathLst>
              <a:path h="461749" w="366925">
                <a:moveTo>
                  <a:pt x="0" y="0"/>
                </a:moveTo>
                <a:lnTo>
                  <a:pt x="366924" y="0"/>
                </a:lnTo>
                <a:lnTo>
                  <a:pt x="366924" y="461750"/>
                </a:lnTo>
                <a:lnTo>
                  <a:pt x="0" y="461750"/>
                </a:lnTo>
                <a:lnTo>
                  <a:pt x="0" y="0"/>
                </a:lnTo>
                <a:close/>
              </a:path>
            </a:pathLst>
          </a:custGeom>
          <a:blipFill>
            <a:blip r:embed="rId4">
              <a:extLst>
                <a:ext uri="{96DAC541-7B7A-43D3-8B79-37D633B846F1}">
                  <asvg:svgBlip xmlns:asvg="http://schemas.microsoft.com/office/drawing/2016/SVG/main" r:embed="rId5"/>
                </a:ext>
              </a:extLst>
            </a:blip>
            <a:stretch>
              <a:fillRect l="-90848" t="-1567" r="-89864" b="-90269"/>
            </a:stretch>
          </a:blipFill>
        </p:spPr>
      </p:sp>
      <p:grpSp>
        <p:nvGrpSpPr>
          <p:cNvPr name="Group 8" id="8"/>
          <p:cNvGrpSpPr/>
          <p:nvPr/>
        </p:nvGrpSpPr>
        <p:grpSpPr>
          <a:xfrm rot="0">
            <a:off x="-807048" y="9799784"/>
            <a:ext cx="19095048" cy="1902843"/>
            <a:chOff x="0" y="0"/>
            <a:chExt cx="4655372" cy="463913"/>
          </a:xfrm>
        </p:grpSpPr>
        <p:sp>
          <p:nvSpPr>
            <p:cNvPr name="Freeform 9" id="9"/>
            <p:cNvSpPr/>
            <p:nvPr/>
          </p:nvSpPr>
          <p:spPr>
            <a:xfrm flipH="false" flipV="false" rot="0">
              <a:off x="0" y="0"/>
              <a:ext cx="4655372" cy="463913"/>
            </a:xfrm>
            <a:custGeom>
              <a:avLst/>
              <a:gdLst/>
              <a:ahLst/>
              <a:cxnLst/>
              <a:rect r="r" b="b" t="t" l="l"/>
              <a:pathLst>
                <a:path h="463913" w="4655372">
                  <a:moveTo>
                    <a:pt x="0" y="0"/>
                  </a:moveTo>
                  <a:lnTo>
                    <a:pt x="4655372" y="0"/>
                  </a:lnTo>
                  <a:lnTo>
                    <a:pt x="4655372" y="463913"/>
                  </a:lnTo>
                  <a:lnTo>
                    <a:pt x="0" y="463913"/>
                  </a:lnTo>
                  <a:close/>
                </a:path>
              </a:pathLst>
            </a:custGeom>
            <a:solidFill>
              <a:srgbClr val="A4A559"/>
            </a:solidFill>
          </p:spPr>
        </p:sp>
        <p:sp>
          <p:nvSpPr>
            <p:cNvPr name="TextBox 10" id="10"/>
            <p:cNvSpPr txBox="true"/>
            <p:nvPr/>
          </p:nvSpPr>
          <p:spPr>
            <a:xfrm>
              <a:off x="0" y="-38100"/>
              <a:ext cx="4655372" cy="502013"/>
            </a:xfrm>
            <a:prstGeom prst="rect">
              <a:avLst/>
            </a:prstGeom>
          </p:spPr>
          <p:txBody>
            <a:bodyPr anchor="ctr" rtlCol="false" tIns="52500" lIns="52500" bIns="52500" rIns="52500"/>
            <a:lstStyle/>
            <a:p>
              <a:pPr algn="ctr">
                <a:lnSpc>
                  <a:spcPts val="2025"/>
                </a:lnSpc>
              </a:pPr>
            </a:p>
          </p:txBody>
        </p:sp>
      </p:grpSp>
      <p:sp>
        <p:nvSpPr>
          <p:cNvPr name="Freeform 11" id="11"/>
          <p:cNvSpPr/>
          <p:nvPr/>
        </p:nvSpPr>
        <p:spPr>
          <a:xfrm flipH="false" flipV="false" rot="0">
            <a:off x="10758765" y="1402838"/>
            <a:ext cx="1387885" cy="1391363"/>
          </a:xfrm>
          <a:custGeom>
            <a:avLst/>
            <a:gdLst/>
            <a:ahLst/>
            <a:cxnLst/>
            <a:rect r="r" b="b" t="t" l="l"/>
            <a:pathLst>
              <a:path h="1391363" w="1387885">
                <a:moveTo>
                  <a:pt x="0" y="0"/>
                </a:moveTo>
                <a:lnTo>
                  <a:pt x="1387885" y="0"/>
                </a:lnTo>
                <a:lnTo>
                  <a:pt x="1387885" y="1391363"/>
                </a:lnTo>
                <a:lnTo>
                  <a:pt x="0" y="1391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5857655" y="1402838"/>
            <a:ext cx="1387885" cy="1391363"/>
          </a:xfrm>
          <a:custGeom>
            <a:avLst/>
            <a:gdLst/>
            <a:ahLst/>
            <a:cxnLst/>
            <a:rect r="r" b="b" t="t" l="l"/>
            <a:pathLst>
              <a:path h="1391363" w="1387885">
                <a:moveTo>
                  <a:pt x="1387885" y="0"/>
                </a:moveTo>
                <a:lnTo>
                  <a:pt x="0" y="0"/>
                </a:lnTo>
                <a:lnTo>
                  <a:pt x="0" y="1391363"/>
                </a:lnTo>
                <a:lnTo>
                  <a:pt x="1387885" y="1391363"/>
                </a:lnTo>
                <a:lnTo>
                  <a:pt x="138788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554834">
            <a:off x="16556475" y="4948354"/>
            <a:ext cx="1024542" cy="980999"/>
          </a:xfrm>
          <a:custGeom>
            <a:avLst/>
            <a:gdLst/>
            <a:ahLst/>
            <a:cxnLst/>
            <a:rect r="r" b="b" t="t" l="l"/>
            <a:pathLst>
              <a:path h="980999" w="1024542">
                <a:moveTo>
                  <a:pt x="1024542" y="0"/>
                </a:moveTo>
                <a:lnTo>
                  <a:pt x="0" y="0"/>
                </a:lnTo>
                <a:lnTo>
                  <a:pt x="0" y="980999"/>
                </a:lnTo>
                <a:lnTo>
                  <a:pt x="1024542" y="980999"/>
                </a:lnTo>
                <a:lnTo>
                  <a:pt x="1024542"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514838">
            <a:off x="10418573" y="4948354"/>
            <a:ext cx="1024542" cy="980999"/>
          </a:xfrm>
          <a:custGeom>
            <a:avLst/>
            <a:gdLst/>
            <a:ahLst/>
            <a:cxnLst/>
            <a:rect r="r" b="b" t="t" l="l"/>
            <a:pathLst>
              <a:path h="980999" w="1024542">
                <a:moveTo>
                  <a:pt x="0" y="0"/>
                </a:moveTo>
                <a:lnTo>
                  <a:pt x="1024542" y="0"/>
                </a:lnTo>
                <a:lnTo>
                  <a:pt x="1024542" y="980999"/>
                </a:lnTo>
                <a:lnTo>
                  <a:pt x="0" y="9809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5" id="15"/>
          <p:cNvGrpSpPr/>
          <p:nvPr/>
        </p:nvGrpSpPr>
        <p:grpSpPr>
          <a:xfrm rot="0">
            <a:off x="1305001" y="5494136"/>
            <a:ext cx="3220490" cy="3220123"/>
            <a:chOff x="0" y="0"/>
            <a:chExt cx="6350013" cy="6349289"/>
          </a:xfrm>
        </p:grpSpPr>
        <p:sp>
          <p:nvSpPr>
            <p:cNvPr name="Freeform 16" id="16"/>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2"/>
              <a:stretch>
                <a:fillRect l="-24897" t="0" r="-24897" b="0"/>
              </a:stretch>
            </a:blipFill>
          </p:spPr>
        </p:sp>
      </p:grpSp>
      <p:grpSp>
        <p:nvGrpSpPr>
          <p:cNvPr name="Group 17" id="17"/>
          <p:cNvGrpSpPr/>
          <p:nvPr/>
        </p:nvGrpSpPr>
        <p:grpSpPr>
          <a:xfrm rot="0">
            <a:off x="5320932" y="5494136"/>
            <a:ext cx="3220490" cy="3220123"/>
            <a:chOff x="0" y="0"/>
            <a:chExt cx="6350013" cy="6349289"/>
          </a:xfrm>
        </p:grpSpPr>
        <p:sp>
          <p:nvSpPr>
            <p:cNvPr name="Freeform 18" id="18"/>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3"/>
              <a:stretch>
                <a:fillRect l="0" t="-25055" r="0" b="-25055"/>
              </a:stretch>
            </a:blipFill>
          </p:spPr>
        </p:sp>
      </p:grpSp>
      <p:grpSp>
        <p:nvGrpSpPr>
          <p:cNvPr name="Group 19" id="19"/>
          <p:cNvGrpSpPr/>
          <p:nvPr/>
        </p:nvGrpSpPr>
        <p:grpSpPr>
          <a:xfrm rot="0">
            <a:off x="1220843" y="8418151"/>
            <a:ext cx="3389580" cy="662541"/>
            <a:chOff x="0" y="0"/>
            <a:chExt cx="680142" cy="132943"/>
          </a:xfrm>
        </p:grpSpPr>
        <p:sp>
          <p:nvSpPr>
            <p:cNvPr name="Freeform 20" id="20"/>
            <p:cNvSpPr/>
            <p:nvPr/>
          </p:nvSpPr>
          <p:spPr>
            <a:xfrm flipH="false" flipV="false" rot="0">
              <a:off x="0" y="0"/>
              <a:ext cx="680142" cy="132943"/>
            </a:xfrm>
            <a:custGeom>
              <a:avLst/>
              <a:gdLst/>
              <a:ahLst/>
              <a:cxnLst/>
              <a:rect r="r" b="b" t="t" l="l"/>
              <a:pathLst>
                <a:path h="132943" w="680142">
                  <a:moveTo>
                    <a:pt x="66472" y="0"/>
                  </a:moveTo>
                  <a:lnTo>
                    <a:pt x="613671" y="0"/>
                  </a:lnTo>
                  <a:cubicBezTo>
                    <a:pt x="631300" y="0"/>
                    <a:pt x="648207" y="7003"/>
                    <a:pt x="660673" y="19469"/>
                  </a:cubicBezTo>
                  <a:cubicBezTo>
                    <a:pt x="673139" y="31935"/>
                    <a:pt x="680142" y="48842"/>
                    <a:pt x="680142" y="66472"/>
                  </a:cubicBezTo>
                  <a:lnTo>
                    <a:pt x="680142" y="66472"/>
                  </a:lnTo>
                  <a:cubicBezTo>
                    <a:pt x="680142" y="103183"/>
                    <a:pt x="650382" y="132943"/>
                    <a:pt x="613671" y="132943"/>
                  </a:cubicBezTo>
                  <a:lnTo>
                    <a:pt x="66472" y="132943"/>
                  </a:lnTo>
                  <a:cubicBezTo>
                    <a:pt x="48842" y="132943"/>
                    <a:pt x="31935" y="125940"/>
                    <a:pt x="19469" y="113474"/>
                  </a:cubicBezTo>
                  <a:cubicBezTo>
                    <a:pt x="7003" y="101008"/>
                    <a:pt x="0" y="84101"/>
                    <a:pt x="0" y="66472"/>
                  </a:cubicBezTo>
                  <a:lnTo>
                    <a:pt x="0" y="66472"/>
                  </a:lnTo>
                  <a:cubicBezTo>
                    <a:pt x="0" y="48842"/>
                    <a:pt x="7003" y="31935"/>
                    <a:pt x="19469" y="19469"/>
                  </a:cubicBezTo>
                  <a:cubicBezTo>
                    <a:pt x="31935" y="7003"/>
                    <a:pt x="48842" y="0"/>
                    <a:pt x="66472" y="0"/>
                  </a:cubicBezTo>
                  <a:close/>
                </a:path>
              </a:pathLst>
            </a:custGeom>
            <a:solidFill>
              <a:srgbClr val="FE705D"/>
            </a:solidFill>
          </p:spPr>
        </p:sp>
        <p:sp>
          <p:nvSpPr>
            <p:cNvPr name="TextBox 21" id="21"/>
            <p:cNvSpPr txBox="true"/>
            <p:nvPr/>
          </p:nvSpPr>
          <p:spPr>
            <a:xfrm>
              <a:off x="0" y="-38100"/>
              <a:ext cx="680142" cy="171043"/>
            </a:xfrm>
            <a:prstGeom prst="rect">
              <a:avLst/>
            </a:prstGeom>
          </p:spPr>
          <p:txBody>
            <a:bodyPr anchor="ctr" rtlCol="false" tIns="52500" lIns="52500" bIns="52500" rIns="52500"/>
            <a:lstStyle/>
            <a:p>
              <a:pPr algn="ctr">
                <a:lnSpc>
                  <a:spcPts val="2025"/>
                </a:lnSpc>
              </a:pPr>
            </a:p>
          </p:txBody>
        </p:sp>
      </p:grpSp>
      <p:grpSp>
        <p:nvGrpSpPr>
          <p:cNvPr name="Group 22" id="22"/>
          <p:cNvGrpSpPr/>
          <p:nvPr/>
        </p:nvGrpSpPr>
        <p:grpSpPr>
          <a:xfrm rot="0">
            <a:off x="5236388" y="8418151"/>
            <a:ext cx="3389580" cy="662541"/>
            <a:chOff x="0" y="0"/>
            <a:chExt cx="680142" cy="132943"/>
          </a:xfrm>
        </p:grpSpPr>
        <p:sp>
          <p:nvSpPr>
            <p:cNvPr name="Freeform 23" id="23"/>
            <p:cNvSpPr/>
            <p:nvPr/>
          </p:nvSpPr>
          <p:spPr>
            <a:xfrm flipH="false" flipV="false" rot="0">
              <a:off x="0" y="0"/>
              <a:ext cx="680142" cy="132943"/>
            </a:xfrm>
            <a:custGeom>
              <a:avLst/>
              <a:gdLst/>
              <a:ahLst/>
              <a:cxnLst/>
              <a:rect r="r" b="b" t="t" l="l"/>
              <a:pathLst>
                <a:path h="132943" w="680142">
                  <a:moveTo>
                    <a:pt x="66472" y="0"/>
                  </a:moveTo>
                  <a:lnTo>
                    <a:pt x="613671" y="0"/>
                  </a:lnTo>
                  <a:cubicBezTo>
                    <a:pt x="631300" y="0"/>
                    <a:pt x="648207" y="7003"/>
                    <a:pt x="660673" y="19469"/>
                  </a:cubicBezTo>
                  <a:cubicBezTo>
                    <a:pt x="673139" y="31935"/>
                    <a:pt x="680142" y="48842"/>
                    <a:pt x="680142" y="66472"/>
                  </a:cubicBezTo>
                  <a:lnTo>
                    <a:pt x="680142" y="66472"/>
                  </a:lnTo>
                  <a:cubicBezTo>
                    <a:pt x="680142" y="103183"/>
                    <a:pt x="650382" y="132943"/>
                    <a:pt x="613671" y="132943"/>
                  </a:cubicBezTo>
                  <a:lnTo>
                    <a:pt x="66472" y="132943"/>
                  </a:lnTo>
                  <a:cubicBezTo>
                    <a:pt x="48842" y="132943"/>
                    <a:pt x="31935" y="125940"/>
                    <a:pt x="19469" y="113474"/>
                  </a:cubicBezTo>
                  <a:cubicBezTo>
                    <a:pt x="7003" y="101008"/>
                    <a:pt x="0" y="84101"/>
                    <a:pt x="0" y="66472"/>
                  </a:cubicBezTo>
                  <a:lnTo>
                    <a:pt x="0" y="66472"/>
                  </a:lnTo>
                  <a:cubicBezTo>
                    <a:pt x="0" y="48842"/>
                    <a:pt x="7003" y="31935"/>
                    <a:pt x="19469" y="19469"/>
                  </a:cubicBezTo>
                  <a:cubicBezTo>
                    <a:pt x="31935" y="7003"/>
                    <a:pt x="48842" y="0"/>
                    <a:pt x="66472" y="0"/>
                  </a:cubicBezTo>
                  <a:close/>
                </a:path>
              </a:pathLst>
            </a:custGeom>
            <a:solidFill>
              <a:srgbClr val="FE705D"/>
            </a:solidFill>
          </p:spPr>
        </p:sp>
        <p:sp>
          <p:nvSpPr>
            <p:cNvPr name="TextBox 24" id="24"/>
            <p:cNvSpPr txBox="true"/>
            <p:nvPr/>
          </p:nvSpPr>
          <p:spPr>
            <a:xfrm>
              <a:off x="0" y="-38100"/>
              <a:ext cx="680142" cy="171043"/>
            </a:xfrm>
            <a:prstGeom prst="rect">
              <a:avLst/>
            </a:prstGeom>
          </p:spPr>
          <p:txBody>
            <a:bodyPr anchor="ctr" rtlCol="false" tIns="52500" lIns="52500" bIns="52500" rIns="52500"/>
            <a:lstStyle/>
            <a:p>
              <a:pPr algn="ctr">
                <a:lnSpc>
                  <a:spcPts val="2025"/>
                </a:lnSpc>
              </a:pPr>
            </a:p>
          </p:txBody>
        </p:sp>
      </p:grpSp>
      <p:sp>
        <p:nvSpPr>
          <p:cNvPr name="Freeform 25" id="25"/>
          <p:cNvSpPr/>
          <p:nvPr/>
        </p:nvSpPr>
        <p:spPr>
          <a:xfrm flipH="false" flipV="false" rot="0">
            <a:off x="4610036" y="5325122"/>
            <a:ext cx="627124" cy="634731"/>
          </a:xfrm>
          <a:custGeom>
            <a:avLst/>
            <a:gdLst/>
            <a:ahLst/>
            <a:cxnLst/>
            <a:rect r="r" b="b" t="t" l="l"/>
            <a:pathLst>
              <a:path h="634731" w="627124">
                <a:moveTo>
                  <a:pt x="0" y="0"/>
                </a:moveTo>
                <a:lnTo>
                  <a:pt x="627124" y="0"/>
                </a:lnTo>
                <a:lnTo>
                  <a:pt x="627124" y="634731"/>
                </a:lnTo>
                <a:lnTo>
                  <a:pt x="0" y="634731"/>
                </a:lnTo>
                <a:lnTo>
                  <a:pt x="0" y="0"/>
                </a:lnTo>
                <a:close/>
              </a:path>
            </a:pathLst>
          </a:custGeom>
          <a:blipFill>
            <a:blip r:embed="rId14">
              <a:extLst>
                <a:ext uri="{96DAC541-7B7A-43D3-8B79-37D633B846F1}">
                  <asvg:svgBlip xmlns:asvg="http://schemas.microsoft.com/office/drawing/2016/SVG/main" r:embed="rId15"/>
                </a:ext>
              </a:extLst>
            </a:blip>
            <a:stretch>
              <a:fillRect l="-122527" t="0" r="0" b="-112440"/>
            </a:stretch>
          </a:blipFill>
        </p:spPr>
      </p:sp>
      <p:sp>
        <p:nvSpPr>
          <p:cNvPr name="TextBox 26" id="26"/>
          <p:cNvSpPr txBox="true"/>
          <p:nvPr/>
        </p:nvSpPr>
        <p:spPr>
          <a:xfrm rot="0">
            <a:off x="1277109" y="8433504"/>
            <a:ext cx="3277047" cy="555635"/>
          </a:xfrm>
          <a:prstGeom prst="rect">
            <a:avLst/>
          </a:prstGeom>
        </p:spPr>
        <p:txBody>
          <a:bodyPr anchor="t" rtlCol="false" tIns="0" lIns="0" bIns="0" rIns="0">
            <a:spAutoFit/>
          </a:bodyPr>
          <a:lstStyle/>
          <a:p>
            <a:pPr algn="ctr">
              <a:lnSpc>
                <a:spcPts val="4406"/>
              </a:lnSpc>
            </a:pPr>
            <a:r>
              <a:rPr lang="en-US" sz="3147">
                <a:solidFill>
                  <a:srgbClr val="000000"/>
                </a:solidFill>
                <a:latin typeface="Glacial Indifference"/>
                <a:ea typeface="Glacial Indifference"/>
                <a:cs typeface="Glacial Indifference"/>
                <a:sym typeface="Glacial Indifference"/>
              </a:rPr>
              <a:t>NADA</a:t>
            </a:r>
          </a:p>
        </p:txBody>
      </p:sp>
      <p:sp>
        <p:nvSpPr>
          <p:cNvPr name="TextBox 27" id="27"/>
          <p:cNvSpPr txBox="true"/>
          <p:nvPr/>
        </p:nvSpPr>
        <p:spPr>
          <a:xfrm rot="0">
            <a:off x="5292654" y="8433504"/>
            <a:ext cx="3277047" cy="555635"/>
          </a:xfrm>
          <a:prstGeom prst="rect">
            <a:avLst/>
          </a:prstGeom>
        </p:spPr>
        <p:txBody>
          <a:bodyPr anchor="t" rtlCol="false" tIns="0" lIns="0" bIns="0" rIns="0">
            <a:spAutoFit/>
          </a:bodyPr>
          <a:lstStyle/>
          <a:p>
            <a:pPr algn="ctr">
              <a:lnSpc>
                <a:spcPts val="4406"/>
              </a:lnSpc>
            </a:pPr>
            <a:r>
              <a:rPr lang="en-US" sz="3147">
                <a:solidFill>
                  <a:srgbClr val="000000"/>
                </a:solidFill>
                <a:latin typeface="Glacial Indifference"/>
                <a:ea typeface="Glacial Indifference"/>
                <a:cs typeface="Glacial Indifference"/>
                <a:sym typeface="Glacial Indifference"/>
              </a:rPr>
              <a:t>NADEEN</a:t>
            </a:r>
          </a:p>
        </p:txBody>
      </p:sp>
      <p:sp>
        <p:nvSpPr>
          <p:cNvPr name="TextBox 28" id="28"/>
          <p:cNvSpPr txBox="true"/>
          <p:nvPr/>
        </p:nvSpPr>
        <p:spPr>
          <a:xfrm rot="0">
            <a:off x="1106334" y="9266107"/>
            <a:ext cx="3618597" cy="337411"/>
          </a:xfrm>
          <a:prstGeom prst="rect">
            <a:avLst/>
          </a:prstGeom>
        </p:spPr>
        <p:txBody>
          <a:bodyPr anchor="t" rtlCol="false" tIns="0" lIns="0" bIns="0" rIns="0">
            <a:spAutoFit/>
          </a:bodyPr>
          <a:lstStyle/>
          <a:p>
            <a:pPr algn="ctr">
              <a:lnSpc>
                <a:spcPts val="2883"/>
              </a:lnSpc>
            </a:pPr>
            <a:r>
              <a:rPr lang="en-US" sz="2059">
                <a:solidFill>
                  <a:srgbClr val="FFB7C5"/>
                </a:solidFill>
                <a:latin typeface="Montserrat"/>
                <a:ea typeface="Montserrat"/>
                <a:cs typeface="Montserrat"/>
                <a:sym typeface="Montserrat"/>
              </a:rPr>
              <a:t>HEAD OF SOCIAL MEDIA</a:t>
            </a:r>
          </a:p>
        </p:txBody>
      </p:sp>
      <p:sp>
        <p:nvSpPr>
          <p:cNvPr name="TextBox 29" id="29"/>
          <p:cNvSpPr txBox="true"/>
          <p:nvPr/>
        </p:nvSpPr>
        <p:spPr>
          <a:xfrm rot="0">
            <a:off x="5121879" y="9266107"/>
            <a:ext cx="3618597" cy="337411"/>
          </a:xfrm>
          <a:prstGeom prst="rect">
            <a:avLst/>
          </a:prstGeom>
        </p:spPr>
        <p:txBody>
          <a:bodyPr anchor="t" rtlCol="false" tIns="0" lIns="0" bIns="0" rIns="0">
            <a:spAutoFit/>
          </a:bodyPr>
          <a:lstStyle/>
          <a:p>
            <a:pPr algn="ctr">
              <a:lnSpc>
                <a:spcPts val="2883"/>
              </a:lnSpc>
            </a:pPr>
            <a:r>
              <a:rPr lang="en-US" sz="2059">
                <a:solidFill>
                  <a:srgbClr val="FFB7C5"/>
                </a:solidFill>
                <a:latin typeface="Montserrat"/>
                <a:ea typeface="Montserrat"/>
                <a:cs typeface="Montserrat"/>
                <a:sym typeface="Montserrat"/>
              </a:rPr>
              <a:t>CONTENT CREATOR</a:t>
            </a:r>
          </a:p>
        </p:txBody>
      </p:sp>
      <p:grpSp>
        <p:nvGrpSpPr>
          <p:cNvPr name="Group 30" id="30"/>
          <p:cNvGrpSpPr/>
          <p:nvPr/>
        </p:nvGrpSpPr>
        <p:grpSpPr>
          <a:xfrm rot="0">
            <a:off x="3313353" y="2062566"/>
            <a:ext cx="3220490" cy="3220123"/>
            <a:chOff x="0" y="0"/>
            <a:chExt cx="6350013" cy="6349289"/>
          </a:xfrm>
        </p:grpSpPr>
        <p:sp>
          <p:nvSpPr>
            <p:cNvPr name="Freeform 31" id="31"/>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6"/>
              <a:stretch>
                <a:fillRect l="0" t="-15260" r="0" b="-15260"/>
              </a:stretch>
            </a:blipFill>
          </p:spPr>
        </p:sp>
      </p:grpSp>
      <p:sp>
        <p:nvSpPr>
          <p:cNvPr name="TextBox 32" id="32"/>
          <p:cNvSpPr txBox="true"/>
          <p:nvPr/>
        </p:nvSpPr>
        <p:spPr>
          <a:xfrm rot="0">
            <a:off x="3483356" y="5206489"/>
            <a:ext cx="3277047" cy="555635"/>
          </a:xfrm>
          <a:prstGeom prst="rect">
            <a:avLst/>
          </a:prstGeom>
        </p:spPr>
        <p:txBody>
          <a:bodyPr anchor="t" rtlCol="false" tIns="0" lIns="0" bIns="0" rIns="0">
            <a:spAutoFit/>
          </a:bodyPr>
          <a:lstStyle/>
          <a:p>
            <a:pPr algn="ctr">
              <a:lnSpc>
                <a:spcPts val="4406"/>
              </a:lnSpc>
            </a:pPr>
            <a:r>
              <a:rPr lang="en-US" sz="3147">
                <a:solidFill>
                  <a:srgbClr val="000000"/>
                </a:solidFill>
                <a:latin typeface="Glacial Indifference"/>
                <a:ea typeface="Glacial Indifference"/>
                <a:cs typeface="Glacial Indifference"/>
                <a:sym typeface="Glacial Indifference"/>
              </a:rPr>
              <a:t>SALMA</a:t>
            </a:r>
          </a:p>
        </p:txBody>
      </p:sp>
    </p:spTree>
  </p:cSld>
  <p:clrMapOvr>
    <a:masterClrMapping/>
  </p:clrMapOvr>
  <p:transition spd="fast">
    <p:wipe dir="d"/>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2166460" y="327014"/>
            <a:ext cx="4809469" cy="4808920"/>
            <a:chOff x="0" y="0"/>
            <a:chExt cx="6350013" cy="6349289"/>
          </a:xfrm>
        </p:grpSpPr>
        <p:sp>
          <p:nvSpPr>
            <p:cNvPr name="Freeform 3" id="3"/>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solidFill>
              <a:srgbClr val="A4A559"/>
            </a:solidFill>
            <a:ln w="12700">
              <a:solidFill>
                <a:srgbClr val="000000"/>
              </a:solidFill>
            </a:ln>
          </p:spPr>
        </p:sp>
      </p:grpSp>
      <p:grpSp>
        <p:nvGrpSpPr>
          <p:cNvPr name="Group 4" id="4"/>
          <p:cNvGrpSpPr/>
          <p:nvPr/>
        </p:nvGrpSpPr>
        <p:grpSpPr>
          <a:xfrm rot="0">
            <a:off x="2307928" y="468465"/>
            <a:ext cx="4526534" cy="4526018"/>
            <a:chOff x="0" y="0"/>
            <a:chExt cx="6350013" cy="6349289"/>
          </a:xfrm>
        </p:grpSpPr>
        <p:sp>
          <p:nvSpPr>
            <p:cNvPr name="Freeform 5" id="5"/>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2"/>
              <a:stretch>
                <a:fillRect l="-24897" t="0" r="-24897" b="0"/>
              </a:stretch>
            </a:blipFill>
          </p:spPr>
        </p:sp>
      </p:grpSp>
      <p:grpSp>
        <p:nvGrpSpPr>
          <p:cNvPr name="Group 6" id="6"/>
          <p:cNvGrpSpPr/>
          <p:nvPr/>
        </p:nvGrpSpPr>
        <p:grpSpPr>
          <a:xfrm rot="0">
            <a:off x="2122485" y="5411706"/>
            <a:ext cx="4897420" cy="1360078"/>
            <a:chOff x="0" y="0"/>
            <a:chExt cx="974627" cy="270667"/>
          </a:xfrm>
        </p:grpSpPr>
        <p:sp>
          <p:nvSpPr>
            <p:cNvPr name="Freeform 7" id="7"/>
            <p:cNvSpPr/>
            <p:nvPr/>
          </p:nvSpPr>
          <p:spPr>
            <a:xfrm flipH="false" flipV="false" rot="0">
              <a:off x="0" y="0"/>
              <a:ext cx="974627" cy="270667"/>
            </a:xfrm>
            <a:custGeom>
              <a:avLst/>
              <a:gdLst/>
              <a:ahLst/>
              <a:cxnLst/>
              <a:rect r="r" b="b" t="t" l="l"/>
              <a:pathLst>
                <a:path h="270667" w="974627">
                  <a:moveTo>
                    <a:pt x="58490" y="0"/>
                  </a:moveTo>
                  <a:lnTo>
                    <a:pt x="916137" y="0"/>
                  </a:lnTo>
                  <a:cubicBezTo>
                    <a:pt x="948440" y="0"/>
                    <a:pt x="974627" y="26187"/>
                    <a:pt x="974627" y="58490"/>
                  </a:cubicBezTo>
                  <a:lnTo>
                    <a:pt x="974627" y="212177"/>
                  </a:lnTo>
                  <a:cubicBezTo>
                    <a:pt x="974627" y="227689"/>
                    <a:pt x="968465" y="242566"/>
                    <a:pt x="957496" y="253535"/>
                  </a:cubicBezTo>
                  <a:cubicBezTo>
                    <a:pt x="946527" y="264504"/>
                    <a:pt x="931650" y="270667"/>
                    <a:pt x="916137" y="270667"/>
                  </a:cubicBezTo>
                  <a:lnTo>
                    <a:pt x="58490" y="270667"/>
                  </a:lnTo>
                  <a:cubicBezTo>
                    <a:pt x="26187" y="270667"/>
                    <a:pt x="0" y="244480"/>
                    <a:pt x="0" y="212177"/>
                  </a:cubicBezTo>
                  <a:lnTo>
                    <a:pt x="0" y="58490"/>
                  </a:lnTo>
                  <a:cubicBezTo>
                    <a:pt x="0" y="42978"/>
                    <a:pt x="6162" y="28100"/>
                    <a:pt x="17131" y="17131"/>
                  </a:cubicBezTo>
                  <a:cubicBezTo>
                    <a:pt x="28100" y="6162"/>
                    <a:pt x="42978" y="0"/>
                    <a:pt x="58490" y="0"/>
                  </a:cubicBezTo>
                  <a:close/>
                </a:path>
              </a:pathLst>
            </a:custGeom>
            <a:solidFill>
              <a:srgbClr val="111111"/>
            </a:solidFill>
          </p:spPr>
        </p:sp>
        <p:sp>
          <p:nvSpPr>
            <p:cNvPr name="TextBox 8" id="8"/>
            <p:cNvSpPr txBox="true"/>
            <p:nvPr/>
          </p:nvSpPr>
          <p:spPr>
            <a:xfrm>
              <a:off x="0" y="-28575"/>
              <a:ext cx="974627" cy="299242"/>
            </a:xfrm>
            <a:prstGeom prst="rect">
              <a:avLst/>
            </a:prstGeom>
          </p:spPr>
          <p:txBody>
            <a:bodyPr anchor="ctr" rtlCol="false" tIns="35919" lIns="35919" bIns="35919" rIns="35919"/>
            <a:lstStyle/>
            <a:p>
              <a:pPr algn="ctr">
                <a:lnSpc>
                  <a:spcPts val="1979"/>
                </a:lnSpc>
              </a:pPr>
            </a:p>
          </p:txBody>
        </p:sp>
      </p:grpSp>
      <p:grpSp>
        <p:nvGrpSpPr>
          <p:cNvPr name="Group 9" id="9"/>
          <p:cNvGrpSpPr/>
          <p:nvPr/>
        </p:nvGrpSpPr>
        <p:grpSpPr>
          <a:xfrm rot="0">
            <a:off x="2122485" y="7793639"/>
            <a:ext cx="4897420" cy="2166347"/>
            <a:chOff x="0" y="0"/>
            <a:chExt cx="974627" cy="431121"/>
          </a:xfrm>
        </p:grpSpPr>
        <p:sp>
          <p:nvSpPr>
            <p:cNvPr name="Freeform 10" id="10"/>
            <p:cNvSpPr/>
            <p:nvPr/>
          </p:nvSpPr>
          <p:spPr>
            <a:xfrm flipH="false" flipV="false" rot="0">
              <a:off x="0" y="0"/>
              <a:ext cx="974627" cy="431121"/>
            </a:xfrm>
            <a:custGeom>
              <a:avLst/>
              <a:gdLst/>
              <a:ahLst/>
              <a:cxnLst/>
              <a:rect r="r" b="b" t="t" l="l"/>
              <a:pathLst>
                <a:path h="431121" w="974627">
                  <a:moveTo>
                    <a:pt x="58490" y="0"/>
                  </a:moveTo>
                  <a:lnTo>
                    <a:pt x="916137" y="0"/>
                  </a:lnTo>
                  <a:cubicBezTo>
                    <a:pt x="948440" y="0"/>
                    <a:pt x="974627" y="26187"/>
                    <a:pt x="974627" y="58490"/>
                  </a:cubicBezTo>
                  <a:lnTo>
                    <a:pt x="974627" y="372631"/>
                  </a:lnTo>
                  <a:cubicBezTo>
                    <a:pt x="974627" y="404934"/>
                    <a:pt x="948440" y="431121"/>
                    <a:pt x="916137" y="431121"/>
                  </a:cubicBezTo>
                  <a:lnTo>
                    <a:pt x="58490" y="431121"/>
                  </a:lnTo>
                  <a:cubicBezTo>
                    <a:pt x="42978" y="431121"/>
                    <a:pt x="28100" y="424959"/>
                    <a:pt x="17131" y="413990"/>
                  </a:cubicBezTo>
                  <a:cubicBezTo>
                    <a:pt x="6162" y="403021"/>
                    <a:pt x="0" y="388143"/>
                    <a:pt x="0" y="372631"/>
                  </a:cubicBezTo>
                  <a:lnTo>
                    <a:pt x="0" y="58490"/>
                  </a:lnTo>
                  <a:cubicBezTo>
                    <a:pt x="0" y="42978"/>
                    <a:pt x="6162" y="28100"/>
                    <a:pt x="17131" y="17131"/>
                  </a:cubicBezTo>
                  <a:cubicBezTo>
                    <a:pt x="28100" y="6162"/>
                    <a:pt x="42978" y="0"/>
                    <a:pt x="58490" y="0"/>
                  </a:cubicBezTo>
                  <a:close/>
                </a:path>
              </a:pathLst>
            </a:custGeom>
            <a:solidFill>
              <a:srgbClr val="A4A559"/>
            </a:solidFill>
          </p:spPr>
        </p:sp>
        <p:sp>
          <p:nvSpPr>
            <p:cNvPr name="TextBox 11" id="11"/>
            <p:cNvSpPr txBox="true"/>
            <p:nvPr/>
          </p:nvSpPr>
          <p:spPr>
            <a:xfrm>
              <a:off x="0" y="-28575"/>
              <a:ext cx="974627" cy="459696"/>
            </a:xfrm>
            <a:prstGeom prst="rect">
              <a:avLst/>
            </a:prstGeom>
          </p:spPr>
          <p:txBody>
            <a:bodyPr anchor="ctr" rtlCol="false" tIns="35919" lIns="35919" bIns="35919" rIns="35919"/>
            <a:lstStyle/>
            <a:p>
              <a:pPr algn="ctr">
                <a:lnSpc>
                  <a:spcPts val="1979"/>
                </a:lnSpc>
              </a:pPr>
            </a:p>
          </p:txBody>
        </p:sp>
      </p:grpSp>
      <p:grpSp>
        <p:nvGrpSpPr>
          <p:cNvPr name="Group 12" id="12"/>
          <p:cNvGrpSpPr/>
          <p:nvPr/>
        </p:nvGrpSpPr>
        <p:grpSpPr>
          <a:xfrm rot="0">
            <a:off x="8865884" y="6834526"/>
            <a:ext cx="7635785" cy="3046078"/>
            <a:chOff x="0" y="0"/>
            <a:chExt cx="1519585" cy="606195"/>
          </a:xfrm>
        </p:grpSpPr>
        <p:sp>
          <p:nvSpPr>
            <p:cNvPr name="Freeform 13" id="13"/>
            <p:cNvSpPr/>
            <p:nvPr/>
          </p:nvSpPr>
          <p:spPr>
            <a:xfrm flipH="false" flipV="false" rot="0">
              <a:off x="0" y="0"/>
              <a:ext cx="1519585" cy="606195"/>
            </a:xfrm>
            <a:custGeom>
              <a:avLst/>
              <a:gdLst/>
              <a:ahLst/>
              <a:cxnLst/>
              <a:rect r="r" b="b" t="t" l="l"/>
              <a:pathLst>
                <a:path h="606195" w="1519585">
                  <a:moveTo>
                    <a:pt x="37514" y="0"/>
                  </a:moveTo>
                  <a:lnTo>
                    <a:pt x="1482070" y="0"/>
                  </a:lnTo>
                  <a:cubicBezTo>
                    <a:pt x="1492020" y="0"/>
                    <a:pt x="1501562" y="3952"/>
                    <a:pt x="1508597" y="10988"/>
                  </a:cubicBezTo>
                  <a:cubicBezTo>
                    <a:pt x="1515632" y="18023"/>
                    <a:pt x="1519585" y="27565"/>
                    <a:pt x="1519585" y="37514"/>
                  </a:cubicBezTo>
                  <a:lnTo>
                    <a:pt x="1519585" y="568681"/>
                  </a:lnTo>
                  <a:cubicBezTo>
                    <a:pt x="1519585" y="578630"/>
                    <a:pt x="1515632" y="588172"/>
                    <a:pt x="1508597" y="595207"/>
                  </a:cubicBezTo>
                  <a:cubicBezTo>
                    <a:pt x="1501562" y="602243"/>
                    <a:pt x="1492020" y="606195"/>
                    <a:pt x="1482070" y="606195"/>
                  </a:cubicBezTo>
                  <a:lnTo>
                    <a:pt x="37514" y="606195"/>
                  </a:lnTo>
                  <a:cubicBezTo>
                    <a:pt x="27565" y="606195"/>
                    <a:pt x="18023" y="602243"/>
                    <a:pt x="10988" y="595207"/>
                  </a:cubicBezTo>
                  <a:cubicBezTo>
                    <a:pt x="3952" y="588172"/>
                    <a:pt x="0" y="578630"/>
                    <a:pt x="0" y="568681"/>
                  </a:cubicBezTo>
                  <a:lnTo>
                    <a:pt x="0" y="37514"/>
                  </a:lnTo>
                  <a:cubicBezTo>
                    <a:pt x="0" y="27565"/>
                    <a:pt x="3952" y="18023"/>
                    <a:pt x="10988" y="10988"/>
                  </a:cubicBezTo>
                  <a:cubicBezTo>
                    <a:pt x="18023" y="3952"/>
                    <a:pt x="27565" y="0"/>
                    <a:pt x="37514" y="0"/>
                  </a:cubicBezTo>
                  <a:close/>
                </a:path>
              </a:pathLst>
            </a:custGeom>
            <a:solidFill>
              <a:srgbClr val="111111"/>
            </a:solidFill>
          </p:spPr>
        </p:sp>
        <p:sp>
          <p:nvSpPr>
            <p:cNvPr name="TextBox 14" id="14"/>
            <p:cNvSpPr txBox="true"/>
            <p:nvPr/>
          </p:nvSpPr>
          <p:spPr>
            <a:xfrm>
              <a:off x="0" y="-28575"/>
              <a:ext cx="1519585" cy="634770"/>
            </a:xfrm>
            <a:prstGeom prst="rect">
              <a:avLst/>
            </a:prstGeom>
          </p:spPr>
          <p:txBody>
            <a:bodyPr anchor="ctr" rtlCol="false" tIns="35919" lIns="35919" bIns="35919" rIns="35919"/>
            <a:lstStyle/>
            <a:p>
              <a:pPr algn="ctr">
                <a:lnSpc>
                  <a:spcPts val="1979"/>
                </a:lnSpc>
              </a:pPr>
            </a:p>
          </p:txBody>
        </p:sp>
      </p:grpSp>
      <p:grpSp>
        <p:nvGrpSpPr>
          <p:cNvPr name="Group 15" id="15"/>
          <p:cNvGrpSpPr/>
          <p:nvPr/>
        </p:nvGrpSpPr>
        <p:grpSpPr>
          <a:xfrm rot="0">
            <a:off x="8905405" y="1729977"/>
            <a:ext cx="7455125" cy="3426846"/>
            <a:chOff x="0" y="0"/>
            <a:chExt cx="1483632" cy="681971"/>
          </a:xfrm>
        </p:grpSpPr>
        <p:sp>
          <p:nvSpPr>
            <p:cNvPr name="Freeform 16" id="16"/>
            <p:cNvSpPr/>
            <p:nvPr/>
          </p:nvSpPr>
          <p:spPr>
            <a:xfrm flipH="false" flipV="false" rot="0">
              <a:off x="0" y="0"/>
              <a:ext cx="1483632" cy="681971"/>
            </a:xfrm>
            <a:custGeom>
              <a:avLst/>
              <a:gdLst/>
              <a:ahLst/>
              <a:cxnLst/>
              <a:rect r="r" b="b" t="t" l="l"/>
              <a:pathLst>
                <a:path h="681971" w="1483632">
                  <a:moveTo>
                    <a:pt x="38423" y="0"/>
                  </a:moveTo>
                  <a:lnTo>
                    <a:pt x="1445208" y="0"/>
                  </a:lnTo>
                  <a:cubicBezTo>
                    <a:pt x="1466429" y="0"/>
                    <a:pt x="1483632" y="17203"/>
                    <a:pt x="1483632" y="38423"/>
                  </a:cubicBezTo>
                  <a:lnTo>
                    <a:pt x="1483632" y="643547"/>
                  </a:lnTo>
                  <a:cubicBezTo>
                    <a:pt x="1483632" y="664768"/>
                    <a:pt x="1466429" y="681971"/>
                    <a:pt x="1445208" y="681971"/>
                  </a:cubicBezTo>
                  <a:lnTo>
                    <a:pt x="38423" y="681971"/>
                  </a:lnTo>
                  <a:cubicBezTo>
                    <a:pt x="17203" y="681971"/>
                    <a:pt x="0" y="664768"/>
                    <a:pt x="0" y="643547"/>
                  </a:cubicBezTo>
                  <a:lnTo>
                    <a:pt x="0" y="38423"/>
                  </a:lnTo>
                  <a:cubicBezTo>
                    <a:pt x="0" y="17203"/>
                    <a:pt x="17203" y="0"/>
                    <a:pt x="38423" y="0"/>
                  </a:cubicBezTo>
                  <a:close/>
                </a:path>
              </a:pathLst>
            </a:custGeom>
            <a:solidFill>
              <a:srgbClr val="111111"/>
            </a:solidFill>
          </p:spPr>
        </p:sp>
        <p:sp>
          <p:nvSpPr>
            <p:cNvPr name="TextBox 17" id="17"/>
            <p:cNvSpPr txBox="true"/>
            <p:nvPr/>
          </p:nvSpPr>
          <p:spPr>
            <a:xfrm>
              <a:off x="0" y="-28575"/>
              <a:ext cx="1483632" cy="710546"/>
            </a:xfrm>
            <a:prstGeom prst="rect">
              <a:avLst/>
            </a:prstGeom>
          </p:spPr>
          <p:txBody>
            <a:bodyPr anchor="ctr" rtlCol="false" tIns="35919" lIns="35919" bIns="35919" rIns="35919"/>
            <a:lstStyle/>
            <a:p>
              <a:pPr algn="ctr">
                <a:lnSpc>
                  <a:spcPts val="1979"/>
                </a:lnSpc>
              </a:pPr>
            </a:p>
          </p:txBody>
        </p:sp>
      </p:grpSp>
      <p:sp>
        <p:nvSpPr>
          <p:cNvPr name="Freeform 18" id="18"/>
          <p:cNvSpPr/>
          <p:nvPr/>
        </p:nvSpPr>
        <p:spPr>
          <a:xfrm flipH="false" flipV="false" rot="0">
            <a:off x="0" y="3400284"/>
            <a:ext cx="2307928" cy="2411418"/>
          </a:xfrm>
          <a:custGeom>
            <a:avLst/>
            <a:gdLst/>
            <a:ahLst/>
            <a:cxnLst/>
            <a:rect r="r" b="b" t="t" l="l"/>
            <a:pathLst>
              <a:path h="2411418" w="2307928">
                <a:moveTo>
                  <a:pt x="0" y="0"/>
                </a:moveTo>
                <a:lnTo>
                  <a:pt x="2307928" y="0"/>
                </a:lnTo>
                <a:lnTo>
                  <a:pt x="2307928" y="2411418"/>
                </a:lnTo>
                <a:lnTo>
                  <a:pt x="0" y="24114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true" flipV="false" rot="0">
            <a:off x="16480791" y="4873817"/>
            <a:ext cx="1979713" cy="2068486"/>
          </a:xfrm>
          <a:custGeom>
            <a:avLst/>
            <a:gdLst/>
            <a:ahLst/>
            <a:cxnLst/>
            <a:rect r="r" b="b" t="t" l="l"/>
            <a:pathLst>
              <a:path h="2068486" w="1979713">
                <a:moveTo>
                  <a:pt x="1979713" y="0"/>
                </a:moveTo>
                <a:lnTo>
                  <a:pt x="0" y="0"/>
                </a:lnTo>
                <a:lnTo>
                  <a:pt x="0" y="2068486"/>
                </a:lnTo>
                <a:lnTo>
                  <a:pt x="1979713" y="2068486"/>
                </a:lnTo>
                <a:lnTo>
                  <a:pt x="197971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9018438" y="174614"/>
            <a:ext cx="2467731" cy="1270616"/>
          </a:xfrm>
          <a:prstGeom prst="rect">
            <a:avLst/>
          </a:prstGeom>
        </p:spPr>
        <p:txBody>
          <a:bodyPr anchor="t" rtlCol="false" tIns="0" lIns="0" bIns="0" rIns="0">
            <a:spAutoFit/>
          </a:bodyPr>
          <a:lstStyle/>
          <a:p>
            <a:pPr algn="l">
              <a:lnSpc>
                <a:spcPts val="10331"/>
              </a:lnSpc>
            </a:pPr>
            <a:r>
              <a:rPr lang="en-US" sz="7379" b="true">
                <a:solidFill>
                  <a:srgbClr val="A9A94B"/>
                </a:solidFill>
                <a:latin typeface="Big Shoulders Display Bold"/>
                <a:ea typeface="Big Shoulders Display Bold"/>
                <a:cs typeface="Big Shoulders Display Bold"/>
                <a:sym typeface="Big Shoulders Display Bold"/>
              </a:rPr>
              <a:t>GOALS</a:t>
            </a:r>
          </a:p>
        </p:txBody>
      </p:sp>
      <p:sp>
        <p:nvSpPr>
          <p:cNvPr name="Freeform 21" id="21"/>
          <p:cNvSpPr/>
          <p:nvPr/>
        </p:nvSpPr>
        <p:spPr>
          <a:xfrm flipH="false" flipV="false" rot="0">
            <a:off x="11247449" y="479565"/>
            <a:ext cx="860794" cy="857566"/>
          </a:xfrm>
          <a:custGeom>
            <a:avLst/>
            <a:gdLst/>
            <a:ahLst/>
            <a:cxnLst/>
            <a:rect r="r" b="b" t="t" l="l"/>
            <a:pathLst>
              <a:path h="857566" w="860794">
                <a:moveTo>
                  <a:pt x="0" y="0"/>
                </a:moveTo>
                <a:lnTo>
                  <a:pt x="860794" y="0"/>
                </a:lnTo>
                <a:lnTo>
                  <a:pt x="860794" y="857566"/>
                </a:lnTo>
                <a:lnTo>
                  <a:pt x="0" y="8575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2278765" y="479565"/>
            <a:ext cx="860794" cy="857566"/>
          </a:xfrm>
          <a:custGeom>
            <a:avLst/>
            <a:gdLst/>
            <a:ahLst/>
            <a:cxnLst/>
            <a:rect r="r" b="b" t="t" l="l"/>
            <a:pathLst>
              <a:path h="857566" w="860794">
                <a:moveTo>
                  <a:pt x="0" y="0"/>
                </a:moveTo>
                <a:lnTo>
                  <a:pt x="860794" y="0"/>
                </a:lnTo>
                <a:lnTo>
                  <a:pt x="860794" y="857566"/>
                </a:lnTo>
                <a:lnTo>
                  <a:pt x="0" y="8575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797390" y="5380236"/>
            <a:ext cx="5547609" cy="1270652"/>
          </a:xfrm>
          <a:prstGeom prst="rect">
            <a:avLst/>
          </a:prstGeom>
        </p:spPr>
        <p:txBody>
          <a:bodyPr anchor="t" rtlCol="false" tIns="0" lIns="0" bIns="0" rIns="0">
            <a:spAutoFit/>
          </a:bodyPr>
          <a:lstStyle/>
          <a:p>
            <a:pPr algn="ctr">
              <a:lnSpc>
                <a:spcPts val="10331"/>
              </a:lnSpc>
            </a:pPr>
            <a:r>
              <a:rPr lang="en-US" b="true" sz="7379">
                <a:solidFill>
                  <a:srgbClr val="FFFFFF"/>
                </a:solidFill>
                <a:latin typeface="Big Shoulders Display Bold"/>
                <a:ea typeface="Big Shoulders Display Bold"/>
                <a:cs typeface="Big Shoulders Display Bold"/>
                <a:sym typeface="Big Shoulders Display Bold"/>
              </a:rPr>
              <a:t>NADA</a:t>
            </a:r>
          </a:p>
        </p:txBody>
      </p:sp>
      <p:sp>
        <p:nvSpPr>
          <p:cNvPr name="TextBox 24" id="24"/>
          <p:cNvSpPr txBox="true"/>
          <p:nvPr/>
        </p:nvSpPr>
        <p:spPr>
          <a:xfrm rot="0">
            <a:off x="8865884" y="5380236"/>
            <a:ext cx="4426229" cy="1270652"/>
          </a:xfrm>
          <a:prstGeom prst="rect">
            <a:avLst/>
          </a:prstGeom>
        </p:spPr>
        <p:txBody>
          <a:bodyPr anchor="t" rtlCol="false" tIns="0" lIns="0" bIns="0" rIns="0">
            <a:spAutoFit/>
          </a:bodyPr>
          <a:lstStyle/>
          <a:p>
            <a:pPr algn="l">
              <a:lnSpc>
                <a:spcPts val="10331"/>
              </a:lnSpc>
            </a:pPr>
            <a:r>
              <a:rPr lang="en-US" sz="7379" b="true">
                <a:solidFill>
                  <a:srgbClr val="A9A94B"/>
                </a:solidFill>
                <a:latin typeface="Big Shoulders Display Bold"/>
                <a:ea typeface="Big Shoulders Display Bold"/>
                <a:cs typeface="Big Shoulders Display Bold"/>
                <a:sym typeface="Big Shoulders Display Bold"/>
              </a:rPr>
              <a:t>PERSONALITY</a:t>
            </a:r>
          </a:p>
        </p:txBody>
      </p:sp>
      <p:sp>
        <p:nvSpPr>
          <p:cNvPr name="TextBox 25" id="25"/>
          <p:cNvSpPr txBox="true"/>
          <p:nvPr/>
        </p:nvSpPr>
        <p:spPr>
          <a:xfrm rot="0">
            <a:off x="1859451" y="6942786"/>
            <a:ext cx="5423487" cy="577291"/>
          </a:xfrm>
          <a:prstGeom prst="rect">
            <a:avLst/>
          </a:prstGeom>
        </p:spPr>
        <p:txBody>
          <a:bodyPr anchor="t" rtlCol="false" tIns="0" lIns="0" bIns="0" rIns="0">
            <a:spAutoFit/>
          </a:bodyPr>
          <a:lstStyle/>
          <a:p>
            <a:pPr algn="ctr">
              <a:lnSpc>
                <a:spcPts val="4722"/>
              </a:lnSpc>
            </a:pPr>
            <a:r>
              <a:rPr lang="en-US" sz="3373">
                <a:solidFill>
                  <a:srgbClr val="FFFFFF"/>
                </a:solidFill>
                <a:latin typeface="Montserrat"/>
                <a:ea typeface="Montserrat"/>
                <a:cs typeface="Montserrat"/>
                <a:sym typeface="Montserrat"/>
              </a:rPr>
              <a:t>STUDENT</a:t>
            </a:r>
          </a:p>
        </p:txBody>
      </p:sp>
      <p:sp>
        <p:nvSpPr>
          <p:cNvPr name="TextBox 26" id="26"/>
          <p:cNvSpPr txBox="true"/>
          <p:nvPr/>
        </p:nvSpPr>
        <p:spPr>
          <a:xfrm rot="0">
            <a:off x="2577744" y="7995334"/>
            <a:ext cx="1567003" cy="493552"/>
          </a:xfrm>
          <a:prstGeom prst="rect">
            <a:avLst/>
          </a:prstGeom>
        </p:spPr>
        <p:txBody>
          <a:bodyPr anchor="t" rtlCol="false" tIns="0" lIns="0" bIns="0" rIns="0">
            <a:spAutoFit/>
          </a:bodyPr>
          <a:lstStyle/>
          <a:p>
            <a:pPr algn="l">
              <a:lnSpc>
                <a:spcPts val="4020"/>
              </a:lnSpc>
            </a:pPr>
            <a:r>
              <a:rPr lang="en-US" sz="2871">
                <a:solidFill>
                  <a:srgbClr val="000000"/>
                </a:solidFill>
                <a:latin typeface="Montserrat"/>
                <a:ea typeface="Montserrat"/>
                <a:cs typeface="Montserrat"/>
                <a:sym typeface="Montserrat"/>
              </a:rPr>
              <a:t>AGE</a:t>
            </a:r>
          </a:p>
        </p:txBody>
      </p:sp>
      <p:sp>
        <p:nvSpPr>
          <p:cNvPr name="TextBox 27" id="27"/>
          <p:cNvSpPr txBox="true"/>
          <p:nvPr/>
        </p:nvSpPr>
        <p:spPr>
          <a:xfrm rot="0">
            <a:off x="2577744" y="8596181"/>
            <a:ext cx="2105459" cy="493500"/>
          </a:xfrm>
          <a:prstGeom prst="rect">
            <a:avLst/>
          </a:prstGeom>
        </p:spPr>
        <p:txBody>
          <a:bodyPr anchor="t" rtlCol="false" tIns="0" lIns="0" bIns="0" rIns="0">
            <a:spAutoFit/>
          </a:bodyPr>
          <a:lstStyle/>
          <a:p>
            <a:pPr algn="l">
              <a:lnSpc>
                <a:spcPts val="4020"/>
              </a:lnSpc>
            </a:pPr>
            <a:r>
              <a:rPr lang="en-US" sz="2871">
                <a:solidFill>
                  <a:srgbClr val="000000"/>
                </a:solidFill>
                <a:latin typeface="Montserrat"/>
                <a:ea typeface="Montserrat"/>
                <a:cs typeface="Montserrat"/>
                <a:sym typeface="Montserrat"/>
              </a:rPr>
              <a:t>GENDER</a:t>
            </a:r>
          </a:p>
        </p:txBody>
      </p:sp>
      <p:sp>
        <p:nvSpPr>
          <p:cNvPr name="TextBox 28" id="28"/>
          <p:cNvSpPr txBox="true"/>
          <p:nvPr/>
        </p:nvSpPr>
        <p:spPr>
          <a:xfrm rot="0">
            <a:off x="2577744" y="9197028"/>
            <a:ext cx="2304363" cy="487982"/>
          </a:xfrm>
          <a:prstGeom prst="rect">
            <a:avLst/>
          </a:prstGeom>
        </p:spPr>
        <p:txBody>
          <a:bodyPr anchor="t" rtlCol="false" tIns="0" lIns="0" bIns="0" rIns="0">
            <a:spAutoFit/>
          </a:bodyPr>
          <a:lstStyle/>
          <a:p>
            <a:pPr algn="l">
              <a:lnSpc>
                <a:spcPts val="4020"/>
              </a:lnSpc>
            </a:pPr>
            <a:r>
              <a:rPr lang="en-US" sz="2871">
                <a:solidFill>
                  <a:srgbClr val="000000"/>
                </a:solidFill>
                <a:latin typeface="Montserrat"/>
                <a:ea typeface="Montserrat"/>
                <a:cs typeface="Montserrat"/>
                <a:sym typeface="Montserrat"/>
              </a:rPr>
              <a:t>LOCATION</a:t>
            </a:r>
          </a:p>
        </p:txBody>
      </p:sp>
      <p:sp>
        <p:nvSpPr>
          <p:cNvPr name="TextBox 29" id="29"/>
          <p:cNvSpPr txBox="true"/>
          <p:nvPr/>
        </p:nvSpPr>
        <p:spPr>
          <a:xfrm rot="0">
            <a:off x="4940109" y="8000976"/>
            <a:ext cx="914686" cy="487982"/>
          </a:xfrm>
          <a:prstGeom prst="rect">
            <a:avLst/>
          </a:prstGeom>
        </p:spPr>
        <p:txBody>
          <a:bodyPr anchor="t" rtlCol="false" tIns="0" lIns="0" bIns="0" rIns="0">
            <a:spAutoFit/>
          </a:bodyPr>
          <a:lstStyle/>
          <a:p>
            <a:pPr algn="just">
              <a:lnSpc>
                <a:spcPts val="4020"/>
              </a:lnSpc>
            </a:pPr>
            <a:r>
              <a:rPr lang="en-US" b="true" sz="2871">
                <a:solidFill>
                  <a:srgbClr val="000000"/>
                </a:solidFill>
                <a:latin typeface="Montserrat Bold"/>
                <a:ea typeface="Montserrat Bold"/>
                <a:cs typeface="Montserrat Bold"/>
                <a:sym typeface="Montserrat Bold"/>
              </a:rPr>
              <a:t>20</a:t>
            </a:r>
          </a:p>
        </p:txBody>
      </p:sp>
      <p:sp>
        <p:nvSpPr>
          <p:cNvPr name="TextBox 30" id="30"/>
          <p:cNvSpPr txBox="true"/>
          <p:nvPr/>
        </p:nvSpPr>
        <p:spPr>
          <a:xfrm rot="0">
            <a:off x="4940109" y="8596181"/>
            <a:ext cx="1827323" cy="487911"/>
          </a:xfrm>
          <a:prstGeom prst="rect">
            <a:avLst/>
          </a:prstGeom>
        </p:spPr>
        <p:txBody>
          <a:bodyPr anchor="t" rtlCol="false" tIns="0" lIns="0" bIns="0" rIns="0">
            <a:spAutoFit/>
          </a:bodyPr>
          <a:lstStyle/>
          <a:p>
            <a:pPr algn="just">
              <a:lnSpc>
                <a:spcPts val="4020"/>
              </a:lnSpc>
            </a:pPr>
            <a:r>
              <a:rPr lang="en-US" b="true" sz="2871">
                <a:solidFill>
                  <a:srgbClr val="000000"/>
                </a:solidFill>
                <a:latin typeface="Montserrat Bold"/>
                <a:ea typeface="Montserrat Bold"/>
                <a:cs typeface="Montserrat Bold"/>
                <a:sym typeface="Montserrat Bold"/>
              </a:rPr>
              <a:t>FEMALE</a:t>
            </a:r>
          </a:p>
        </p:txBody>
      </p:sp>
      <p:sp>
        <p:nvSpPr>
          <p:cNvPr name="TextBox 31" id="31"/>
          <p:cNvSpPr txBox="true"/>
          <p:nvPr/>
        </p:nvSpPr>
        <p:spPr>
          <a:xfrm rot="0">
            <a:off x="4940109" y="9197028"/>
            <a:ext cx="2079795" cy="487982"/>
          </a:xfrm>
          <a:prstGeom prst="rect">
            <a:avLst/>
          </a:prstGeom>
        </p:spPr>
        <p:txBody>
          <a:bodyPr anchor="t" rtlCol="false" tIns="0" lIns="0" bIns="0" rIns="0">
            <a:spAutoFit/>
          </a:bodyPr>
          <a:lstStyle/>
          <a:p>
            <a:pPr algn="just">
              <a:lnSpc>
                <a:spcPts val="4020"/>
              </a:lnSpc>
            </a:pPr>
            <a:r>
              <a:rPr lang="en-US" b="true" sz="2871">
                <a:solidFill>
                  <a:srgbClr val="000000"/>
                </a:solidFill>
                <a:latin typeface="Montserrat Bold"/>
                <a:ea typeface="Montserrat Bold"/>
                <a:cs typeface="Montserrat Bold"/>
                <a:sym typeface="Montserrat Bold"/>
              </a:rPr>
              <a:t>ALEX</a:t>
            </a:r>
          </a:p>
        </p:txBody>
      </p:sp>
      <p:sp>
        <p:nvSpPr>
          <p:cNvPr name="TextBox 32" id="32"/>
          <p:cNvSpPr txBox="true"/>
          <p:nvPr/>
        </p:nvSpPr>
        <p:spPr>
          <a:xfrm rot="0">
            <a:off x="9159057" y="7217144"/>
            <a:ext cx="7049438" cy="1883201"/>
          </a:xfrm>
          <a:prstGeom prst="rect">
            <a:avLst/>
          </a:prstGeom>
        </p:spPr>
        <p:txBody>
          <a:bodyPr anchor="t" rtlCol="false" tIns="0" lIns="0" bIns="0" rIns="0">
            <a:spAutoFit/>
          </a:bodyPr>
          <a:lstStyle/>
          <a:p>
            <a:pPr algn="l">
              <a:lnSpc>
                <a:spcPts val="3013"/>
              </a:lnSpc>
            </a:pPr>
            <a:r>
              <a:rPr lang="en-US" sz="2152">
                <a:solidFill>
                  <a:srgbClr val="FFFFFF"/>
                </a:solidFill>
                <a:latin typeface="Montserrat"/>
                <a:ea typeface="Montserrat"/>
                <a:cs typeface="Montserrat"/>
                <a:sym typeface="Montserrat"/>
              </a:rPr>
              <a:t>- Balancing her studies with her new business venture.</a:t>
            </a:r>
          </a:p>
          <a:p>
            <a:pPr algn="l">
              <a:lnSpc>
                <a:spcPts val="3013"/>
              </a:lnSpc>
            </a:pPr>
            <a:r>
              <a:rPr lang="en-US" sz="2152">
                <a:solidFill>
                  <a:srgbClr val="FFFFFF"/>
                </a:solidFill>
                <a:latin typeface="Montserrat"/>
                <a:ea typeface="Montserrat"/>
                <a:cs typeface="Montserrat"/>
                <a:sym typeface="Montserrat"/>
              </a:rPr>
              <a:t>- Limited experience in running a business, requiring her to learn as she goes.</a:t>
            </a:r>
          </a:p>
          <a:p>
            <a:pPr algn="l">
              <a:lnSpc>
                <a:spcPts val="3013"/>
              </a:lnSpc>
            </a:pPr>
          </a:p>
        </p:txBody>
      </p:sp>
      <p:sp>
        <p:nvSpPr>
          <p:cNvPr name="TextBox 33" id="33"/>
          <p:cNvSpPr txBox="true"/>
          <p:nvPr/>
        </p:nvSpPr>
        <p:spPr>
          <a:xfrm rot="0">
            <a:off x="8865884" y="2221736"/>
            <a:ext cx="7122734" cy="1426511"/>
          </a:xfrm>
          <a:prstGeom prst="rect">
            <a:avLst/>
          </a:prstGeom>
        </p:spPr>
        <p:txBody>
          <a:bodyPr anchor="t" rtlCol="false" tIns="0" lIns="0" bIns="0" rIns="0">
            <a:spAutoFit/>
          </a:bodyPr>
          <a:lstStyle/>
          <a:p>
            <a:pPr algn="l" marL="596172" indent="-298086" lvl="1">
              <a:lnSpc>
                <a:spcPts val="3865"/>
              </a:lnSpc>
              <a:buFont typeface="Arial"/>
              <a:buChar char="•"/>
            </a:pPr>
            <a:r>
              <a:rPr lang="en-US" sz="2761">
                <a:solidFill>
                  <a:srgbClr val="FFFFFF"/>
                </a:solidFill>
                <a:latin typeface="Montserrat"/>
                <a:ea typeface="Montserrat"/>
                <a:cs typeface="Montserrat"/>
                <a:sym typeface="Montserrat"/>
              </a:rPr>
              <a:t>- To launch her own small business selling home decor items made from unfinished concrete.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2737580" y="884889"/>
            <a:ext cx="4286993" cy="4286504"/>
            <a:chOff x="0" y="0"/>
            <a:chExt cx="6350013" cy="6349289"/>
          </a:xfrm>
        </p:grpSpPr>
        <p:sp>
          <p:nvSpPr>
            <p:cNvPr name="Freeform 3" id="3"/>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solidFill>
              <a:srgbClr val="A4A559"/>
            </a:solidFill>
            <a:ln w="12700">
              <a:solidFill>
                <a:srgbClr val="000000"/>
              </a:solidFill>
            </a:ln>
          </p:spPr>
        </p:sp>
      </p:grpSp>
      <p:grpSp>
        <p:nvGrpSpPr>
          <p:cNvPr name="Group 4" id="4"/>
          <p:cNvGrpSpPr/>
          <p:nvPr/>
        </p:nvGrpSpPr>
        <p:grpSpPr>
          <a:xfrm rot="0">
            <a:off x="2863679" y="1010974"/>
            <a:ext cx="4034794" cy="4034334"/>
            <a:chOff x="0" y="0"/>
            <a:chExt cx="6350013" cy="6349289"/>
          </a:xfrm>
        </p:grpSpPr>
        <p:sp>
          <p:nvSpPr>
            <p:cNvPr name="Freeform 5" id="5"/>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2"/>
              <a:stretch>
                <a:fillRect l="0" t="-25055" r="0" b="-25055"/>
              </a:stretch>
            </a:blipFill>
          </p:spPr>
        </p:sp>
      </p:grpSp>
      <p:grpSp>
        <p:nvGrpSpPr>
          <p:cNvPr name="Group 6" id="6"/>
          <p:cNvGrpSpPr/>
          <p:nvPr/>
        </p:nvGrpSpPr>
        <p:grpSpPr>
          <a:xfrm rot="0">
            <a:off x="2698382" y="5417206"/>
            <a:ext cx="4365389" cy="1212326"/>
            <a:chOff x="0" y="0"/>
            <a:chExt cx="974627" cy="270667"/>
          </a:xfrm>
        </p:grpSpPr>
        <p:sp>
          <p:nvSpPr>
            <p:cNvPr name="Freeform 7" id="7"/>
            <p:cNvSpPr/>
            <p:nvPr/>
          </p:nvSpPr>
          <p:spPr>
            <a:xfrm flipH="false" flipV="false" rot="0">
              <a:off x="0" y="0"/>
              <a:ext cx="974627" cy="270667"/>
            </a:xfrm>
            <a:custGeom>
              <a:avLst/>
              <a:gdLst/>
              <a:ahLst/>
              <a:cxnLst/>
              <a:rect r="r" b="b" t="t" l="l"/>
              <a:pathLst>
                <a:path h="270667" w="974627">
                  <a:moveTo>
                    <a:pt x="88674" y="0"/>
                  </a:moveTo>
                  <a:lnTo>
                    <a:pt x="885953" y="0"/>
                  </a:lnTo>
                  <a:cubicBezTo>
                    <a:pt x="934927" y="0"/>
                    <a:pt x="974627" y="39701"/>
                    <a:pt x="974627" y="88674"/>
                  </a:cubicBezTo>
                  <a:lnTo>
                    <a:pt x="974627" y="181993"/>
                  </a:lnTo>
                  <a:cubicBezTo>
                    <a:pt x="974627" y="205511"/>
                    <a:pt x="965285" y="228065"/>
                    <a:pt x="948655" y="244695"/>
                  </a:cubicBezTo>
                  <a:cubicBezTo>
                    <a:pt x="932026" y="261324"/>
                    <a:pt x="909471" y="270667"/>
                    <a:pt x="885953" y="270667"/>
                  </a:cubicBezTo>
                  <a:lnTo>
                    <a:pt x="88674" y="270667"/>
                  </a:lnTo>
                  <a:cubicBezTo>
                    <a:pt x="39701" y="270667"/>
                    <a:pt x="0" y="230966"/>
                    <a:pt x="0" y="181993"/>
                  </a:cubicBezTo>
                  <a:lnTo>
                    <a:pt x="0" y="88674"/>
                  </a:lnTo>
                  <a:cubicBezTo>
                    <a:pt x="0" y="39701"/>
                    <a:pt x="39701" y="0"/>
                    <a:pt x="88674" y="0"/>
                  </a:cubicBezTo>
                  <a:close/>
                </a:path>
              </a:pathLst>
            </a:custGeom>
            <a:solidFill>
              <a:srgbClr val="111111"/>
            </a:solidFill>
          </p:spPr>
        </p:sp>
        <p:sp>
          <p:nvSpPr>
            <p:cNvPr name="TextBox 8" id="8"/>
            <p:cNvSpPr txBox="true"/>
            <p:nvPr/>
          </p:nvSpPr>
          <p:spPr>
            <a:xfrm>
              <a:off x="0" y="-38100"/>
              <a:ext cx="974627" cy="308767"/>
            </a:xfrm>
            <a:prstGeom prst="rect">
              <a:avLst/>
            </a:prstGeom>
          </p:spPr>
          <p:txBody>
            <a:bodyPr anchor="ctr" rtlCol="false" tIns="48876" lIns="48876" bIns="48876" rIns="48876"/>
            <a:lstStyle/>
            <a:p>
              <a:pPr algn="ctr">
                <a:lnSpc>
                  <a:spcPts val="2693"/>
                </a:lnSpc>
              </a:pPr>
            </a:p>
          </p:txBody>
        </p:sp>
      </p:grpSp>
      <p:grpSp>
        <p:nvGrpSpPr>
          <p:cNvPr name="Group 9" id="9"/>
          <p:cNvGrpSpPr/>
          <p:nvPr/>
        </p:nvGrpSpPr>
        <p:grpSpPr>
          <a:xfrm rot="0">
            <a:off x="2698382" y="7540378"/>
            <a:ext cx="4365389" cy="1931006"/>
            <a:chOff x="0" y="0"/>
            <a:chExt cx="974627" cy="431121"/>
          </a:xfrm>
        </p:grpSpPr>
        <p:sp>
          <p:nvSpPr>
            <p:cNvPr name="Freeform 10" id="10"/>
            <p:cNvSpPr/>
            <p:nvPr/>
          </p:nvSpPr>
          <p:spPr>
            <a:xfrm flipH="false" flipV="false" rot="0">
              <a:off x="0" y="0"/>
              <a:ext cx="974627" cy="431121"/>
            </a:xfrm>
            <a:custGeom>
              <a:avLst/>
              <a:gdLst/>
              <a:ahLst/>
              <a:cxnLst/>
              <a:rect r="r" b="b" t="t" l="l"/>
              <a:pathLst>
                <a:path h="431121" w="974627">
                  <a:moveTo>
                    <a:pt x="88674" y="0"/>
                  </a:moveTo>
                  <a:lnTo>
                    <a:pt x="885953" y="0"/>
                  </a:lnTo>
                  <a:cubicBezTo>
                    <a:pt x="934927" y="0"/>
                    <a:pt x="974627" y="39701"/>
                    <a:pt x="974627" y="88674"/>
                  </a:cubicBezTo>
                  <a:lnTo>
                    <a:pt x="974627" y="342447"/>
                  </a:lnTo>
                  <a:cubicBezTo>
                    <a:pt x="974627" y="391420"/>
                    <a:pt x="934927" y="431121"/>
                    <a:pt x="885953" y="431121"/>
                  </a:cubicBezTo>
                  <a:lnTo>
                    <a:pt x="88674" y="431121"/>
                  </a:lnTo>
                  <a:cubicBezTo>
                    <a:pt x="65156" y="431121"/>
                    <a:pt x="42602" y="421779"/>
                    <a:pt x="25972" y="405149"/>
                  </a:cubicBezTo>
                  <a:cubicBezTo>
                    <a:pt x="9342" y="388520"/>
                    <a:pt x="0" y="365965"/>
                    <a:pt x="0" y="342447"/>
                  </a:cubicBezTo>
                  <a:lnTo>
                    <a:pt x="0" y="88674"/>
                  </a:lnTo>
                  <a:cubicBezTo>
                    <a:pt x="0" y="39701"/>
                    <a:pt x="39701" y="0"/>
                    <a:pt x="88674" y="0"/>
                  </a:cubicBezTo>
                  <a:close/>
                </a:path>
              </a:pathLst>
            </a:custGeom>
            <a:solidFill>
              <a:srgbClr val="A4A559"/>
            </a:solidFill>
          </p:spPr>
        </p:sp>
        <p:sp>
          <p:nvSpPr>
            <p:cNvPr name="TextBox 11" id="11"/>
            <p:cNvSpPr txBox="true"/>
            <p:nvPr/>
          </p:nvSpPr>
          <p:spPr>
            <a:xfrm>
              <a:off x="0" y="-38100"/>
              <a:ext cx="974627" cy="469221"/>
            </a:xfrm>
            <a:prstGeom prst="rect">
              <a:avLst/>
            </a:prstGeom>
          </p:spPr>
          <p:txBody>
            <a:bodyPr anchor="ctr" rtlCol="false" tIns="48876" lIns="48876" bIns="48876" rIns="48876"/>
            <a:lstStyle/>
            <a:p>
              <a:pPr algn="ctr">
                <a:lnSpc>
                  <a:spcPts val="2693"/>
                </a:lnSpc>
              </a:pPr>
            </a:p>
          </p:txBody>
        </p:sp>
      </p:grpSp>
      <p:grpSp>
        <p:nvGrpSpPr>
          <p:cNvPr name="Group 12" id="12"/>
          <p:cNvGrpSpPr/>
          <p:nvPr/>
        </p:nvGrpSpPr>
        <p:grpSpPr>
          <a:xfrm rot="0">
            <a:off x="8709213" y="6685458"/>
            <a:ext cx="6806273" cy="2715168"/>
            <a:chOff x="0" y="0"/>
            <a:chExt cx="1519585" cy="606195"/>
          </a:xfrm>
        </p:grpSpPr>
        <p:sp>
          <p:nvSpPr>
            <p:cNvPr name="Freeform 13" id="13"/>
            <p:cNvSpPr/>
            <p:nvPr/>
          </p:nvSpPr>
          <p:spPr>
            <a:xfrm flipH="false" flipV="false" rot="0">
              <a:off x="0" y="0"/>
              <a:ext cx="1519585" cy="606195"/>
            </a:xfrm>
            <a:custGeom>
              <a:avLst/>
              <a:gdLst/>
              <a:ahLst/>
              <a:cxnLst/>
              <a:rect r="r" b="b" t="t" l="l"/>
              <a:pathLst>
                <a:path h="606195" w="1519585">
                  <a:moveTo>
                    <a:pt x="56873" y="0"/>
                  </a:moveTo>
                  <a:lnTo>
                    <a:pt x="1462711" y="0"/>
                  </a:lnTo>
                  <a:cubicBezTo>
                    <a:pt x="1494122" y="0"/>
                    <a:pt x="1519585" y="25463"/>
                    <a:pt x="1519585" y="56873"/>
                  </a:cubicBezTo>
                  <a:lnTo>
                    <a:pt x="1519585" y="549322"/>
                  </a:lnTo>
                  <a:cubicBezTo>
                    <a:pt x="1519585" y="580732"/>
                    <a:pt x="1494122" y="606195"/>
                    <a:pt x="1462711" y="606195"/>
                  </a:cubicBezTo>
                  <a:lnTo>
                    <a:pt x="56873" y="606195"/>
                  </a:lnTo>
                  <a:cubicBezTo>
                    <a:pt x="41790" y="606195"/>
                    <a:pt x="27324" y="600203"/>
                    <a:pt x="16658" y="589537"/>
                  </a:cubicBezTo>
                  <a:cubicBezTo>
                    <a:pt x="5992" y="578871"/>
                    <a:pt x="0" y="564405"/>
                    <a:pt x="0" y="549322"/>
                  </a:cubicBezTo>
                  <a:lnTo>
                    <a:pt x="0" y="56873"/>
                  </a:lnTo>
                  <a:cubicBezTo>
                    <a:pt x="0" y="25463"/>
                    <a:pt x="25463" y="0"/>
                    <a:pt x="56873" y="0"/>
                  </a:cubicBezTo>
                  <a:close/>
                </a:path>
              </a:pathLst>
            </a:custGeom>
            <a:solidFill>
              <a:srgbClr val="111111"/>
            </a:solidFill>
          </p:spPr>
        </p:sp>
        <p:sp>
          <p:nvSpPr>
            <p:cNvPr name="TextBox 14" id="14"/>
            <p:cNvSpPr txBox="true"/>
            <p:nvPr/>
          </p:nvSpPr>
          <p:spPr>
            <a:xfrm>
              <a:off x="0" y="-38100"/>
              <a:ext cx="1519585" cy="644295"/>
            </a:xfrm>
            <a:prstGeom prst="rect">
              <a:avLst/>
            </a:prstGeom>
          </p:spPr>
          <p:txBody>
            <a:bodyPr anchor="ctr" rtlCol="false" tIns="48876" lIns="48876" bIns="48876" rIns="48876"/>
            <a:lstStyle/>
            <a:p>
              <a:pPr algn="ctr">
                <a:lnSpc>
                  <a:spcPts val="2693"/>
                </a:lnSpc>
              </a:pPr>
            </a:p>
          </p:txBody>
        </p:sp>
      </p:grpSp>
      <p:grpSp>
        <p:nvGrpSpPr>
          <p:cNvPr name="Group 15" id="15"/>
          <p:cNvGrpSpPr/>
          <p:nvPr/>
        </p:nvGrpSpPr>
        <p:grpSpPr>
          <a:xfrm rot="0">
            <a:off x="8744440" y="2135441"/>
            <a:ext cx="6645238" cy="3054571"/>
            <a:chOff x="0" y="0"/>
            <a:chExt cx="1483632" cy="681971"/>
          </a:xfrm>
        </p:grpSpPr>
        <p:sp>
          <p:nvSpPr>
            <p:cNvPr name="Freeform 16" id="16"/>
            <p:cNvSpPr/>
            <p:nvPr/>
          </p:nvSpPr>
          <p:spPr>
            <a:xfrm flipH="false" flipV="false" rot="0">
              <a:off x="0" y="0"/>
              <a:ext cx="1483632" cy="681971"/>
            </a:xfrm>
            <a:custGeom>
              <a:avLst/>
              <a:gdLst/>
              <a:ahLst/>
              <a:cxnLst/>
              <a:rect r="r" b="b" t="t" l="l"/>
              <a:pathLst>
                <a:path h="681971" w="1483632">
                  <a:moveTo>
                    <a:pt x="58252" y="0"/>
                  </a:moveTo>
                  <a:lnTo>
                    <a:pt x="1425380" y="0"/>
                  </a:lnTo>
                  <a:cubicBezTo>
                    <a:pt x="1457552" y="0"/>
                    <a:pt x="1483632" y="26080"/>
                    <a:pt x="1483632" y="58252"/>
                  </a:cubicBezTo>
                  <a:lnTo>
                    <a:pt x="1483632" y="623719"/>
                  </a:lnTo>
                  <a:cubicBezTo>
                    <a:pt x="1483632" y="639168"/>
                    <a:pt x="1477495" y="653985"/>
                    <a:pt x="1466570" y="664909"/>
                  </a:cubicBezTo>
                  <a:cubicBezTo>
                    <a:pt x="1455646" y="675834"/>
                    <a:pt x="1440829" y="681971"/>
                    <a:pt x="1425380" y="681971"/>
                  </a:cubicBezTo>
                  <a:lnTo>
                    <a:pt x="58252" y="681971"/>
                  </a:lnTo>
                  <a:cubicBezTo>
                    <a:pt x="42802" y="681971"/>
                    <a:pt x="27986" y="675834"/>
                    <a:pt x="17062" y="664909"/>
                  </a:cubicBezTo>
                  <a:cubicBezTo>
                    <a:pt x="6137" y="653985"/>
                    <a:pt x="0" y="639168"/>
                    <a:pt x="0" y="623719"/>
                  </a:cubicBezTo>
                  <a:lnTo>
                    <a:pt x="0" y="58252"/>
                  </a:lnTo>
                  <a:cubicBezTo>
                    <a:pt x="0" y="26080"/>
                    <a:pt x="26080" y="0"/>
                    <a:pt x="58252" y="0"/>
                  </a:cubicBezTo>
                  <a:close/>
                </a:path>
              </a:pathLst>
            </a:custGeom>
            <a:solidFill>
              <a:srgbClr val="111111"/>
            </a:solidFill>
          </p:spPr>
        </p:sp>
        <p:sp>
          <p:nvSpPr>
            <p:cNvPr name="TextBox 17" id="17"/>
            <p:cNvSpPr txBox="true"/>
            <p:nvPr/>
          </p:nvSpPr>
          <p:spPr>
            <a:xfrm>
              <a:off x="0" y="-38100"/>
              <a:ext cx="1483632" cy="720071"/>
            </a:xfrm>
            <a:prstGeom prst="rect">
              <a:avLst/>
            </a:prstGeom>
          </p:spPr>
          <p:txBody>
            <a:bodyPr anchor="ctr" rtlCol="false" tIns="48876" lIns="48876" bIns="48876" rIns="48876"/>
            <a:lstStyle/>
            <a:p>
              <a:pPr algn="ctr">
                <a:lnSpc>
                  <a:spcPts val="2693"/>
                </a:lnSpc>
              </a:pPr>
            </a:p>
          </p:txBody>
        </p:sp>
      </p:grpSp>
      <p:sp>
        <p:nvSpPr>
          <p:cNvPr name="Freeform 18" id="18"/>
          <p:cNvSpPr/>
          <p:nvPr/>
        </p:nvSpPr>
        <p:spPr>
          <a:xfrm flipH="false" flipV="false" rot="0">
            <a:off x="806473" y="3624294"/>
            <a:ext cx="2057207" cy="2149454"/>
          </a:xfrm>
          <a:custGeom>
            <a:avLst/>
            <a:gdLst/>
            <a:ahLst/>
            <a:cxnLst/>
            <a:rect r="r" b="b" t="t" l="l"/>
            <a:pathLst>
              <a:path h="2149454" w="2057207">
                <a:moveTo>
                  <a:pt x="0" y="0"/>
                </a:moveTo>
                <a:lnTo>
                  <a:pt x="2057206" y="0"/>
                </a:lnTo>
                <a:lnTo>
                  <a:pt x="2057206" y="2149454"/>
                </a:lnTo>
                <a:lnTo>
                  <a:pt x="0" y="2149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true" flipV="false" rot="0">
            <a:off x="15496875" y="4937751"/>
            <a:ext cx="1764647" cy="1843776"/>
          </a:xfrm>
          <a:custGeom>
            <a:avLst/>
            <a:gdLst/>
            <a:ahLst/>
            <a:cxnLst/>
            <a:rect r="r" b="b" t="t" l="l"/>
            <a:pathLst>
              <a:path h="1843776" w="1764647">
                <a:moveTo>
                  <a:pt x="1764647" y="0"/>
                </a:moveTo>
                <a:lnTo>
                  <a:pt x="0" y="0"/>
                </a:lnTo>
                <a:lnTo>
                  <a:pt x="0" y="1843776"/>
                </a:lnTo>
                <a:lnTo>
                  <a:pt x="1764647" y="1843776"/>
                </a:lnTo>
                <a:lnTo>
                  <a:pt x="176464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8845194" y="751539"/>
            <a:ext cx="2199650" cy="1130089"/>
          </a:xfrm>
          <a:prstGeom prst="rect">
            <a:avLst/>
          </a:prstGeom>
        </p:spPr>
        <p:txBody>
          <a:bodyPr anchor="t" rtlCol="false" tIns="0" lIns="0" bIns="0" rIns="0">
            <a:spAutoFit/>
          </a:bodyPr>
          <a:lstStyle/>
          <a:p>
            <a:pPr algn="l">
              <a:lnSpc>
                <a:spcPts val="9209"/>
              </a:lnSpc>
            </a:pPr>
            <a:r>
              <a:rPr lang="en-US" sz="6578" b="true">
                <a:solidFill>
                  <a:srgbClr val="A9A94B"/>
                </a:solidFill>
                <a:latin typeface="Big Shoulders Display Bold"/>
                <a:ea typeface="Big Shoulders Display Bold"/>
                <a:cs typeface="Big Shoulders Display Bold"/>
                <a:sym typeface="Big Shoulders Display Bold"/>
              </a:rPr>
              <a:t>GOALS</a:t>
            </a:r>
          </a:p>
        </p:txBody>
      </p:sp>
      <p:sp>
        <p:nvSpPr>
          <p:cNvPr name="Freeform 21" id="21"/>
          <p:cNvSpPr/>
          <p:nvPr/>
        </p:nvSpPr>
        <p:spPr>
          <a:xfrm flipH="false" flipV="false" rot="0">
            <a:off x="10832056" y="1020868"/>
            <a:ext cx="767282" cy="764404"/>
          </a:xfrm>
          <a:custGeom>
            <a:avLst/>
            <a:gdLst/>
            <a:ahLst/>
            <a:cxnLst/>
            <a:rect r="r" b="b" t="t" l="l"/>
            <a:pathLst>
              <a:path h="764404" w="767282">
                <a:moveTo>
                  <a:pt x="0" y="0"/>
                </a:moveTo>
                <a:lnTo>
                  <a:pt x="767282" y="0"/>
                </a:lnTo>
                <a:lnTo>
                  <a:pt x="767282" y="764404"/>
                </a:lnTo>
                <a:lnTo>
                  <a:pt x="0" y="7644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1751336" y="1020868"/>
            <a:ext cx="767282" cy="764404"/>
          </a:xfrm>
          <a:custGeom>
            <a:avLst/>
            <a:gdLst/>
            <a:ahLst/>
            <a:cxnLst/>
            <a:rect r="r" b="b" t="t" l="l"/>
            <a:pathLst>
              <a:path h="764404" w="767282">
                <a:moveTo>
                  <a:pt x="0" y="0"/>
                </a:moveTo>
                <a:lnTo>
                  <a:pt x="767281" y="0"/>
                </a:lnTo>
                <a:lnTo>
                  <a:pt x="767281" y="764404"/>
                </a:lnTo>
                <a:lnTo>
                  <a:pt x="0" y="7644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2408604" y="5391648"/>
            <a:ext cx="4944945" cy="1130121"/>
          </a:xfrm>
          <a:prstGeom prst="rect">
            <a:avLst/>
          </a:prstGeom>
        </p:spPr>
        <p:txBody>
          <a:bodyPr anchor="t" rtlCol="false" tIns="0" lIns="0" bIns="0" rIns="0">
            <a:spAutoFit/>
          </a:bodyPr>
          <a:lstStyle/>
          <a:p>
            <a:pPr algn="ctr">
              <a:lnSpc>
                <a:spcPts val="9209"/>
              </a:lnSpc>
            </a:pPr>
            <a:r>
              <a:rPr lang="en-US" b="true" sz="6578">
                <a:solidFill>
                  <a:srgbClr val="FFFFFF"/>
                </a:solidFill>
                <a:latin typeface="Big Shoulders Display Bold"/>
                <a:ea typeface="Big Shoulders Display Bold"/>
                <a:cs typeface="Big Shoulders Display Bold"/>
                <a:sym typeface="Big Shoulders Display Bold"/>
              </a:rPr>
              <a:t>NADEEN</a:t>
            </a:r>
          </a:p>
        </p:txBody>
      </p:sp>
      <p:sp>
        <p:nvSpPr>
          <p:cNvPr name="TextBox 24" id="24"/>
          <p:cNvSpPr txBox="true"/>
          <p:nvPr/>
        </p:nvSpPr>
        <p:spPr>
          <a:xfrm rot="0">
            <a:off x="8709213" y="5391648"/>
            <a:ext cx="3945386" cy="1130121"/>
          </a:xfrm>
          <a:prstGeom prst="rect">
            <a:avLst/>
          </a:prstGeom>
        </p:spPr>
        <p:txBody>
          <a:bodyPr anchor="t" rtlCol="false" tIns="0" lIns="0" bIns="0" rIns="0">
            <a:spAutoFit/>
          </a:bodyPr>
          <a:lstStyle/>
          <a:p>
            <a:pPr algn="l">
              <a:lnSpc>
                <a:spcPts val="9209"/>
              </a:lnSpc>
            </a:pPr>
            <a:r>
              <a:rPr lang="en-US" sz="6578" b="true">
                <a:solidFill>
                  <a:srgbClr val="A9A94B"/>
                </a:solidFill>
                <a:latin typeface="Big Shoulders Display Bold"/>
                <a:ea typeface="Big Shoulders Display Bold"/>
                <a:cs typeface="Big Shoulders Display Bold"/>
                <a:sym typeface="Big Shoulders Display Bold"/>
              </a:rPr>
              <a:t>PERSONALITY</a:t>
            </a:r>
          </a:p>
        </p:txBody>
      </p:sp>
      <p:sp>
        <p:nvSpPr>
          <p:cNvPr name="TextBox 25" id="25"/>
          <p:cNvSpPr txBox="true"/>
          <p:nvPr/>
        </p:nvSpPr>
        <p:spPr>
          <a:xfrm rot="0">
            <a:off x="2463923" y="6784239"/>
            <a:ext cx="4834307" cy="512295"/>
          </a:xfrm>
          <a:prstGeom prst="rect">
            <a:avLst/>
          </a:prstGeom>
        </p:spPr>
        <p:txBody>
          <a:bodyPr anchor="t" rtlCol="false" tIns="0" lIns="0" bIns="0" rIns="0">
            <a:spAutoFit/>
          </a:bodyPr>
          <a:lstStyle/>
          <a:p>
            <a:pPr algn="ctr">
              <a:lnSpc>
                <a:spcPts val="4209"/>
              </a:lnSpc>
            </a:pPr>
            <a:r>
              <a:rPr lang="en-US" sz="3007">
                <a:solidFill>
                  <a:srgbClr val="FFFFFF"/>
                </a:solidFill>
                <a:latin typeface="Montserrat"/>
                <a:ea typeface="Montserrat"/>
                <a:cs typeface="Montserrat"/>
                <a:sym typeface="Montserrat"/>
              </a:rPr>
              <a:t>STUDENT</a:t>
            </a:r>
          </a:p>
        </p:txBody>
      </p:sp>
      <p:sp>
        <p:nvSpPr>
          <p:cNvPr name="TextBox 26" id="26"/>
          <p:cNvSpPr txBox="true"/>
          <p:nvPr/>
        </p:nvSpPr>
        <p:spPr>
          <a:xfrm rot="0">
            <a:off x="3104184" y="7723478"/>
            <a:ext cx="1396772" cy="436619"/>
          </a:xfrm>
          <a:prstGeom prst="rect">
            <a:avLst/>
          </a:prstGeom>
        </p:spPr>
        <p:txBody>
          <a:bodyPr anchor="t" rtlCol="false" tIns="0" lIns="0" bIns="0" rIns="0">
            <a:spAutoFit/>
          </a:bodyPr>
          <a:lstStyle/>
          <a:p>
            <a:pPr algn="l">
              <a:lnSpc>
                <a:spcPts val="3583"/>
              </a:lnSpc>
            </a:pPr>
            <a:r>
              <a:rPr lang="en-US" sz="2559">
                <a:solidFill>
                  <a:srgbClr val="000000"/>
                </a:solidFill>
                <a:latin typeface="Montserrat"/>
                <a:ea typeface="Montserrat"/>
                <a:cs typeface="Montserrat"/>
                <a:sym typeface="Montserrat"/>
              </a:rPr>
              <a:t>AGE</a:t>
            </a:r>
          </a:p>
        </p:txBody>
      </p:sp>
      <p:sp>
        <p:nvSpPr>
          <p:cNvPr name="TextBox 27" id="27"/>
          <p:cNvSpPr txBox="true"/>
          <p:nvPr/>
        </p:nvSpPr>
        <p:spPr>
          <a:xfrm rot="0">
            <a:off x="3104184" y="8259053"/>
            <a:ext cx="1876733" cy="436572"/>
          </a:xfrm>
          <a:prstGeom prst="rect">
            <a:avLst/>
          </a:prstGeom>
        </p:spPr>
        <p:txBody>
          <a:bodyPr anchor="t" rtlCol="false" tIns="0" lIns="0" bIns="0" rIns="0">
            <a:spAutoFit/>
          </a:bodyPr>
          <a:lstStyle/>
          <a:p>
            <a:pPr algn="l">
              <a:lnSpc>
                <a:spcPts val="3583"/>
              </a:lnSpc>
            </a:pPr>
            <a:r>
              <a:rPr lang="en-US" sz="2559">
                <a:solidFill>
                  <a:srgbClr val="000000"/>
                </a:solidFill>
                <a:latin typeface="Montserrat"/>
                <a:ea typeface="Montserrat"/>
                <a:cs typeface="Montserrat"/>
                <a:sym typeface="Montserrat"/>
              </a:rPr>
              <a:t>GENDER</a:t>
            </a:r>
          </a:p>
        </p:txBody>
      </p:sp>
      <p:sp>
        <p:nvSpPr>
          <p:cNvPr name="TextBox 28" id="28"/>
          <p:cNvSpPr txBox="true"/>
          <p:nvPr/>
        </p:nvSpPr>
        <p:spPr>
          <a:xfrm rot="0">
            <a:off x="3104184" y="8794627"/>
            <a:ext cx="2054029" cy="431654"/>
          </a:xfrm>
          <a:prstGeom prst="rect">
            <a:avLst/>
          </a:prstGeom>
        </p:spPr>
        <p:txBody>
          <a:bodyPr anchor="t" rtlCol="false" tIns="0" lIns="0" bIns="0" rIns="0">
            <a:spAutoFit/>
          </a:bodyPr>
          <a:lstStyle/>
          <a:p>
            <a:pPr algn="l">
              <a:lnSpc>
                <a:spcPts val="3583"/>
              </a:lnSpc>
            </a:pPr>
            <a:r>
              <a:rPr lang="en-US" sz="2559">
                <a:solidFill>
                  <a:srgbClr val="000000"/>
                </a:solidFill>
                <a:latin typeface="Montserrat"/>
                <a:ea typeface="Montserrat"/>
                <a:cs typeface="Montserrat"/>
                <a:sym typeface="Montserrat"/>
              </a:rPr>
              <a:t>LOCATION</a:t>
            </a:r>
          </a:p>
        </p:txBody>
      </p:sp>
      <p:sp>
        <p:nvSpPr>
          <p:cNvPr name="TextBox 29" id="29"/>
          <p:cNvSpPr txBox="true"/>
          <p:nvPr/>
        </p:nvSpPr>
        <p:spPr>
          <a:xfrm rot="0">
            <a:off x="5209914" y="7728507"/>
            <a:ext cx="815319" cy="431654"/>
          </a:xfrm>
          <a:prstGeom prst="rect">
            <a:avLst/>
          </a:prstGeom>
        </p:spPr>
        <p:txBody>
          <a:bodyPr anchor="t" rtlCol="false" tIns="0" lIns="0" bIns="0" rIns="0">
            <a:spAutoFit/>
          </a:bodyPr>
          <a:lstStyle/>
          <a:p>
            <a:pPr algn="just">
              <a:lnSpc>
                <a:spcPts val="3583"/>
              </a:lnSpc>
            </a:pPr>
            <a:r>
              <a:rPr lang="en-US" b="true" sz="2559">
                <a:solidFill>
                  <a:srgbClr val="000000"/>
                </a:solidFill>
                <a:latin typeface="Montserrat Bold"/>
                <a:ea typeface="Montserrat Bold"/>
                <a:cs typeface="Montserrat Bold"/>
                <a:sym typeface="Montserrat Bold"/>
              </a:rPr>
              <a:t>28</a:t>
            </a:r>
          </a:p>
        </p:txBody>
      </p:sp>
      <p:sp>
        <p:nvSpPr>
          <p:cNvPr name="TextBox 30" id="30"/>
          <p:cNvSpPr txBox="true"/>
          <p:nvPr/>
        </p:nvSpPr>
        <p:spPr>
          <a:xfrm rot="0">
            <a:off x="5209914" y="8259053"/>
            <a:ext cx="1628812" cy="431590"/>
          </a:xfrm>
          <a:prstGeom prst="rect">
            <a:avLst/>
          </a:prstGeom>
        </p:spPr>
        <p:txBody>
          <a:bodyPr anchor="t" rtlCol="false" tIns="0" lIns="0" bIns="0" rIns="0">
            <a:spAutoFit/>
          </a:bodyPr>
          <a:lstStyle/>
          <a:p>
            <a:pPr algn="just">
              <a:lnSpc>
                <a:spcPts val="3583"/>
              </a:lnSpc>
            </a:pPr>
            <a:r>
              <a:rPr lang="en-US" b="true" sz="2559">
                <a:solidFill>
                  <a:srgbClr val="000000"/>
                </a:solidFill>
                <a:latin typeface="Montserrat Bold"/>
                <a:ea typeface="Montserrat Bold"/>
                <a:cs typeface="Montserrat Bold"/>
                <a:sym typeface="Montserrat Bold"/>
              </a:rPr>
              <a:t>FEMALE</a:t>
            </a:r>
          </a:p>
        </p:txBody>
      </p:sp>
      <p:sp>
        <p:nvSpPr>
          <p:cNvPr name="TextBox 31" id="31"/>
          <p:cNvSpPr txBox="true"/>
          <p:nvPr/>
        </p:nvSpPr>
        <p:spPr>
          <a:xfrm rot="0">
            <a:off x="5209914" y="8794627"/>
            <a:ext cx="1853857" cy="431654"/>
          </a:xfrm>
          <a:prstGeom prst="rect">
            <a:avLst/>
          </a:prstGeom>
        </p:spPr>
        <p:txBody>
          <a:bodyPr anchor="t" rtlCol="false" tIns="0" lIns="0" bIns="0" rIns="0">
            <a:spAutoFit/>
          </a:bodyPr>
          <a:lstStyle/>
          <a:p>
            <a:pPr algn="just">
              <a:lnSpc>
                <a:spcPts val="3583"/>
              </a:lnSpc>
            </a:pPr>
            <a:r>
              <a:rPr lang="en-US" b="true" sz="2559">
                <a:solidFill>
                  <a:srgbClr val="000000"/>
                </a:solidFill>
                <a:latin typeface="Montserrat Bold"/>
                <a:ea typeface="Montserrat Bold"/>
                <a:cs typeface="Montserrat Bold"/>
                <a:sym typeface="Montserrat Bold"/>
              </a:rPr>
              <a:t>ALEX</a:t>
            </a:r>
          </a:p>
        </p:txBody>
      </p:sp>
      <p:sp>
        <p:nvSpPr>
          <p:cNvPr name="TextBox 32" id="32"/>
          <p:cNvSpPr txBox="true"/>
          <p:nvPr/>
        </p:nvSpPr>
        <p:spPr>
          <a:xfrm rot="0">
            <a:off x="8970537" y="7021337"/>
            <a:ext cx="6283623" cy="1695891"/>
          </a:xfrm>
          <a:prstGeom prst="rect">
            <a:avLst/>
          </a:prstGeom>
        </p:spPr>
        <p:txBody>
          <a:bodyPr anchor="t" rtlCol="false" tIns="0" lIns="0" bIns="0" rIns="0">
            <a:spAutoFit/>
          </a:bodyPr>
          <a:lstStyle/>
          <a:p>
            <a:pPr algn="l">
              <a:lnSpc>
                <a:spcPts val="3448"/>
              </a:lnSpc>
            </a:pPr>
            <a:r>
              <a:rPr lang="en-US" sz="2463">
                <a:solidFill>
                  <a:srgbClr val="FFFFFF"/>
                </a:solidFill>
                <a:latin typeface="Montserrat"/>
                <a:ea typeface="Montserrat"/>
                <a:cs typeface="Montserrat"/>
                <a:sym typeface="Montserrat"/>
              </a:rPr>
              <a:t> * Pain Points: Feeling stressed about planning the baby shower, difficulty finding unique and practical gifts, worried about exceeding her budget</a:t>
            </a:r>
          </a:p>
        </p:txBody>
      </p:sp>
      <p:sp>
        <p:nvSpPr>
          <p:cNvPr name="TextBox 33" id="33"/>
          <p:cNvSpPr txBox="true"/>
          <p:nvPr/>
        </p:nvSpPr>
        <p:spPr>
          <a:xfrm rot="0">
            <a:off x="8970537" y="2577094"/>
            <a:ext cx="6087633" cy="1695933"/>
          </a:xfrm>
          <a:prstGeom prst="rect">
            <a:avLst/>
          </a:prstGeom>
        </p:spPr>
        <p:txBody>
          <a:bodyPr anchor="t" rtlCol="false" tIns="0" lIns="0" bIns="0" rIns="0">
            <a:spAutoFit/>
          </a:bodyPr>
          <a:lstStyle/>
          <a:p>
            <a:pPr algn="l">
              <a:lnSpc>
                <a:spcPts val="3445"/>
              </a:lnSpc>
            </a:pPr>
            <a:r>
              <a:rPr lang="en-US" sz="2461">
                <a:solidFill>
                  <a:srgbClr val="FFFFFF"/>
                </a:solidFill>
                <a:latin typeface="Montserrat"/>
                <a:ea typeface="Montserrat"/>
                <a:cs typeface="Montserrat"/>
                <a:sym typeface="Montserrat"/>
              </a:rPr>
              <a:t> </a:t>
            </a:r>
            <a:r>
              <a:rPr lang="en-US" sz="2461">
                <a:solidFill>
                  <a:srgbClr val="FFFFFF"/>
                </a:solidFill>
                <a:latin typeface="Montserrat"/>
                <a:ea typeface="Montserrat"/>
                <a:cs typeface="Montserrat"/>
                <a:sym typeface="Montserrat"/>
              </a:rPr>
              <a:t>* Goals: Find unique and thoughtful gifts for her baby's first celebration, save time and effort, create a memorable experience for her guests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0" y="0"/>
            <a:ext cx="5501452" cy="3429000"/>
            <a:chOff x="0" y="0"/>
            <a:chExt cx="852319" cy="531242"/>
          </a:xfrm>
        </p:grpSpPr>
        <p:sp>
          <p:nvSpPr>
            <p:cNvPr name="Freeform 3" id="3"/>
            <p:cNvSpPr/>
            <p:nvPr/>
          </p:nvSpPr>
          <p:spPr>
            <a:xfrm flipH="false" flipV="false" rot="0">
              <a:off x="0" y="0"/>
              <a:ext cx="852319" cy="531242"/>
            </a:xfrm>
            <a:custGeom>
              <a:avLst/>
              <a:gdLst/>
              <a:ahLst/>
              <a:cxnLst/>
              <a:rect r="r" b="b" t="t" l="l"/>
              <a:pathLst>
                <a:path h="531242" w="852319">
                  <a:moveTo>
                    <a:pt x="0" y="0"/>
                  </a:moveTo>
                  <a:lnTo>
                    <a:pt x="852319" y="0"/>
                  </a:lnTo>
                  <a:lnTo>
                    <a:pt x="852319" y="531242"/>
                  </a:lnTo>
                  <a:lnTo>
                    <a:pt x="0" y="531242"/>
                  </a:lnTo>
                  <a:close/>
                </a:path>
              </a:pathLst>
            </a:custGeom>
            <a:blipFill>
              <a:blip r:embed="rId2"/>
              <a:stretch>
                <a:fillRect l="-9931" t="0" r="-9931" b="0"/>
              </a:stretch>
            </a:blipFill>
          </p:spPr>
        </p:sp>
      </p:grpSp>
      <p:grpSp>
        <p:nvGrpSpPr>
          <p:cNvPr name="Group 4" id="4"/>
          <p:cNvGrpSpPr/>
          <p:nvPr/>
        </p:nvGrpSpPr>
        <p:grpSpPr>
          <a:xfrm rot="0">
            <a:off x="0" y="3429000"/>
            <a:ext cx="5501452" cy="3429000"/>
            <a:chOff x="0" y="0"/>
            <a:chExt cx="852319" cy="531242"/>
          </a:xfrm>
        </p:grpSpPr>
        <p:sp>
          <p:nvSpPr>
            <p:cNvPr name="Freeform 5" id="5"/>
            <p:cNvSpPr/>
            <p:nvPr/>
          </p:nvSpPr>
          <p:spPr>
            <a:xfrm flipH="false" flipV="false" rot="0">
              <a:off x="0" y="0"/>
              <a:ext cx="852319" cy="531242"/>
            </a:xfrm>
            <a:custGeom>
              <a:avLst/>
              <a:gdLst/>
              <a:ahLst/>
              <a:cxnLst/>
              <a:rect r="r" b="b" t="t" l="l"/>
              <a:pathLst>
                <a:path h="531242" w="852319">
                  <a:moveTo>
                    <a:pt x="0" y="0"/>
                  </a:moveTo>
                  <a:lnTo>
                    <a:pt x="852319" y="0"/>
                  </a:lnTo>
                  <a:lnTo>
                    <a:pt x="852319" y="531242"/>
                  </a:lnTo>
                  <a:lnTo>
                    <a:pt x="0" y="531242"/>
                  </a:lnTo>
                  <a:close/>
                </a:path>
              </a:pathLst>
            </a:custGeom>
            <a:blipFill>
              <a:blip r:embed="rId3"/>
              <a:stretch>
                <a:fillRect l="-9931" t="0" r="-9931" b="0"/>
              </a:stretch>
            </a:blipFill>
          </p:spPr>
        </p:sp>
      </p:grpSp>
      <p:grpSp>
        <p:nvGrpSpPr>
          <p:cNvPr name="Group 6" id="6"/>
          <p:cNvGrpSpPr/>
          <p:nvPr/>
        </p:nvGrpSpPr>
        <p:grpSpPr>
          <a:xfrm rot="0">
            <a:off x="0" y="6858000"/>
            <a:ext cx="5501452" cy="3429000"/>
            <a:chOff x="0" y="0"/>
            <a:chExt cx="852319" cy="531242"/>
          </a:xfrm>
        </p:grpSpPr>
        <p:sp>
          <p:nvSpPr>
            <p:cNvPr name="Freeform 7" id="7"/>
            <p:cNvSpPr/>
            <p:nvPr/>
          </p:nvSpPr>
          <p:spPr>
            <a:xfrm flipH="false" flipV="false" rot="0">
              <a:off x="0" y="0"/>
              <a:ext cx="852319" cy="531242"/>
            </a:xfrm>
            <a:custGeom>
              <a:avLst/>
              <a:gdLst/>
              <a:ahLst/>
              <a:cxnLst/>
              <a:rect r="r" b="b" t="t" l="l"/>
              <a:pathLst>
                <a:path h="531242" w="852319">
                  <a:moveTo>
                    <a:pt x="0" y="0"/>
                  </a:moveTo>
                  <a:lnTo>
                    <a:pt x="852319" y="0"/>
                  </a:lnTo>
                  <a:lnTo>
                    <a:pt x="852319" y="531242"/>
                  </a:lnTo>
                  <a:lnTo>
                    <a:pt x="0" y="531242"/>
                  </a:lnTo>
                  <a:close/>
                </a:path>
              </a:pathLst>
            </a:custGeom>
            <a:blipFill>
              <a:blip r:embed="rId4"/>
              <a:stretch>
                <a:fillRect l="0" t="-5424" r="0" b="-5424"/>
              </a:stretch>
            </a:blipFill>
          </p:spPr>
        </p:sp>
      </p:grpSp>
      <p:sp>
        <p:nvSpPr>
          <p:cNvPr name="TextBox 8" id="8"/>
          <p:cNvSpPr txBox="true"/>
          <p:nvPr/>
        </p:nvSpPr>
        <p:spPr>
          <a:xfrm rot="0">
            <a:off x="6893074" y="1002004"/>
            <a:ext cx="5846660" cy="2981326"/>
          </a:xfrm>
          <a:prstGeom prst="rect">
            <a:avLst/>
          </a:prstGeom>
        </p:spPr>
        <p:txBody>
          <a:bodyPr anchor="t" rtlCol="false" tIns="0" lIns="0" bIns="0" rIns="0">
            <a:spAutoFit/>
          </a:bodyPr>
          <a:lstStyle/>
          <a:p>
            <a:pPr algn="l">
              <a:lnSpc>
                <a:spcPts val="11250"/>
              </a:lnSpc>
            </a:pPr>
            <a:r>
              <a:rPr lang="en-US" sz="12500" spc="-625" b="true">
                <a:solidFill>
                  <a:srgbClr val="111111"/>
                </a:solidFill>
                <a:latin typeface="Aileron Bold"/>
                <a:ea typeface="Aileron Bold"/>
                <a:cs typeface="Aileron Bold"/>
                <a:sym typeface="Aileron Bold"/>
              </a:rPr>
              <a:t>Table of Content</a:t>
            </a:r>
          </a:p>
        </p:txBody>
      </p:sp>
      <p:sp>
        <p:nvSpPr>
          <p:cNvPr name="TextBox 9" id="9"/>
          <p:cNvSpPr txBox="true"/>
          <p:nvPr/>
        </p:nvSpPr>
        <p:spPr>
          <a:xfrm rot="0">
            <a:off x="13657169" y="5461922"/>
            <a:ext cx="3602131"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WEBSITE</a:t>
            </a:r>
          </a:p>
        </p:txBody>
      </p:sp>
      <p:sp>
        <p:nvSpPr>
          <p:cNvPr name="TextBox 10" id="10"/>
          <p:cNvSpPr txBox="true"/>
          <p:nvPr/>
        </p:nvSpPr>
        <p:spPr>
          <a:xfrm rot="0">
            <a:off x="12307733" y="5525356"/>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08</a:t>
            </a:r>
          </a:p>
        </p:txBody>
      </p:sp>
      <p:sp>
        <p:nvSpPr>
          <p:cNvPr name="AutoShape 11" id="11"/>
          <p:cNvSpPr/>
          <p:nvPr/>
        </p:nvSpPr>
        <p:spPr>
          <a:xfrm>
            <a:off x="12326232" y="5849052"/>
            <a:ext cx="4933068" cy="0"/>
          </a:xfrm>
          <a:prstGeom prst="line">
            <a:avLst/>
          </a:prstGeom>
          <a:ln cap="flat" w="9525">
            <a:solidFill>
              <a:srgbClr val="111111"/>
            </a:solidFill>
            <a:prstDash val="solid"/>
            <a:headEnd type="none" len="sm" w="sm"/>
            <a:tailEnd type="none" len="sm" w="sm"/>
          </a:ln>
        </p:spPr>
      </p:sp>
      <p:sp>
        <p:nvSpPr>
          <p:cNvPr name="TextBox 12" id="12"/>
          <p:cNvSpPr txBox="true"/>
          <p:nvPr/>
        </p:nvSpPr>
        <p:spPr>
          <a:xfrm rot="0">
            <a:off x="12538579" y="6029301"/>
            <a:ext cx="4720721"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SOCIAL MEDIA</a:t>
            </a:r>
          </a:p>
        </p:txBody>
      </p:sp>
      <p:sp>
        <p:nvSpPr>
          <p:cNvPr name="TextBox 13" id="13"/>
          <p:cNvSpPr txBox="true"/>
          <p:nvPr/>
        </p:nvSpPr>
        <p:spPr>
          <a:xfrm rot="0">
            <a:off x="12307733" y="6092735"/>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09</a:t>
            </a:r>
          </a:p>
        </p:txBody>
      </p:sp>
      <p:sp>
        <p:nvSpPr>
          <p:cNvPr name="AutoShape 14" id="14"/>
          <p:cNvSpPr/>
          <p:nvPr/>
        </p:nvSpPr>
        <p:spPr>
          <a:xfrm>
            <a:off x="12326232" y="6416431"/>
            <a:ext cx="4933068" cy="0"/>
          </a:xfrm>
          <a:prstGeom prst="line">
            <a:avLst/>
          </a:prstGeom>
          <a:ln cap="flat" w="9525">
            <a:solidFill>
              <a:srgbClr val="111111"/>
            </a:solidFill>
            <a:prstDash val="solid"/>
            <a:headEnd type="none" len="sm" w="sm"/>
            <a:tailEnd type="none" len="sm" w="sm"/>
          </a:ln>
        </p:spPr>
      </p:sp>
      <p:sp>
        <p:nvSpPr>
          <p:cNvPr name="TextBox 15" id="15"/>
          <p:cNvSpPr txBox="true"/>
          <p:nvPr/>
        </p:nvSpPr>
        <p:spPr>
          <a:xfrm rot="0">
            <a:off x="14107975" y="6596680"/>
            <a:ext cx="3151325"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CONTENT CALENDAR</a:t>
            </a:r>
          </a:p>
        </p:txBody>
      </p:sp>
      <p:sp>
        <p:nvSpPr>
          <p:cNvPr name="TextBox 16" id="16"/>
          <p:cNvSpPr txBox="true"/>
          <p:nvPr/>
        </p:nvSpPr>
        <p:spPr>
          <a:xfrm rot="0">
            <a:off x="12307733" y="6660114"/>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10</a:t>
            </a:r>
          </a:p>
        </p:txBody>
      </p:sp>
      <p:sp>
        <p:nvSpPr>
          <p:cNvPr name="AutoShape 17" id="17"/>
          <p:cNvSpPr/>
          <p:nvPr/>
        </p:nvSpPr>
        <p:spPr>
          <a:xfrm>
            <a:off x="12326232" y="6983810"/>
            <a:ext cx="4933068" cy="0"/>
          </a:xfrm>
          <a:prstGeom prst="line">
            <a:avLst/>
          </a:prstGeom>
          <a:ln cap="flat" w="9525">
            <a:solidFill>
              <a:srgbClr val="111111"/>
            </a:solidFill>
            <a:prstDash val="solid"/>
            <a:headEnd type="none" len="sm" w="sm"/>
            <a:tailEnd type="none" len="sm" w="sm"/>
          </a:ln>
        </p:spPr>
      </p:sp>
      <p:sp>
        <p:nvSpPr>
          <p:cNvPr name="TextBox 18" id="18"/>
          <p:cNvSpPr txBox="true"/>
          <p:nvPr/>
        </p:nvSpPr>
        <p:spPr>
          <a:xfrm rot="0">
            <a:off x="14697760" y="7164059"/>
            <a:ext cx="2561540"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CONTENT INSIGHTS</a:t>
            </a:r>
          </a:p>
        </p:txBody>
      </p:sp>
      <p:sp>
        <p:nvSpPr>
          <p:cNvPr name="AutoShape 19" id="19"/>
          <p:cNvSpPr/>
          <p:nvPr/>
        </p:nvSpPr>
        <p:spPr>
          <a:xfrm>
            <a:off x="12326232" y="7551189"/>
            <a:ext cx="4933068" cy="0"/>
          </a:xfrm>
          <a:prstGeom prst="line">
            <a:avLst/>
          </a:prstGeom>
          <a:ln cap="flat" w="9525">
            <a:solidFill>
              <a:srgbClr val="111111"/>
            </a:solidFill>
            <a:prstDash val="solid"/>
            <a:headEnd type="none" len="sm" w="sm"/>
            <a:tailEnd type="none" len="sm" w="sm"/>
          </a:ln>
        </p:spPr>
      </p:sp>
      <p:sp>
        <p:nvSpPr>
          <p:cNvPr name="TextBox 20" id="20"/>
          <p:cNvSpPr txBox="true"/>
          <p:nvPr/>
        </p:nvSpPr>
        <p:spPr>
          <a:xfrm rot="0">
            <a:off x="12307733" y="7227492"/>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11</a:t>
            </a:r>
          </a:p>
        </p:txBody>
      </p:sp>
      <p:sp>
        <p:nvSpPr>
          <p:cNvPr name="TextBox 21" id="21"/>
          <p:cNvSpPr txBox="true"/>
          <p:nvPr/>
        </p:nvSpPr>
        <p:spPr>
          <a:xfrm rot="0">
            <a:off x="14042219" y="7731438"/>
            <a:ext cx="3217081"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ADS STRATEGY</a:t>
            </a:r>
          </a:p>
        </p:txBody>
      </p:sp>
      <p:sp>
        <p:nvSpPr>
          <p:cNvPr name="AutoShape 22" id="22"/>
          <p:cNvSpPr/>
          <p:nvPr/>
        </p:nvSpPr>
        <p:spPr>
          <a:xfrm>
            <a:off x="12326232" y="8118568"/>
            <a:ext cx="4933068" cy="0"/>
          </a:xfrm>
          <a:prstGeom prst="line">
            <a:avLst/>
          </a:prstGeom>
          <a:ln cap="flat" w="9525">
            <a:solidFill>
              <a:srgbClr val="111111"/>
            </a:solidFill>
            <a:prstDash val="solid"/>
            <a:headEnd type="none" len="sm" w="sm"/>
            <a:tailEnd type="none" len="sm" w="sm"/>
          </a:ln>
        </p:spPr>
      </p:sp>
      <p:sp>
        <p:nvSpPr>
          <p:cNvPr name="TextBox 23" id="23"/>
          <p:cNvSpPr txBox="true"/>
          <p:nvPr/>
        </p:nvSpPr>
        <p:spPr>
          <a:xfrm rot="0">
            <a:off x="12307733" y="7794871"/>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12</a:t>
            </a:r>
          </a:p>
        </p:txBody>
      </p:sp>
      <p:sp>
        <p:nvSpPr>
          <p:cNvPr name="TextBox 24" id="24"/>
          <p:cNvSpPr txBox="true"/>
          <p:nvPr/>
        </p:nvSpPr>
        <p:spPr>
          <a:xfrm rot="0">
            <a:off x="13484301" y="8298817"/>
            <a:ext cx="3774999"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RECOMMENDATIONS</a:t>
            </a:r>
          </a:p>
        </p:txBody>
      </p:sp>
      <p:sp>
        <p:nvSpPr>
          <p:cNvPr name="AutoShape 25" id="25"/>
          <p:cNvSpPr/>
          <p:nvPr/>
        </p:nvSpPr>
        <p:spPr>
          <a:xfrm>
            <a:off x="12326232" y="8685947"/>
            <a:ext cx="4933068" cy="0"/>
          </a:xfrm>
          <a:prstGeom prst="line">
            <a:avLst/>
          </a:prstGeom>
          <a:ln cap="flat" w="9525">
            <a:solidFill>
              <a:srgbClr val="111111"/>
            </a:solidFill>
            <a:prstDash val="solid"/>
            <a:headEnd type="none" len="sm" w="sm"/>
            <a:tailEnd type="none" len="sm" w="sm"/>
          </a:ln>
        </p:spPr>
      </p:sp>
      <p:sp>
        <p:nvSpPr>
          <p:cNvPr name="TextBox 26" id="26"/>
          <p:cNvSpPr txBox="true"/>
          <p:nvPr/>
        </p:nvSpPr>
        <p:spPr>
          <a:xfrm rot="0">
            <a:off x="12307733" y="8362250"/>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13</a:t>
            </a:r>
          </a:p>
        </p:txBody>
      </p:sp>
      <p:sp>
        <p:nvSpPr>
          <p:cNvPr name="TextBox 27" id="27"/>
          <p:cNvSpPr txBox="true"/>
          <p:nvPr/>
        </p:nvSpPr>
        <p:spPr>
          <a:xfrm rot="0">
            <a:off x="15131938" y="8866196"/>
            <a:ext cx="2127362"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THANK YOU</a:t>
            </a:r>
          </a:p>
        </p:txBody>
      </p:sp>
      <p:sp>
        <p:nvSpPr>
          <p:cNvPr name="AutoShape 28" id="28"/>
          <p:cNvSpPr/>
          <p:nvPr/>
        </p:nvSpPr>
        <p:spPr>
          <a:xfrm>
            <a:off x="12307733" y="9253326"/>
            <a:ext cx="4933068" cy="0"/>
          </a:xfrm>
          <a:prstGeom prst="line">
            <a:avLst/>
          </a:prstGeom>
          <a:ln cap="flat" w="9525">
            <a:solidFill>
              <a:srgbClr val="111111"/>
            </a:solidFill>
            <a:prstDash val="solid"/>
            <a:headEnd type="none" len="sm" w="sm"/>
            <a:tailEnd type="none" len="sm" w="sm"/>
          </a:ln>
        </p:spPr>
      </p:sp>
      <p:sp>
        <p:nvSpPr>
          <p:cNvPr name="TextBox 29" id="29"/>
          <p:cNvSpPr txBox="true"/>
          <p:nvPr/>
        </p:nvSpPr>
        <p:spPr>
          <a:xfrm rot="0">
            <a:off x="12307733" y="8929629"/>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14</a:t>
            </a:r>
          </a:p>
        </p:txBody>
      </p:sp>
      <p:sp>
        <p:nvSpPr>
          <p:cNvPr name="TextBox 30" id="30"/>
          <p:cNvSpPr txBox="true"/>
          <p:nvPr/>
        </p:nvSpPr>
        <p:spPr>
          <a:xfrm rot="0">
            <a:off x="7825870" y="5469827"/>
            <a:ext cx="3602131"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ABOUT ALEXLAND</a:t>
            </a:r>
          </a:p>
        </p:txBody>
      </p:sp>
      <p:sp>
        <p:nvSpPr>
          <p:cNvPr name="TextBox 31" id="31"/>
          <p:cNvSpPr txBox="true"/>
          <p:nvPr/>
        </p:nvSpPr>
        <p:spPr>
          <a:xfrm rot="0">
            <a:off x="6476434" y="5533260"/>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01</a:t>
            </a:r>
          </a:p>
        </p:txBody>
      </p:sp>
      <p:sp>
        <p:nvSpPr>
          <p:cNvPr name="AutoShape 32" id="32"/>
          <p:cNvSpPr/>
          <p:nvPr/>
        </p:nvSpPr>
        <p:spPr>
          <a:xfrm>
            <a:off x="6494932" y="5856957"/>
            <a:ext cx="4933068" cy="0"/>
          </a:xfrm>
          <a:prstGeom prst="line">
            <a:avLst/>
          </a:prstGeom>
          <a:ln cap="flat" w="9525">
            <a:solidFill>
              <a:srgbClr val="111111"/>
            </a:solidFill>
            <a:prstDash val="solid"/>
            <a:headEnd type="none" len="sm" w="sm"/>
            <a:tailEnd type="none" len="sm" w="sm"/>
          </a:ln>
        </p:spPr>
      </p:sp>
      <p:sp>
        <p:nvSpPr>
          <p:cNvPr name="TextBox 33" id="33"/>
          <p:cNvSpPr txBox="true"/>
          <p:nvPr/>
        </p:nvSpPr>
        <p:spPr>
          <a:xfrm rot="0">
            <a:off x="6945710" y="6012350"/>
            <a:ext cx="4396580" cy="307537"/>
          </a:xfrm>
          <a:prstGeom prst="rect">
            <a:avLst/>
          </a:prstGeom>
        </p:spPr>
        <p:txBody>
          <a:bodyPr anchor="t" rtlCol="false" tIns="0" lIns="0" bIns="0" rIns="0">
            <a:spAutoFit/>
          </a:bodyPr>
          <a:lstStyle/>
          <a:p>
            <a:pPr algn="r">
              <a:lnSpc>
                <a:spcPts val="2316"/>
              </a:lnSpc>
            </a:pPr>
            <a:r>
              <a:rPr lang="en-US" sz="2316">
                <a:solidFill>
                  <a:srgbClr val="111111"/>
                </a:solidFill>
                <a:latin typeface="Aileron"/>
                <a:ea typeface="Aileron"/>
                <a:cs typeface="Aileron"/>
                <a:sym typeface="Aileron"/>
              </a:rPr>
              <a:t>BUSINESS  MODEL CANVAS</a:t>
            </a:r>
          </a:p>
        </p:txBody>
      </p:sp>
      <p:sp>
        <p:nvSpPr>
          <p:cNvPr name="TextBox 34" id="34"/>
          <p:cNvSpPr txBox="true"/>
          <p:nvPr/>
        </p:nvSpPr>
        <p:spPr>
          <a:xfrm rot="0">
            <a:off x="6476434" y="6100639"/>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02</a:t>
            </a:r>
          </a:p>
        </p:txBody>
      </p:sp>
      <p:sp>
        <p:nvSpPr>
          <p:cNvPr name="AutoShape 35" id="35"/>
          <p:cNvSpPr/>
          <p:nvPr/>
        </p:nvSpPr>
        <p:spPr>
          <a:xfrm>
            <a:off x="6494932" y="6424335"/>
            <a:ext cx="4933068" cy="0"/>
          </a:xfrm>
          <a:prstGeom prst="line">
            <a:avLst/>
          </a:prstGeom>
          <a:ln cap="flat" w="9525">
            <a:solidFill>
              <a:srgbClr val="111111"/>
            </a:solidFill>
            <a:prstDash val="solid"/>
            <a:headEnd type="none" len="sm" w="sm"/>
            <a:tailEnd type="none" len="sm" w="sm"/>
          </a:ln>
        </p:spPr>
      </p:sp>
      <p:sp>
        <p:nvSpPr>
          <p:cNvPr name="TextBox 36" id="36"/>
          <p:cNvSpPr txBox="true"/>
          <p:nvPr/>
        </p:nvSpPr>
        <p:spPr>
          <a:xfrm rot="0">
            <a:off x="8276676" y="6604584"/>
            <a:ext cx="3151325"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SWOT ANALYSIS </a:t>
            </a:r>
          </a:p>
        </p:txBody>
      </p:sp>
      <p:sp>
        <p:nvSpPr>
          <p:cNvPr name="TextBox 37" id="37"/>
          <p:cNvSpPr txBox="true"/>
          <p:nvPr/>
        </p:nvSpPr>
        <p:spPr>
          <a:xfrm rot="0">
            <a:off x="6476434" y="6668018"/>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03</a:t>
            </a:r>
          </a:p>
        </p:txBody>
      </p:sp>
      <p:sp>
        <p:nvSpPr>
          <p:cNvPr name="AutoShape 38" id="38"/>
          <p:cNvSpPr/>
          <p:nvPr/>
        </p:nvSpPr>
        <p:spPr>
          <a:xfrm>
            <a:off x="6494932" y="6991714"/>
            <a:ext cx="4933068" cy="0"/>
          </a:xfrm>
          <a:prstGeom prst="line">
            <a:avLst/>
          </a:prstGeom>
          <a:ln cap="flat" w="9525">
            <a:solidFill>
              <a:srgbClr val="111111"/>
            </a:solidFill>
            <a:prstDash val="solid"/>
            <a:headEnd type="none" len="sm" w="sm"/>
            <a:tailEnd type="none" len="sm" w="sm"/>
          </a:ln>
        </p:spPr>
      </p:sp>
      <p:sp>
        <p:nvSpPr>
          <p:cNvPr name="TextBox 39" id="39"/>
          <p:cNvSpPr txBox="true"/>
          <p:nvPr/>
        </p:nvSpPr>
        <p:spPr>
          <a:xfrm rot="0">
            <a:off x="8160763" y="7153685"/>
            <a:ext cx="3311283"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COMPETITORS  ANALYSIS </a:t>
            </a:r>
          </a:p>
        </p:txBody>
      </p:sp>
      <p:sp>
        <p:nvSpPr>
          <p:cNvPr name="AutoShape 40" id="40"/>
          <p:cNvSpPr/>
          <p:nvPr/>
        </p:nvSpPr>
        <p:spPr>
          <a:xfrm>
            <a:off x="6538977" y="7551189"/>
            <a:ext cx="4933068" cy="0"/>
          </a:xfrm>
          <a:prstGeom prst="line">
            <a:avLst/>
          </a:prstGeom>
          <a:ln cap="flat" w="9525">
            <a:solidFill>
              <a:srgbClr val="111111"/>
            </a:solidFill>
            <a:prstDash val="solid"/>
            <a:headEnd type="none" len="sm" w="sm"/>
            <a:tailEnd type="none" len="sm" w="sm"/>
          </a:ln>
        </p:spPr>
      </p:sp>
      <p:sp>
        <p:nvSpPr>
          <p:cNvPr name="TextBox 41" id="41"/>
          <p:cNvSpPr txBox="true"/>
          <p:nvPr/>
        </p:nvSpPr>
        <p:spPr>
          <a:xfrm rot="0">
            <a:off x="6476434" y="7235397"/>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04</a:t>
            </a:r>
          </a:p>
        </p:txBody>
      </p:sp>
      <p:sp>
        <p:nvSpPr>
          <p:cNvPr name="TextBox 42" id="42"/>
          <p:cNvSpPr txBox="true"/>
          <p:nvPr/>
        </p:nvSpPr>
        <p:spPr>
          <a:xfrm rot="0">
            <a:off x="8210920" y="7739342"/>
            <a:ext cx="3217081"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TARGET AUDIENCES </a:t>
            </a:r>
          </a:p>
        </p:txBody>
      </p:sp>
      <p:sp>
        <p:nvSpPr>
          <p:cNvPr name="AutoShape 43" id="43"/>
          <p:cNvSpPr/>
          <p:nvPr/>
        </p:nvSpPr>
        <p:spPr>
          <a:xfrm>
            <a:off x="6494932" y="8126472"/>
            <a:ext cx="4933068" cy="0"/>
          </a:xfrm>
          <a:prstGeom prst="line">
            <a:avLst/>
          </a:prstGeom>
          <a:ln cap="flat" w="9525">
            <a:solidFill>
              <a:srgbClr val="111111"/>
            </a:solidFill>
            <a:prstDash val="solid"/>
            <a:headEnd type="none" len="sm" w="sm"/>
            <a:tailEnd type="none" len="sm" w="sm"/>
          </a:ln>
        </p:spPr>
      </p:sp>
      <p:sp>
        <p:nvSpPr>
          <p:cNvPr name="TextBox 44" id="44"/>
          <p:cNvSpPr txBox="true"/>
          <p:nvPr/>
        </p:nvSpPr>
        <p:spPr>
          <a:xfrm rot="0">
            <a:off x="6476434" y="7802776"/>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05</a:t>
            </a:r>
          </a:p>
        </p:txBody>
      </p:sp>
      <p:sp>
        <p:nvSpPr>
          <p:cNvPr name="TextBox 45" id="45"/>
          <p:cNvSpPr txBox="true"/>
          <p:nvPr/>
        </p:nvSpPr>
        <p:spPr>
          <a:xfrm rot="0">
            <a:off x="7653002" y="8306721"/>
            <a:ext cx="3774999"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BUYER’S   PERSONA</a:t>
            </a:r>
          </a:p>
        </p:txBody>
      </p:sp>
      <p:sp>
        <p:nvSpPr>
          <p:cNvPr name="AutoShape 46" id="46"/>
          <p:cNvSpPr/>
          <p:nvPr/>
        </p:nvSpPr>
        <p:spPr>
          <a:xfrm>
            <a:off x="6494932" y="8693851"/>
            <a:ext cx="4933068" cy="0"/>
          </a:xfrm>
          <a:prstGeom prst="line">
            <a:avLst/>
          </a:prstGeom>
          <a:ln cap="flat" w="9525">
            <a:solidFill>
              <a:srgbClr val="111111"/>
            </a:solidFill>
            <a:prstDash val="solid"/>
            <a:headEnd type="none" len="sm" w="sm"/>
            <a:tailEnd type="none" len="sm" w="sm"/>
          </a:ln>
        </p:spPr>
      </p:sp>
      <p:sp>
        <p:nvSpPr>
          <p:cNvPr name="TextBox 47" id="47"/>
          <p:cNvSpPr txBox="true"/>
          <p:nvPr/>
        </p:nvSpPr>
        <p:spPr>
          <a:xfrm rot="0">
            <a:off x="6476434" y="8370154"/>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06</a:t>
            </a:r>
          </a:p>
        </p:txBody>
      </p:sp>
      <p:sp>
        <p:nvSpPr>
          <p:cNvPr name="TextBox 48" id="48"/>
          <p:cNvSpPr txBox="true"/>
          <p:nvPr/>
        </p:nvSpPr>
        <p:spPr>
          <a:xfrm rot="0">
            <a:off x="9300639" y="8874100"/>
            <a:ext cx="2127362" cy="273634"/>
          </a:xfrm>
          <a:prstGeom prst="rect">
            <a:avLst/>
          </a:prstGeom>
        </p:spPr>
        <p:txBody>
          <a:bodyPr anchor="t" rtlCol="false" tIns="0" lIns="0" bIns="0" rIns="0">
            <a:spAutoFit/>
          </a:bodyPr>
          <a:lstStyle/>
          <a:p>
            <a:pPr algn="r">
              <a:lnSpc>
                <a:spcPts val="2089"/>
              </a:lnSpc>
            </a:pPr>
            <a:r>
              <a:rPr lang="en-US" sz="2089">
                <a:solidFill>
                  <a:srgbClr val="111111"/>
                </a:solidFill>
                <a:latin typeface="Aileron"/>
                <a:ea typeface="Aileron"/>
                <a:cs typeface="Aileron"/>
                <a:sym typeface="Aileron"/>
              </a:rPr>
              <a:t>OBJECTIVES</a:t>
            </a:r>
          </a:p>
        </p:txBody>
      </p:sp>
      <p:sp>
        <p:nvSpPr>
          <p:cNvPr name="AutoShape 49" id="49"/>
          <p:cNvSpPr/>
          <p:nvPr/>
        </p:nvSpPr>
        <p:spPr>
          <a:xfrm>
            <a:off x="6476434" y="9288184"/>
            <a:ext cx="4933068" cy="0"/>
          </a:xfrm>
          <a:prstGeom prst="line">
            <a:avLst/>
          </a:prstGeom>
          <a:ln cap="flat" w="9525">
            <a:solidFill>
              <a:srgbClr val="111111"/>
            </a:solidFill>
            <a:prstDash val="solid"/>
            <a:headEnd type="none" len="sm" w="sm"/>
            <a:tailEnd type="none" len="sm" w="sm"/>
          </a:ln>
        </p:spPr>
      </p:sp>
      <p:sp>
        <p:nvSpPr>
          <p:cNvPr name="TextBox 50" id="50"/>
          <p:cNvSpPr txBox="true"/>
          <p:nvPr/>
        </p:nvSpPr>
        <p:spPr>
          <a:xfrm rot="0">
            <a:off x="6476434" y="8937533"/>
            <a:ext cx="230846" cy="210201"/>
          </a:xfrm>
          <a:prstGeom prst="rect">
            <a:avLst/>
          </a:prstGeom>
        </p:spPr>
        <p:txBody>
          <a:bodyPr anchor="t" rtlCol="false" tIns="0" lIns="0" bIns="0" rIns="0">
            <a:spAutoFit/>
          </a:bodyPr>
          <a:lstStyle/>
          <a:p>
            <a:pPr algn="r">
              <a:lnSpc>
                <a:spcPts val="1566"/>
              </a:lnSpc>
            </a:pPr>
            <a:r>
              <a:rPr lang="en-US" sz="1566">
                <a:solidFill>
                  <a:srgbClr val="111111"/>
                </a:solidFill>
                <a:latin typeface="Aileron"/>
                <a:ea typeface="Aileron"/>
                <a:cs typeface="Aileron"/>
                <a:sym typeface="Aileron"/>
              </a:rPr>
              <a:t>07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2815673" y="568513"/>
            <a:ext cx="4452290" cy="4451783"/>
            <a:chOff x="0" y="0"/>
            <a:chExt cx="6350013" cy="6349289"/>
          </a:xfrm>
        </p:grpSpPr>
        <p:sp>
          <p:nvSpPr>
            <p:cNvPr name="Freeform 3" id="3"/>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solidFill>
              <a:srgbClr val="A4A559"/>
            </a:solidFill>
            <a:ln w="12700">
              <a:solidFill>
                <a:srgbClr val="000000"/>
              </a:solidFill>
            </a:ln>
          </p:spPr>
        </p:sp>
      </p:grpSp>
      <p:grpSp>
        <p:nvGrpSpPr>
          <p:cNvPr name="Group 4" id="4"/>
          <p:cNvGrpSpPr/>
          <p:nvPr/>
        </p:nvGrpSpPr>
        <p:grpSpPr>
          <a:xfrm rot="0">
            <a:off x="2898321" y="651152"/>
            <a:ext cx="4286993" cy="4286504"/>
            <a:chOff x="0" y="0"/>
            <a:chExt cx="6350013" cy="6349289"/>
          </a:xfrm>
        </p:grpSpPr>
        <p:sp>
          <p:nvSpPr>
            <p:cNvPr name="Freeform 5" id="5"/>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2"/>
              <a:stretch>
                <a:fillRect l="0" t="-15260" r="0" b="-15260"/>
              </a:stretch>
            </a:blipFill>
          </p:spPr>
        </p:sp>
      </p:grpSp>
      <p:grpSp>
        <p:nvGrpSpPr>
          <p:cNvPr name="Group 6" id="6"/>
          <p:cNvGrpSpPr/>
          <p:nvPr/>
        </p:nvGrpSpPr>
        <p:grpSpPr>
          <a:xfrm rot="0">
            <a:off x="2698382" y="5417206"/>
            <a:ext cx="4365389" cy="1212326"/>
            <a:chOff x="0" y="0"/>
            <a:chExt cx="974627" cy="270667"/>
          </a:xfrm>
        </p:grpSpPr>
        <p:sp>
          <p:nvSpPr>
            <p:cNvPr name="Freeform 7" id="7"/>
            <p:cNvSpPr/>
            <p:nvPr/>
          </p:nvSpPr>
          <p:spPr>
            <a:xfrm flipH="false" flipV="false" rot="0">
              <a:off x="0" y="0"/>
              <a:ext cx="974627" cy="270667"/>
            </a:xfrm>
            <a:custGeom>
              <a:avLst/>
              <a:gdLst/>
              <a:ahLst/>
              <a:cxnLst/>
              <a:rect r="r" b="b" t="t" l="l"/>
              <a:pathLst>
                <a:path h="270667" w="974627">
                  <a:moveTo>
                    <a:pt x="88674" y="0"/>
                  </a:moveTo>
                  <a:lnTo>
                    <a:pt x="885953" y="0"/>
                  </a:lnTo>
                  <a:cubicBezTo>
                    <a:pt x="934927" y="0"/>
                    <a:pt x="974627" y="39701"/>
                    <a:pt x="974627" y="88674"/>
                  </a:cubicBezTo>
                  <a:lnTo>
                    <a:pt x="974627" y="181993"/>
                  </a:lnTo>
                  <a:cubicBezTo>
                    <a:pt x="974627" y="205511"/>
                    <a:pt x="965285" y="228065"/>
                    <a:pt x="948655" y="244695"/>
                  </a:cubicBezTo>
                  <a:cubicBezTo>
                    <a:pt x="932026" y="261324"/>
                    <a:pt x="909471" y="270667"/>
                    <a:pt x="885953" y="270667"/>
                  </a:cubicBezTo>
                  <a:lnTo>
                    <a:pt x="88674" y="270667"/>
                  </a:lnTo>
                  <a:cubicBezTo>
                    <a:pt x="39701" y="270667"/>
                    <a:pt x="0" y="230966"/>
                    <a:pt x="0" y="181993"/>
                  </a:cubicBezTo>
                  <a:lnTo>
                    <a:pt x="0" y="88674"/>
                  </a:lnTo>
                  <a:cubicBezTo>
                    <a:pt x="0" y="39701"/>
                    <a:pt x="39701" y="0"/>
                    <a:pt x="88674" y="0"/>
                  </a:cubicBezTo>
                  <a:close/>
                </a:path>
              </a:pathLst>
            </a:custGeom>
            <a:solidFill>
              <a:srgbClr val="111111"/>
            </a:solidFill>
          </p:spPr>
        </p:sp>
        <p:sp>
          <p:nvSpPr>
            <p:cNvPr name="TextBox 8" id="8"/>
            <p:cNvSpPr txBox="true"/>
            <p:nvPr/>
          </p:nvSpPr>
          <p:spPr>
            <a:xfrm>
              <a:off x="0" y="-38100"/>
              <a:ext cx="974627" cy="308767"/>
            </a:xfrm>
            <a:prstGeom prst="rect">
              <a:avLst/>
            </a:prstGeom>
          </p:spPr>
          <p:txBody>
            <a:bodyPr anchor="ctr" rtlCol="false" tIns="48876" lIns="48876" bIns="48876" rIns="48876"/>
            <a:lstStyle/>
            <a:p>
              <a:pPr algn="ctr">
                <a:lnSpc>
                  <a:spcPts val="2693"/>
                </a:lnSpc>
              </a:pPr>
            </a:p>
          </p:txBody>
        </p:sp>
      </p:grpSp>
      <p:grpSp>
        <p:nvGrpSpPr>
          <p:cNvPr name="Group 9" id="9"/>
          <p:cNvGrpSpPr/>
          <p:nvPr/>
        </p:nvGrpSpPr>
        <p:grpSpPr>
          <a:xfrm rot="0">
            <a:off x="2698382" y="7540378"/>
            <a:ext cx="4365389" cy="1931006"/>
            <a:chOff x="0" y="0"/>
            <a:chExt cx="974627" cy="431121"/>
          </a:xfrm>
        </p:grpSpPr>
        <p:sp>
          <p:nvSpPr>
            <p:cNvPr name="Freeform 10" id="10"/>
            <p:cNvSpPr/>
            <p:nvPr/>
          </p:nvSpPr>
          <p:spPr>
            <a:xfrm flipH="false" flipV="false" rot="0">
              <a:off x="0" y="0"/>
              <a:ext cx="974627" cy="431121"/>
            </a:xfrm>
            <a:custGeom>
              <a:avLst/>
              <a:gdLst/>
              <a:ahLst/>
              <a:cxnLst/>
              <a:rect r="r" b="b" t="t" l="l"/>
              <a:pathLst>
                <a:path h="431121" w="974627">
                  <a:moveTo>
                    <a:pt x="88674" y="0"/>
                  </a:moveTo>
                  <a:lnTo>
                    <a:pt x="885953" y="0"/>
                  </a:lnTo>
                  <a:cubicBezTo>
                    <a:pt x="934927" y="0"/>
                    <a:pt x="974627" y="39701"/>
                    <a:pt x="974627" y="88674"/>
                  </a:cubicBezTo>
                  <a:lnTo>
                    <a:pt x="974627" y="342447"/>
                  </a:lnTo>
                  <a:cubicBezTo>
                    <a:pt x="974627" y="391420"/>
                    <a:pt x="934927" y="431121"/>
                    <a:pt x="885953" y="431121"/>
                  </a:cubicBezTo>
                  <a:lnTo>
                    <a:pt x="88674" y="431121"/>
                  </a:lnTo>
                  <a:cubicBezTo>
                    <a:pt x="65156" y="431121"/>
                    <a:pt x="42602" y="421779"/>
                    <a:pt x="25972" y="405149"/>
                  </a:cubicBezTo>
                  <a:cubicBezTo>
                    <a:pt x="9342" y="388520"/>
                    <a:pt x="0" y="365965"/>
                    <a:pt x="0" y="342447"/>
                  </a:cubicBezTo>
                  <a:lnTo>
                    <a:pt x="0" y="88674"/>
                  </a:lnTo>
                  <a:cubicBezTo>
                    <a:pt x="0" y="39701"/>
                    <a:pt x="39701" y="0"/>
                    <a:pt x="88674" y="0"/>
                  </a:cubicBezTo>
                  <a:close/>
                </a:path>
              </a:pathLst>
            </a:custGeom>
            <a:solidFill>
              <a:srgbClr val="A4A559"/>
            </a:solidFill>
          </p:spPr>
        </p:sp>
        <p:sp>
          <p:nvSpPr>
            <p:cNvPr name="TextBox 11" id="11"/>
            <p:cNvSpPr txBox="true"/>
            <p:nvPr/>
          </p:nvSpPr>
          <p:spPr>
            <a:xfrm>
              <a:off x="0" y="-38100"/>
              <a:ext cx="974627" cy="469221"/>
            </a:xfrm>
            <a:prstGeom prst="rect">
              <a:avLst/>
            </a:prstGeom>
          </p:spPr>
          <p:txBody>
            <a:bodyPr anchor="ctr" rtlCol="false" tIns="48876" lIns="48876" bIns="48876" rIns="48876"/>
            <a:lstStyle/>
            <a:p>
              <a:pPr algn="ctr">
                <a:lnSpc>
                  <a:spcPts val="2693"/>
                </a:lnSpc>
              </a:pPr>
            </a:p>
          </p:txBody>
        </p:sp>
      </p:grpSp>
      <p:grpSp>
        <p:nvGrpSpPr>
          <p:cNvPr name="Group 12" id="12"/>
          <p:cNvGrpSpPr/>
          <p:nvPr/>
        </p:nvGrpSpPr>
        <p:grpSpPr>
          <a:xfrm rot="0">
            <a:off x="8709213" y="6231227"/>
            <a:ext cx="6806273" cy="4055773"/>
            <a:chOff x="0" y="0"/>
            <a:chExt cx="1519585" cy="905502"/>
          </a:xfrm>
        </p:grpSpPr>
        <p:sp>
          <p:nvSpPr>
            <p:cNvPr name="Freeform 13" id="13"/>
            <p:cNvSpPr/>
            <p:nvPr/>
          </p:nvSpPr>
          <p:spPr>
            <a:xfrm flipH="false" flipV="false" rot="0">
              <a:off x="0" y="0"/>
              <a:ext cx="1519585" cy="905502"/>
            </a:xfrm>
            <a:custGeom>
              <a:avLst/>
              <a:gdLst/>
              <a:ahLst/>
              <a:cxnLst/>
              <a:rect r="r" b="b" t="t" l="l"/>
              <a:pathLst>
                <a:path h="905502" w="1519585">
                  <a:moveTo>
                    <a:pt x="56873" y="0"/>
                  </a:moveTo>
                  <a:lnTo>
                    <a:pt x="1462711" y="0"/>
                  </a:lnTo>
                  <a:cubicBezTo>
                    <a:pt x="1494122" y="0"/>
                    <a:pt x="1519585" y="25463"/>
                    <a:pt x="1519585" y="56873"/>
                  </a:cubicBezTo>
                  <a:lnTo>
                    <a:pt x="1519585" y="848628"/>
                  </a:lnTo>
                  <a:cubicBezTo>
                    <a:pt x="1519585" y="863712"/>
                    <a:pt x="1513593" y="878178"/>
                    <a:pt x="1502927" y="888844"/>
                  </a:cubicBezTo>
                  <a:cubicBezTo>
                    <a:pt x="1492261" y="899510"/>
                    <a:pt x="1477795" y="905502"/>
                    <a:pt x="1462711" y="905502"/>
                  </a:cubicBezTo>
                  <a:lnTo>
                    <a:pt x="56873" y="905502"/>
                  </a:lnTo>
                  <a:cubicBezTo>
                    <a:pt x="25463" y="905502"/>
                    <a:pt x="0" y="880038"/>
                    <a:pt x="0" y="848628"/>
                  </a:cubicBezTo>
                  <a:lnTo>
                    <a:pt x="0" y="56873"/>
                  </a:lnTo>
                  <a:cubicBezTo>
                    <a:pt x="0" y="25463"/>
                    <a:pt x="25463" y="0"/>
                    <a:pt x="56873" y="0"/>
                  </a:cubicBezTo>
                  <a:close/>
                </a:path>
              </a:pathLst>
            </a:custGeom>
            <a:solidFill>
              <a:srgbClr val="111111"/>
            </a:solidFill>
          </p:spPr>
        </p:sp>
        <p:sp>
          <p:nvSpPr>
            <p:cNvPr name="TextBox 14" id="14"/>
            <p:cNvSpPr txBox="true"/>
            <p:nvPr/>
          </p:nvSpPr>
          <p:spPr>
            <a:xfrm>
              <a:off x="0" y="-38100"/>
              <a:ext cx="1519585" cy="943602"/>
            </a:xfrm>
            <a:prstGeom prst="rect">
              <a:avLst/>
            </a:prstGeom>
          </p:spPr>
          <p:txBody>
            <a:bodyPr anchor="ctr" rtlCol="false" tIns="48876" lIns="48876" bIns="48876" rIns="48876"/>
            <a:lstStyle/>
            <a:p>
              <a:pPr algn="ctr">
                <a:lnSpc>
                  <a:spcPts val="2693"/>
                </a:lnSpc>
              </a:pPr>
            </a:p>
          </p:txBody>
        </p:sp>
      </p:grpSp>
      <p:grpSp>
        <p:nvGrpSpPr>
          <p:cNvPr name="Group 15" id="15"/>
          <p:cNvGrpSpPr/>
          <p:nvPr/>
        </p:nvGrpSpPr>
        <p:grpSpPr>
          <a:xfrm rot="0">
            <a:off x="8744440" y="2135441"/>
            <a:ext cx="6645238" cy="3054571"/>
            <a:chOff x="0" y="0"/>
            <a:chExt cx="1483632" cy="681971"/>
          </a:xfrm>
        </p:grpSpPr>
        <p:sp>
          <p:nvSpPr>
            <p:cNvPr name="Freeform 16" id="16"/>
            <p:cNvSpPr/>
            <p:nvPr/>
          </p:nvSpPr>
          <p:spPr>
            <a:xfrm flipH="false" flipV="false" rot="0">
              <a:off x="0" y="0"/>
              <a:ext cx="1483632" cy="681971"/>
            </a:xfrm>
            <a:custGeom>
              <a:avLst/>
              <a:gdLst/>
              <a:ahLst/>
              <a:cxnLst/>
              <a:rect r="r" b="b" t="t" l="l"/>
              <a:pathLst>
                <a:path h="681971" w="1483632">
                  <a:moveTo>
                    <a:pt x="58252" y="0"/>
                  </a:moveTo>
                  <a:lnTo>
                    <a:pt x="1425380" y="0"/>
                  </a:lnTo>
                  <a:cubicBezTo>
                    <a:pt x="1457552" y="0"/>
                    <a:pt x="1483632" y="26080"/>
                    <a:pt x="1483632" y="58252"/>
                  </a:cubicBezTo>
                  <a:lnTo>
                    <a:pt x="1483632" y="623719"/>
                  </a:lnTo>
                  <a:cubicBezTo>
                    <a:pt x="1483632" y="639168"/>
                    <a:pt x="1477495" y="653985"/>
                    <a:pt x="1466570" y="664909"/>
                  </a:cubicBezTo>
                  <a:cubicBezTo>
                    <a:pt x="1455646" y="675834"/>
                    <a:pt x="1440829" y="681971"/>
                    <a:pt x="1425380" y="681971"/>
                  </a:cubicBezTo>
                  <a:lnTo>
                    <a:pt x="58252" y="681971"/>
                  </a:lnTo>
                  <a:cubicBezTo>
                    <a:pt x="42802" y="681971"/>
                    <a:pt x="27986" y="675834"/>
                    <a:pt x="17062" y="664909"/>
                  </a:cubicBezTo>
                  <a:cubicBezTo>
                    <a:pt x="6137" y="653985"/>
                    <a:pt x="0" y="639168"/>
                    <a:pt x="0" y="623719"/>
                  </a:cubicBezTo>
                  <a:lnTo>
                    <a:pt x="0" y="58252"/>
                  </a:lnTo>
                  <a:cubicBezTo>
                    <a:pt x="0" y="26080"/>
                    <a:pt x="26080" y="0"/>
                    <a:pt x="58252" y="0"/>
                  </a:cubicBezTo>
                  <a:close/>
                </a:path>
              </a:pathLst>
            </a:custGeom>
            <a:solidFill>
              <a:srgbClr val="111111"/>
            </a:solidFill>
          </p:spPr>
        </p:sp>
        <p:sp>
          <p:nvSpPr>
            <p:cNvPr name="TextBox 17" id="17"/>
            <p:cNvSpPr txBox="true"/>
            <p:nvPr/>
          </p:nvSpPr>
          <p:spPr>
            <a:xfrm>
              <a:off x="0" y="-38100"/>
              <a:ext cx="1483632" cy="720071"/>
            </a:xfrm>
            <a:prstGeom prst="rect">
              <a:avLst/>
            </a:prstGeom>
          </p:spPr>
          <p:txBody>
            <a:bodyPr anchor="ctr" rtlCol="false" tIns="48876" lIns="48876" bIns="48876" rIns="48876"/>
            <a:lstStyle/>
            <a:p>
              <a:pPr algn="ctr">
                <a:lnSpc>
                  <a:spcPts val="2693"/>
                </a:lnSpc>
              </a:pPr>
            </a:p>
          </p:txBody>
        </p:sp>
      </p:grpSp>
      <p:sp>
        <p:nvSpPr>
          <p:cNvPr name="Freeform 18" id="18"/>
          <p:cNvSpPr/>
          <p:nvPr/>
        </p:nvSpPr>
        <p:spPr>
          <a:xfrm flipH="false" flipV="false" rot="0">
            <a:off x="806473" y="3624294"/>
            <a:ext cx="2057207" cy="2149454"/>
          </a:xfrm>
          <a:custGeom>
            <a:avLst/>
            <a:gdLst/>
            <a:ahLst/>
            <a:cxnLst/>
            <a:rect r="r" b="b" t="t" l="l"/>
            <a:pathLst>
              <a:path h="2149454" w="2057207">
                <a:moveTo>
                  <a:pt x="0" y="0"/>
                </a:moveTo>
                <a:lnTo>
                  <a:pt x="2057206" y="0"/>
                </a:lnTo>
                <a:lnTo>
                  <a:pt x="2057206" y="2149454"/>
                </a:lnTo>
                <a:lnTo>
                  <a:pt x="0" y="2149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true" flipV="false" rot="0">
            <a:off x="15496875" y="4937751"/>
            <a:ext cx="1764647" cy="1843776"/>
          </a:xfrm>
          <a:custGeom>
            <a:avLst/>
            <a:gdLst/>
            <a:ahLst/>
            <a:cxnLst/>
            <a:rect r="r" b="b" t="t" l="l"/>
            <a:pathLst>
              <a:path h="1843776" w="1764647">
                <a:moveTo>
                  <a:pt x="1764647" y="0"/>
                </a:moveTo>
                <a:lnTo>
                  <a:pt x="0" y="0"/>
                </a:lnTo>
                <a:lnTo>
                  <a:pt x="0" y="1843776"/>
                </a:lnTo>
                <a:lnTo>
                  <a:pt x="1764647" y="1843776"/>
                </a:lnTo>
                <a:lnTo>
                  <a:pt x="176464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8845194" y="751539"/>
            <a:ext cx="2199650" cy="1130089"/>
          </a:xfrm>
          <a:prstGeom prst="rect">
            <a:avLst/>
          </a:prstGeom>
        </p:spPr>
        <p:txBody>
          <a:bodyPr anchor="t" rtlCol="false" tIns="0" lIns="0" bIns="0" rIns="0">
            <a:spAutoFit/>
          </a:bodyPr>
          <a:lstStyle/>
          <a:p>
            <a:pPr algn="l">
              <a:lnSpc>
                <a:spcPts val="9209"/>
              </a:lnSpc>
            </a:pPr>
            <a:r>
              <a:rPr lang="en-US" sz="6578" b="true">
                <a:solidFill>
                  <a:srgbClr val="A9A94B"/>
                </a:solidFill>
                <a:latin typeface="Big Shoulders Display Bold"/>
                <a:ea typeface="Big Shoulders Display Bold"/>
                <a:cs typeface="Big Shoulders Display Bold"/>
                <a:sym typeface="Big Shoulders Display Bold"/>
              </a:rPr>
              <a:t>GOALS</a:t>
            </a:r>
          </a:p>
        </p:txBody>
      </p:sp>
      <p:sp>
        <p:nvSpPr>
          <p:cNvPr name="Freeform 21" id="21"/>
          <p:cNvSpPr/>
          <p:nvPr/>
        </p:nvSpPr>
        <p:spPr>
          <a:xfrm flipH="false" flipV="false" rot="0">
            <a:off x="10832056" y="1020868"/>
            <a:ext cx="767282" cy="764404"/>
          </a:xfrm>
          <a:custGeom>
            <a:avLst/>
            <a:gdLst/>
            <a:ahLst/>
            <a:cxnLst/>
            <a:rect r="r" b="b" t="t" l="l"/>
            <a:pathLst>
              <a:path h="764404" w="767282">
                <a:moveTo>
                  <a:pt x="0" y="0"/>
                </a:moveTo>
                <a:lnTo>
                  <a:pt x="767282" y="0"/>
                </a:lnTo>
                <a:lnTo>
                  <a:pt x="767282" y="764404"/>
                </a:lnTo>
                <a:lnTo>
                  <a:pt x="0" y="7644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1751336" y="1020868"/>
            <a:ext cx="767282" cy="764404"/>
          </a:xfrm>
          <a:custGeom>
            <a:avLst/>
            <a:gdLst/>
            <a:ahLst/>
            <a:cxnLst/>
            <a:rect r="r" b="b" t="t" l="l"/>
            <a:pathLst>
              <a:path h="764404" w="767282">
                <a:moveTo>
                  <a:pt x="0" y="0"/>
                </a:moveTo>
                <a:lnTo>
                  <a:pt x="767281" y="0"/>
                </a:lnTo>
                <a:lnTo>
                  <a:pt x="767281" y="764404"/>
                </a:lnTo>
                <a:lnTo>
                  <a:pt x="0" y="7644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2408604" y="5391648"/>
            <a:ext cx="4944945" cy="1130121"/>
          </a:xfrm>
          <a:prstGeom prst="rect">
            <a:avLst/>
          </a:prstGeom>
        </p:spPr>
        <p:txBody>
          <a:bodyPr anchor="t" rtlCol="false" tIns="0" lIns="0" bIns="0" rIns="0">
            <a:spAutoFit/>
          </a:bodyPr>
          <a:lstStyle/>
          <a:p>
            <a:pPr algn="ctr">
              <a:lnSpc>
                <a:spcPts val="9209"/>
              </a:lnSpc>
            </a:pPr>
            <a:r>
              <a:rPr lang="en-US" b="true" sz="6578">
                <a:solidFill>
                  <a:srgbClr val="FFFFFF"/>
                </a:solidFill>
                <a:latin typeface="Big Shoulders Display Bold"/>
                <a:ea typeface="Big Shoulders Display Bold"/>
                <a:cs typeface="Big Shoulders Display Bold"/>
                <a:sym typeface="Big Shoulders Display Bold"/>
              </a:rPr>
              <a:t>SALMA</a:t>
            </a:r>
          </a:p>
        </p:txBody>
      </p:sp>
      <p:sp>
        <p:nvSpPr>
          <p:cNvPr name="TextBox 24" id="24"/>
          <p:cNvSpPr txBox="true"/>
          <p:nvPr/>
        </p:nvSpPr>
        <p:spPr>
          <a:xfrm rot="0">
            <a:off x="9144000" y="5142013"/>
            <a:ext cx="3945386" cy="1130121"/>
          </a:xfrm>
          <a:prstGeom prst="rect">
            <a:avLst/>
          </a:prstGeom>
        </p:spPr>
        <p:txBody>
          <a:bodyPr anchor="t" rtlCol="false" tIns="0" lIns="0" bIns="0" rIns="0">
            <a:spAutoFit/>
          </a:bodyPr>
          <a:lstStyle/>
          <a:p>
            <a:pPr algn="l">
              <a:lnSpc>
                <a:spcPts val="9209"/>
              </a:lnSpc>
            </a:pPr>
            <a:r>
              <a:rPr lang="en-US" sz="6578" b="true">
                <a:solidFill>
                  <a:srgbClr val="A9A94B"/>
                </a:solidFill>
                <a:latin typeface="Big Shoulders Display Bold"/>
                <a:ea typeface="Big Shoulders Display Bold"/>
                <a:cs typeface="Big Shoulders Display Bold"/>
                <a:sym typeface="Big Shoulders Display Bold"/>
              </a:rPr>
              <a:t>PERSONALITY</a:t>
            </a:r>
          </a:p>
        </p:txBody>
      </p:sp>
      <p:sp>
        <p:nvSpPr>
          <p:cNvPr name="TextBox 25" id="25"/>
          <p:cNvSpPr txBox="true"/>
          <p:nvPr/>
        </p:nvSpPr>
        <p:spPr>
          <a:xfrm rot="0">
            <a:off x="2463923" y="6784239"/>
            <a:ext cx="4834307" cy="512295"/>
          </a:xfrm>
          <a:prstGeom prst="rect">
            <a:avLst/>
          </a:prstGeom>
        </p:spPr>
        <p:txBody>
          <a:bodyPr anchor="t" rtlCol="false" tIns="0" lIns="0" bIns="0" rIns="0">
            <a:spAutoFit/>
          </a:bodyPr>
          <a:lstStyle/>
          <a:p>
            <a:pPr algn="ctr">
              <a:lnSpc>
                <a:spcPts val="4209"/>
              </a:lnSpc>
            </a:pPr>
            <a:r>
              <a:rPr lang="en-US" sz="3007">
                <a:solidFill>
                  <a:srgbClr val="FFFFFF"/>
                </a:solidFill>
                <a:latin typeface="Montserrat"/>
                <a:ea typeface="Montserrat"/>
                <a:cs typeface="Montserrat"/>
                <a:sym typeface="Montserrat"/>
              </a:rPr>
              <a:t>STUDENT</a:t>
            </a:r>
          </a:p>
        </p:txBody>
      </p:sp>
      <p:sp>
        <p:nvSpPr>
          <p:cNvPr name="TextBox 26" id="26"/>
          <p:cNvSpPr txBox="true"/>
          <p:nvPr/>
        </p:nvSpPr>
        <p:spPr>
          <a:xfrm rot="0">
            <a:off x="3104184" y="7723478"/>
            <a:ext cx="1396772" cy="436619"/>
          </a:xfrm>
          <a:prstGeom prst="rect">
            <a:avLst/>
          </a:prstGeom>
        </p:spPr>
        <p:txBody>
          <a:bodyPr anchor="t" rtlCol="false" tIns="0" lIns="0" bIns="0" rIns="0">
            <a:spAutoFit/>
          </a:bodyPr>
          <a:lstStyle/>
          <a:p>
            <a:pPr algn="l">
              <a:lnSpc>
                <a:spcPts val="3583"/>
              </a:lnSpc>
            </a:pPr>
            <a:r>
              <a:rPr lang="en-US" sz="2559">
                <a:solidFill>
                  <a:srgbClr val="000000"/>
                </a:solidFill>
                <a:latin typeface="Montserrat"/>
                <a:ea typeface="Montserrat"/>
                <a:cs typeface="Montserrat"/>
                <a:sym typeface="Montserrat"/>
              </a:rPr>
              <a:t>AGE</a:t>
            </a:r>
          </a:p>
        </p:txBody>
      </p:sp>
      <p:sp>
        <p:nvSpPr>
          <p:cNvPr name="TextBox 27" id="27"/>
          <p:cNvSpPr txBox="true"/>
          <p:nvPr/>
        </p:nvSpPr>
        <p:spPr>
          <a:xfrm rot="0">
            <a:off x="3104184" y="8259053"/>
            <a:ext cx="1876733" cy="436572"/>
          </a:xfrm>
          <a:prstGeom prst="rect">
            <a:avLst/>
          </a:prstGeom>
        </p:spPr>
        <p:txBody>
          <a:bodyPr anchor="t" rtlCol="false" tIns="0" lIns="0" bIns="0" rIns="0">
            <a:spAutoFit/>
          </a:bodyPr>
          <a:lstStyle/>
          <a:p>
            <a:pPr algn="l">
              <a:lnSpc>
                <a:spcPts val="3583"/>
              </a:lnSpc>
            </a:pPr>
            <a:r>
              <a:rPr lang="en-US" sz="2559">
                <a:solidFill>
                  <a:srgbClr val="000000"/>
                </a:solidFill>
                <a:latin typeface="Montserrat"/>
                <a:ea typeface="Montserrat"/>
                <a:cs typeface="Montserrat"/>
                <a:sym typeface="Montserrat"/>
              </a:rPr>
              <a:t>GENDER</a:t>
            </a:r>
          </a:p>
        </p:txBody>
      </p:sp>
      <p:sp>
        <p:nvSpPr>
          <p:cNvPr name="TextBox 28" id="28"/>
          <p:cNvSpPr txBox="true"/>
          <p:nvPr/>
        </p:nvSpPr>
        <p:spPr>
          <a:xfrm rot="0">
            <a:off x="3104184" y="8794627"/>
            <a:ext cx="2054029" cy="431654"/>
          </a:xfrm>
          <a:prstGeom prst="rect">
            <a:avLst/>
          </a:prstGeom>
        </p:spPr>
        <p:txBody>
          <a:bodyPr anchor="t" rtlCol="false" tIns="0" lIns="0" bIns="0" rIns="0">
            <a:spAutoFit/>
          </a:bodyPr>
          <a:lstStyle/>
          <a:p>
            <a:pPr algn="l">
              <a:lnSpc>
                <a:spcPts val="3583"/>
              </a:lnSpc>
            </a:pPr>
            <a:r>
              <a:rPr lang="en-US" sz="2559">
                <a:solidFill>
                  <a:srgbClr val="000000"/>
                </a:solidFill>
                <a:latin typeface="Montserrat"/>
                <a:ea typeface="Montserrat"/>
                <a:cs typeface="Montserrat"/>
                <a:sym typeface="Montserrat"/>
              </a:rPr>
              <a:t>LOCATION</a:t>
            </a:r>
          </a:p>
        </p:txBody>
      </p:sp>
      <p:sp>
        <p:nvSpPr>
          <p:cNvPr name="TextBox 29" id="29"/>
          <p:cNvSpPr txBox="true"/>
          <p:nvPr/>
        </p:nvSpPr>
        <p:spPr>
          <a:xfrm rot="0">
            <a:off x="5209914" y="7728507"/>
            <a:ext cx="815319" cy="431654"/>
          </a:xfrm>
          <a:prstGeom prst="rect">
            <a:avLst/>
          </a:prstGeom>
        </p:spPr>
        <p:txBody>
          <a:bodyPr anchor="t" rtlCol="false" tIns="0" lIns="0" bIns="0" rIns="0">
            <a:spAutoFit/>
          </a:bodyPr>
          <a:lstStyle/>
          <a:p>
            <a:pPr algn="just">
              <a:lnSpc>
                <a:spcPts val="3583"/>
              </a:lnSpc>
            </a:pPr>
            <a:r>
              <a:rPr lang="en-US" b="true" sz="2559">
                <a:solidFill>
                  <a:srgbClr val="000000"/>
                </a:solidFill>
                <a:latin typeface="Montserrat Bold"/>
                <a:ea typeface="Montserrat Bold"/>
                <a:cs typeface="Montserrat Bold"/>
                <a:sym typeface="Montserrat Bold"/>
              </a:rPr>
              <a:t>29</a:t>
            </a:r>
          </a:p>
        </p:txBody>
      </p:sp>
      <p:sp>
        <p:nvSpPr>
          <p:cNvPr name="TextBox 30" id="30"/>
          <p:cNvSpPr txBox="true"/>
          <p:nvPr/>
        </p:nvSpPr>
        <p:spPr>
          <a:xfrm rot="0">
            <a:off x="5209914" y="8259053"/>
            <a:ext cx="1628812" cy="431590"/>
          </a:xfrm>
          <a:prstGeom prst="rect">
            <a:avLst/>
          </a:prstGeom>
        </p:spPr>
        <p:txBody>
          <a:bodyPr anchor="t" rtlCol="false" tIns="0" lIns="0" bIns="0" rIns="0">
            <a:spAutoFit/>
          </a:bodyPr>
          <a:lstStyle/>
          <a:p>
            <a:pPr algn="just">
              <a:lnSpc>
                <a:spcPts val="3583"/>
              </a:lnSpc>
            </a:pPr>
            <a:r>
              <a:rPr lang="en-US" b="true" sz="2559">
                <a:solidFill>
                  <a:srgbClr val="000000"/>
                </a:solidFill>
                <a:latin typeface="Montserrat Bold"/>
                <a:ea typeface="Montserrat Bold"/>
                <a:cs typeface="Montserrat Bold"/>
                <a:sym typeface="Montserrat Bold"/>
              </a:rPr>
              <a:t>FEMALE</a:t>
            </a:r>
          </a:p>
        </p:txBody>
      </p:sp>
      <p:sp>
        <p:nvSpPr>
          <p:cNvPr name="TextBox 31" id="31"/>
          <p:cNvSpPr txBox="true"/>
          <p:nvPr/>
        </p:nvSpPr>
        <p:spPr>
          <a:xfrm rot="0">
            <a:off x="5209914" y="8794627"/>
            <a:ext cx="1853857" cy="431654"/>
          </a:xfrm>
          <a:prstGeom prst="rect">
            <a:avLst/>
          </a:prstGeom>
        </p:spPr>
        <p:txBody>
          <a:bodyPr anchor="t" rtlCol="false" tIns="0" lIns="0" bIns="0" rIns="0">
            <a:spAutoFit/>
          </a:bodyPr>
          <a:lstStyle/>
          <a:p>
            <a:pPr algn="just">
              <a:lnSpc>
                <a:spcPts val="3583"/>
              </a:lnSpc>
            </a:pPr>
            <a:r>
              <a:rPr lang="en-US" b="true" sz="2559">
                <a:solidFill>
                  <a:srgbClr val="000000"/>
                </a:solidFill>
                <a:latin typeface="Montserrat Bold"/>
                <a:ea typeface="Montserrat Bold"/>
                <a:cs typeface="Montserrat Bold"/>
                <a:sym typeface="Montserrat Bold"/>
              </a:rPr>
              <a:t>SMOHA</a:t>
            </a:r>
          </a:p>
        </p:txBody>
      </p:sp>
      <p:sp>
        <p:nvSpPr>
          <p:cNvPr name="TextBox 32" id="32"/>
          <p:cNvSpPr txBox="true"/>
          <p:nvPr/>
        </p:nvSpPr>
        <p:spPr>
          <a:xfrm rot="0">
            <a:off x="8870247" y="2421939"/>
            <a:ext cx="6645238" cy="2551653"/>
          </a:xfrm>
          <a:prstGeom prst="rect">
            <a:avLst/>
          </a:prstGeom>
        </p:spPr>
        <p:txBody>
          <a:bodyPr anchor="t" rtlCol="false" tIns="0" lIns="0" bIns="0" rIns="0">
            <a:spAutoFit/>
          </a:bodyPr>
          <a:lstStyle/>
          <a:p>
            <a:pPr algn="l">
              <a:lnSpc>
                <a:spcPts val="3428"/>
              </a:lnSpc>
              <a:spcBef>
                <a:spcPct val="0"/>
              </a:spcBef>
            </a:pPr>
            <a:r>
              <a:rPr lang="en-US" sz="2449">
                <a:solidFill>
                  <a:srgbClr val="FAFAFA"/>
                </a:solidFill>
                <a:latin typeface="Montserrat"/>
                <a:ea typeface="Montserrat"/>
                <a:cs typeface="Montserrat"/>
                <a:sym typeface="Montserrat"/>
              </a:rPr>
              <a:t> Find unique and memorable wedding favors for her guests.</a:t>
            </a:r>
          </a:p>
          <a:p>
            <a:pPr algn="l">
              <a:lnSpc>
                <a:spcPts val="3428"/>
              </a:lnSpc>
              <a:spcBef>
                <a:spcPct val="0"/>
              </a:spcBef>
            </a:pPr>
            <a:r>
              <a:rPr lang="en-US" sz="2449">
                <a:solidFill>
                  <a:srgbClr val="FAFAFA"/>
                </a:solidFill>
                <a:latin typeface="Montserrat"/>
                <a:ea typeface="Montserrat"/>
                <a:cs typeface="Montserrat"/>
                <a:sym typeface="Montserrat"/>
              </a:rPr>
              <a:t> Complete wedding preparations efficiently and on time.</a:t>
            </a:r>
          </a:p>
          <a:p>
            <a:pPr algn="l">
              <a:lnSpc>
                <a:spcPts val="3428"/>
              </a:lnSpc>
              <a:spcBef>
                <a:spcPct val="0"/>
              </a:spcBef>
            </a:pPr>
            <a:r>
              <a:rPr lang="en-US" sz="2449">
                <a:solidFill>
                  <a:srgbClr val="FAFAFA"/>
                </a:solidFill>
                <a:latin typeface="Montserrat"/>
                <a:ea typeface="Montserrat"/>
                <a:cs typeface="Montserrat"/>
                <a:sym typeface="Montserrat"/>
              </a:rPr>
              <a:t> Impress her guests with thoughtful gifts.</a:t>
            </a:r>
          </a:p>
          <a:p>
            <a:pPr algn="l">
              <a:lnSpc>
                <a:spcPts val="3428"/>
              </a:lnSpc>
              <a:spcBef>
                <a:spcPct val="0"/>
              </a:spcBef>
            </a:pPr>
          </a:p>
        </p:txBody>
      </p:sp>
      <p:sp>
        <p:nvSpPr>
          <p:cNvPr name="TextBox 33" id="33"/>
          <p:cNvSpPr txBox="true"/>
          <p:nvPr/>
        </p:nvSpPr>
        <p:spPr>
          <a:xfrm rot="0">
            <a:off x="8870247" y="6432752"/>
            <a:ext cx="6669475" cy="3407066"/>
          </a:xfrm>
          <a:prstGeom prst="rect">
            <a:avLst/>
          </a:prstGeom>
        </p:spPr>
        <p:txBody>
          <a:bodyPr anchor="t" rtlCol="false" tIns="0" lIns="0" bIns="0" rIns="0">
            <a:spAutoFit/>
          </a:bodyPr>
          <a:lstStyle/>
          <a:p>
            <a:pPr algn="l">
              <a:lnSpc>
                <a:spcPts val="3428"/>
              </a:lnSpc>
              <a:spcBef>
                <a:spcPct val="0"/>
              </a:spcBef>
            </a:pPr>
            <a:r>
              <a:rPr lang="en-US" sz="2449">
                <a:solidFill>
                  <a:srgbClr val="FAFAFA"/>
                </a:solidFill>
                <a:latin typeface="Montserrat"/>
                <a:ea typeface="Montserrat"/>
                <a:cs typeface="Montserrat"/>
                <a:sym typeface="Montserrat"/>
              </a:rPr>
              <a:t> Limited time due to demanding wedding planning tasks.</a:t>
            </a:r>
          </a:p>
          <a:p>
            <a:pPr algn="l">
              <a:lnSpc>
                <a:spcPts val="3428"/>
              </a:lnSpc>
              <a:spcBef>
                <a:spcPct val="0"/>
              </a:spcBef>
            </a:pPr>
            <a:r>
              <a:rPr lang="en-US" sz="2449">
                <a:solidFill>
                  <a:srgbClr val="FAFAFA"/>
                </a:solidFill>
                <a:latin typeface="Montserrat"/>
                <a:ea typeface="Montserrat"/>
                <a:cs typeface="Montserrat"/>
                <a:sym typeface="Montserrat"/>
              </a:rPr>
              <a:t> Overwhelmed by the vast number of wedding favor options.</a:t>
            </a:r>
          </a:p>
          <a:p>
            <a:pPr algn="l">
              <a:lnSpc>
                <a:spcPts val="3428"/>
              </a:lnSpc>
              <a:spcBef>
                <a:spcPct val="0"/>
              </a:spcBef>
            </a:pPr>
            <a:r>
              <a:rPr lang="en-US" sz="2449">
                <a:solidFill>
                  <a:srgbClr val="FAFAFA"/>
                </a:solidFill>
                <a:latin typeface="Montserrat"/>
                <a:ea typeface="Montserrat"/>
                <a:cs typeface="Montserrat"/>
                <a:sym typeface="Montserrat"/>
              </a:rPr>
              <a:t> Struggling to find favors that reflect her personal style and the wedding theme.</a:t>
            </a:r>
          </a:p>
          <a:p>
            <a:pPr algn="l">
              <a:lnSpc>
                <a:spcPts val="3428"/>
              </a:lnSpc>
              <a:spcBef>
                <a:spcPct val="0"/>
              </a:spcBef>
            </a:pPr>
            <a:r>
              <a:rPr lang="en-US" sz="2449">
                <a:solidFill>
                  <a:srgbClr val="FAFAFA"/>
                </a:solidFill>
                <a:latin typeface="Montserrat"/>
                <a:ea typeface="Montserrat"/>
                <a:cs typeface="Montserrat"/>
                <a:sym typeface="Montserrat"/>
              </a:rPr>
              <a:t> Needs a reliable and convenient way to purchase favors.</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grpSp>
        <p:nvGrpSpPr>
          <p:cNvPr name="Group 2" id="2"/>
          <p:cNvGrpSpPr/>
          <p:nvPr/>
        </p:nvGrpSpPr>
        <p:grpSpPr>
          <a:xfrm rot="0">
            <a:off x="5773141" y="734957"/>
            <a:ext cx="6719635" cy="903189"/>
            <a:chOff x="0" y="0"/>
            <a:chExt cx="6954017" cy="934692"/>
          </a:xfrm>
        </p:grpSpPr>
        <p:sp>
          <p:nvSpPr>
            <p:cNvPr name="Freeform 3" id="3"/>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4" id="4"/>
          <p:cNvGrpSpPr/>
          <p:nvPr/>
        </p:nvGrpSpPr>
        <p:grpSpPr>
          <a:xfrm rot="0">
            <a:off x="341524" y="9774281"/>
            <a:ext cx="2207040" cy="220704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6" id="6"/>
          <p:cNvSpPr/>
          <p:nvPr/>
        </p:nvSpPr>
        <p:spPr>
          <a:xfrm flipH="false" flipV="false" rot="0">
            <a:off x="609676" y="8046466"/>
            <a:ext cx="1466137" cy="1900446"/>
          </a:xfrm>
          <a:custGeom>
            <a:avLst/>
            <a:gdLst/>
            <a:ahLst/>
            <a:cxnLst/>
            <a:rect r="r" b="b" t="t" l="l"/>
            <a:pathLst>
              <a:path h="1900446" w="1466137">
                <a:moveTo>
                  <a:pt x="0" y="0"/>
                </a:moveTo>
                <a:lnTo>
                  <a:pt x="1466137" y="0"/>
                </a:lnTo>
                <a:lnTo>
                  <a:pt x="1466137" y="1900446"/>
                </a:lnTo>
                <a:lnTo>
                  <a:pt x="0" y="1900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7426" y="-180497"/>
            <a:ext cx="5171129" cy="3639182"/>
          </a:xfrm>
          <a:custGeom>
            <a:avLst/>
            <a:gdLst/>
            <a:ahLst/>
            <a:cxnLst/>
            <a:rect r="r" b="b" t="t" l="l"/>
            <a:pathLst>
              <a:path h="3639182" w="5171129">
                <a:moveTo>
                  <a:pt x="0" y="0"/>
                </a:moveTo>
                <a:lnTo>
                  <a:pt x="5171129" y="0"/>
                </a:lnTo>
                <a:lnTo>
                  <a:pt x="5171129" y="3639182"/>
                </a:lnTo>
                <a:lnTo>
                  <a:pt x="0" y="363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12321" y="-649976"/>
            <a:ext cx="4379960" cy="4371996"/>
          </a:xfrm>
          <a:custGeom>
            <a:avLst/>
            <a:gdLst/>
            <a:ahLst/>
            <a:cxnLst/>
            <a:rect r="r" b="b" t="t" l="l"/>
            <a:pathLst>
              <a:path h="4371996" w="4379960">
                <a:moveTo>
                  <a:pt x="0" y="0"/>
                </a:moveTo>
                <a:lnTo>
                  <a:pt x="4379960" y="0"/>
                </a:lnTo>
                <a:lnTo>
                  <a:pt x="4379960" y="4371996"/>
                </a:lnTo>
                <a:lnTo>
                  <a:pt x="0" y="4371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01032" y="9135847"/>
            <a:ext cx="403166" cy="1250127"/>
          </a:xfrm>
          <a:custGeom>
            <a:avLst/>
            <a:gdLst/>
            <a:ahLst/>
            <a:cxnLst/>
            <a:rect r="r" b="b" t="t" l="l"/>
            <a:pathLst>
              <a:path h="1250127" w="403166">
                <a:moveTo>
                  <a:pt x="0" y="0"/>
                </a:moveTo>
                <a:lnTo>
                  <a:pt x="403166" y="0"/>
                </a:lnTo>
                <a:lnTo>
                  <a:pt x="403166" y="1250126"/>
                </a:lnTo>
                <a:lnTo>
                  <a:pt x="0" y="1250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259857" y="7971665"/>
            <a:ext cx="5084890" cy="3578491"/>
          </a:xfrm>
          <a:custGeom>
            <a:avLst/>
            <a:gdLst/>
            <a:ahLst/>
            <a:cxnLst/>
            <a:rect r="r" b="b" t="t" l="l"/>
            <a:pathLst>
              <a:path h="3578491" w="5084890">
                <a:moveTo>
                  <a:pt x="0" y="0"/>
                </a:moveTo>
                <a:lnTo>
                  <a:pt x="5084889" y="0"/>
                </a:lnTo>
                <a:lnTo>
                  <a:pt x="5084889" y="3578491"/>
                </a:lnTo>
                <a:lnTo>
                  <a:pt x="0" y="3578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313641" y="1818055"/>
            <a:ext cx="1011956" cy="1311724"/>
          </a:xfrm>
          <a:custGeom>
            <a:avLst/>
            <a:gdLst/>
            <a:ahLst/>
            <a:cxnLst/>
            <a:rect r="r" b="b" t="t" l="l"/>
            <a:pathLst>
              <a:path h="1311724" w="1011956">
                <a:moveTo>
                  <a:pt x="0" y="0"/>
                </a:moveTo>
                <a:lnTo>
                  <a:pt x="1011956" y="0"/>
                </a:lnTo>
                <a:lnTo>
                  <a:pt x="1011956" y="1311724"/>
                </a:lnTo>
                <a:lnTo>
                  <a:pt x="0" y="1311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523703" y="-154010"/>
            <a:ext cx="403166" cy="1250127"/>
          </a:xfrm>
          <a:custGeom>
            <a:avLst/>
            <a:gdLst/>
            <a:ahLst/>
            <a:cxnLst/>
            <a:rect r="r" b="b" t="t" l="l"/>
            <a:pathLst>
              <a:path h="1250127" w="403166">
                <a:moveTo>
                  <a:pt x="0" y="0"/>
                </a:moveTo>
                <a:lnTo>
                  <a:pt x="403165" y="0"/>
                </a:lnTo>
                <a:lnTo>
                  <a:pt x="403165" y="1250127"/>
                </a:lnTo>
                <a:lnTo>
                  <a:pt x="0" y="1250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848526" y="1639094"/>
            <a:ext cx="2568865" cy="1081016"/>
          </a:xfrm>
          <a:custGeom>
            <a:avLst/>
            <a:gdLst/>
            <a:ahLst/>
            <a:cxnLst/>
            <a:rect r="r" b="b" t="t" l="l"/>
            <a:pathLst>
              <a:path h="1081016" w="2568865">
                <a:moveTo>
                  <a:pt x="0" y="0"/>
                </a:moveTo>
                <a:lnTo>
                  <a:pt x="2568865" y="0"/>
                </a:lnTo>
                <a:lnTo>
                  <a:pt x="2568865" y="1081016"/>
                </a:lnTo>
                <a:lnTo>
                  <a:pt x="0" y="1081016"/>
                </a:lnTo>
                <a:lnTo>
                  <a:pt x="0" y="0"/>
                </a:lnTo>
                <a:close/>
              </a:path>
            </a:pathLst>
          </a:custGeom>
          <a:blipFill>
            <a:blip r:embed="rId10"/>
            <a:stretch>
              <a:fillRect l="0" t="-60226" r="0" b="-73667"/>
            </a:stretch>
          </a:blipFill>
        </p:spPr>
      </p:sp>
      <p:sp>
        <p:nvSpPr>
          <p:cNvPr name="TextBox 14" id="14"/>
          <p:cNvSpPr txBox="true"/>
          <p:nvPr/>
        </p:nvSpPr>
        <p:spPr>
          <a:xfrm rot="0">
            <a:off x="5800169" y="976011"/>
            <a:ext cx="6665579" cy="449498"/>
          </a:xfrm>
          <a:prstGeom prst="rect">
            <a:avLst/>
          </a:prstGeom>
        </p:spPr>
        <p:txBody>
          <a:bodyPr anchor="t" rtlCol="false" tIns="0" lIns="0" bIns="0" rIns="0">
            <a:spAutoFit/>
          </a:bodyPr>
          <a:lstStyle/>
          <a:p>
            <a:pPr algn="ctr">
              <a:lnSpc>
                <a:spcPts val="3575"/>
              </a:lnSpc>
            </a:pPr>
            <a:r>
              <a:rPr lang="en-US" b="true" sz="3221" spc="32">
                <a:solidFill>
                  <a:srgbClr val="1E2052"/>
                </a:solidFill>
                <a:latin typeface="Playfair Display 1 Bold"/>
                <a:ea typeface="Playfair Display 1 Bold"/>
                <a:cs typeface="Playfair Display 1 Bold"/>
                <a:sym typeface="Playfair Display 1 Bold"/>
              </a:rPr>
              <a:t>OBJECTIVES</a:t>
            </a:r>
          </a:p>
        </p:txBody>
      </p:sp>
      <p:sp>
        <p:nvSpPr>
          <p:cNvPr name="Freeform 15" id="15"/>
          <p:cNvSpPr/>
          <p:nvPr/>
        </p:nvSpPr>
        <p:spPr>
          <a:xfrm flipH="false" flipV="false" rot="0">
            <a:off x="4171505" y="2818087"/>
            <a:ext cx="10440816" cy="6956194"/>
          </a:xfrm>
          <a:custGeom>
            <a:avLst/>
            <a:gdLst/>
            <a:ahLst/>
            <a:cxnLst/>
            <a:rect r="r" b="b" t="t" l="l"/>
            <a:pathLst>
              <a:path h="6956194" w="10440816">
                <a:moveTo>
                  <a:pt x="0" y="0"/>
                </a:moveTo>
                <a:lnTo>
                  <a:pt x="10440816" y="0"/>
                </a:lnTo>
                <a:lnTo>
                  <a:pt x="10440816" y="6956194"/>
                </a:lnTo>
                <a:lnTo>
                  <a:pt x="0" y="695619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247515" y="8501820"/>
            <a:ext cx="281726" cy="354533"/>
          </a:xfrm>
          <a:custGeom>
            <a:avLst/>
            <a:gdLst/>
            <a:ahLst/>
            <a:cxnLst/>
            <a:rect r="r" b="b" t="t" l="l"/>
            <a:pathLst>
              <a:path h="354533" w="281726">
                <a:moveTo>
                  <a:pt x="0" y="0"/>
                </a:moveTo>
                <a:lnTo>
                  <a:pt x="281727" y="0"/>
                </a:lnTo>
                <a:lnTo>
                  <a:pt x="281727" y="354533"/>
                </a:lnTo>
                <a:lnTo>
                  <a:pt x="0" y="354533"/>
                </a:lnTo>
                <a:lnTo>
                  <a:pt x="0" y="0"/>
                </a:lnTo>
                <a:close/>
              </a:path>
            </a:pathLst>
          </a:custGeom>
          <a:blipFill>
            <a:blip r:embed="rId2">
              <a:extLst>
                <a:ext uri="{96DAC541-7B7A-43D3-8B79-37D633B846F1}">
                  <asvg:svgBlip xmlns:asvg="http://schemas.microsoft.com/office/drawing/2016/SVG/main" r:embed="rId3"/>
                </a:ext>
              </a:extLst>
            </a:blip>
            <a:stretch>
              <a:fillRect l="-90848" t="-1567" r="-89864" b="-90269"/>
            </a:stretch>
          </a:blipFill>
        </p:spPr>
      </p:sp>
      <p:sp>
        <p:nvSpPr>
          <p:cNvPr name="Freeform 3" id="3"/>
          <p:cNvSpPr/>
          <p:nvPr/>
        </p:nvSpPr>
        <p:spPr>
          <a:xfrm flipH="false" flipV="false" rot="0">
            <a:off x="5669320" y="5418936"/>
            <a:ext cx="477870" cy="483667"/>
          </a:xfrm>
          <a:custGeom>
            <a:avLst/>
            <a:gdLst/>
            <a:ahLst/>
            <a:cxnLst/>
            <a:rect r="r" b="b" t="t" l="l"/>
            <a:pathLst>
              <a:path h="483667" w="477870">
                <a:moveTo>
                  <a:pt x="0" y="0"/>
                </a:moveTo>
                <a:lnTo>
                  <a:pt x="477871" y="0"/>
                </a:lnTo>
                <a:lnTo>
                  <a:pt x="477871" y="483667"/>
                </a:lnTo>
                <a:lnTo>
                  <a:pt x="0" y="483667"/>
                </a:lnTo>
                <a:lnTo>
                  <a:pt x="0" y="0"/>
                </a:lnTo>
                <a:close/>
              </a:path>
            </a:pathLst>
          </a:custGeom>
          <a:blipFill>
            <a:blip r:embed="rId4">
              <a:extLst>
                <a:ext uri="{96DAC541-7B7A-43D3-8B79-37D633B846F1}">
                  <asvg:svgBlip xmlns:asvg="http://schemas.microsoft.com/office/drawing/2016/SVG/main" r:embed="rId5"/>
                </a:ext>
              </a:extLst>
            </a:blip>
            <a:stretch>
              <a:fillRect l="-122527" t="0" r="0" b="-112440"/>
            </a:stretch>
          </a:blipFill>
        </p:spPr>
      </p:sp>
      <p:sp>
        <p:nvSpPr>
          <p:cNvPr name="TextBox 4" id="4"/>
          <p:cNvSpPr txBox="true"/>
          <p:nvPr/>
        </p:nvSpPr>
        <p:spPr>
          <a:xfrm rot="0">
            <a:off x="9137518" y="5027970"/>
            <a:ext cx="12963" cy="218242"/>
          </a:xfrm>
          <a:prstGeom prst="rect">
            <a:avLst/>
          </a:prstGeom>
        </p:spPr>
        <p:txBody>
          <a:bodyPr anchor="t" rtlCol="false" tIns="0" lIns="0" bIns="0" rIns="0">
            <a:spAutoFit/>
          </a:bodyPr>
          <a:lstStyle/>
          <a:p>
            <a:pPr algn="ctr">
              <a:lnSpc>
                <a:spcPts val="1649"/>
              </a:lnSpc>
              <a:spcBef>
                <a:spcPct val="0"/>
              </a:spcBef>
            </a:pPr>
          </a:p>
        </p:txBody>
      </p:sp>
      <p:sp>
        <p:nvSpPr>
          <p:cNvPr name="TextBox 5" id="5"/>
          <p:cNvSpPr txBox="true"/>
          <p:nvPr/>
        </p:nvSpPr>
        <p:spPr>
          <a:xfrm rot="0">
            <a:off x="5113366" y="288772"/>
            <a:ext cx="3548481" cy="739928"/>
          </a:xfrm>
          <a:prstGeom prst="rect">
            <a:avLst/>
          </a:prstGeom>
        </p:spPr>
        <p:txBody>
          <a:bodyPr anchor="t" rtlCol="false" tIns="0" lIns="0" bIns="0" rIns="0">
            <a:spAutoFit/>
          </a:bodyPr>
          <a:lstStyle/>
          <a:p>
            <a:pPr algn="ctr">
              <a:lnSpc>
                <a:spcPts val="6097"/>
              </a:lnSpc>
            </a:pPr>
            <a:r>
              <a:rPr lang="en-US" sz="4355" b="true">
                <a:solidFill>
                  <a:srgbClr val="000000"/>
                </a:solidFill>
                <a:latin typeface="RoxboroughCF Bold"/>
                <a:ea typeface="RoxboroughCF Bold"/>
                <a:cs typeface="RoxboroughCF Bold"/>
                <a:sym typeface="RoxboroughCF Bold"/>
              </a:rPr>
              <a:t>OBJECTIVES</a:t>
            </a:r>
          </a:p>
        </p:txBody>
      </p:sp>
      <p:sp>
        <p:nvSpPr>
          <p:cNvPr name="Freeform 6" id="6"/>
          <p:cNvSpPr/>
          <p:nvPr/>
        </p:nvSpPr>
        <p:spPr>
          <a:xfrm flipH="false" flipV="false" rot="0">
            <a:off x="3432045" y="5035910"/>
            <a:ext cx="383656" cy="388310"/>
          </a:xfrm>
          <a:custGeom>
            <a:avLst/>
            <a:gdLst/>
            <a:ahLst/>
            <a:cxnLst/>
            <a:rect r="r" b="b" t="t" l="l"/>
            <a:pathLst>
              <a:path h="388310" w="383656">
                <a:moveTo>
                  <a:pt x="0" y="0"/>
                </a:moveTo>
                <a:lnTo>
                  <a:pt x="383656" y="0"/>
                </a:lnTo>
                <a:lnTo>
                  <a:pt x="383656" y="388310"/>
                </a:lnTo>
                <a:lnTo>
                  <a:pt x="0" y="388310"/>
                </a:lnTo>
                <a:lnTo>
                  <a:pt x="0" y="0"/>
                </a:lnTo>
                <a:close/>
              </a:path>
            </a:pathLst>
          </a:custGeom>
          <a:blipFill>
            <a:blip r:embed="rId4">
              <a:extLst>
                <a:ext uri="{96DAC541-7B7A-43D3-8B79-37D633B846F1}">
                  <asvg:svgBlip xmlns:asvg="http://schemas.microsoft.com/office/drawing/2016/SVG/main" r:embed="rId5"/>
                </a:ext>
              </a:extLst>
            </a:blip>
            <a:stretch>
              <a:fillRect l="-122527" t="0" r="0" b="-112440"/>
            </a:stretch>
          </a:blipFill>
        </p:spPr>
      </p:sp>
      <p:sp>
        <p:nvSpPr>
          <p:cNvPr name="TextBox 7" id="7"/>
          <p:cNvSpPr txBox="true"/>
          <p:nvPr/>
        </p:nvSpPr>
        <p:spPr>
          <a:xfrm rot="0">
            <a:off x="486421" y="1366096"/>
            <a:ext cx="5740457" cy="3097167"/>
          </a:xfrm>
          <a:prstGeom prst="rect">
            <a:avLst/>
          </a:prstGeom>
        </p:spPr>
        <p:txBody>
          <a:bodyPr anchor="t" rtlCol="false" tIns="0" lIns="0" bIns="0" rIns="0">
            <a:spAutoFit/>
          </a:bodyPr>
          <a:lstStyle/>
          <a:p>
            <a:pPr algn="l">
              <a:lnSpc>
                <a:spcPts val="2286"/>
              </a:lnSpc>
              <a:spcBef>
                <a:spcPct val="0"/>
              </a:spcBef>
            </a:pPr>
            <a:r>
              <a:rPr lang="en-US" b="true" sz="2263">
                <a:solidFill>
                  <a:srgbClr val="000000"/>
                </a:solidFill>
                <a:latin typeface="RoxboroughCF Bold"/>
                <a:ea typeface="RoxboroughCF Bold"/>
                <a:cs typeface="RoxboroughCF Bold"/>
                <a:sym typeface="RoxboroughCF Bold"/>
              </a:rPr>
              <a:t>1-I</a:t>
            </a:r>
            <a:r>
              <a:rPr lang="en-US" b="true" sz="2263">
                <a:solidFill>
                  <a:srgbClr val="000000"/>
                </a:solidFill>
                <a:latin typeface="RoxboroughCF Bold"/>
                <a:ea typeface="RoxboroughCF Bold"/>
                <a:cs typeface="RoxboroughCF Bold"/>
                <a:sym typeface="RoxboroughCF Bold"/>
              </a:rPr>
              <a:t>ncrease sales by 15% within the next six months.</a:t>
            </a:r>
          </a:p>
          <a:p>
            <a:pPr algn="l">
              <a:lnSpc>
                <a:spcPts val="1829"/>
              </a:lnSpc>
              <a:spcBef>
                <a:spcPct val="0"/>
              </a:spcBef>
            </a:pPr>
          </a:p>
          <a:p>
            <a:pPr algn="l">
              <a:lnSpc>
                <a:spcPts val="1829"/>
              </a:lnSpc>
              <a:spcBef>
                <a:spcPct val="0"/>
              </a:spcBef>
            </a:pPr>
            <a:r>
              <a:rPr lang="en-US" sz="1811">
                <a:solidFill>
                  <a:srgbClr val="A0A155"/>
                </a:solidFill>
                <a:latin typeface="RoxboroughCF"/>
                <a:ea typeface="RoxboroughCF"/>
                <a:cs typeface="RoxboroughCF"/>
                <a:sym typeface="RoxboroughCF"/>
              </a:rPr>
              <a:t>Objectives:</a:t>
            </a:r>
          </a:p>
          <a:p>
            <a:pPr algn="l">
              <a:lnSpc>
                <a:spcPts val="1829"/>
              </a:lnSpc>
              <a:spcBef>
                <a:spcPct val="0"/>
              </a:spcBef>
            </a:pPr>
          </a:p>
          <a:p>
            <a:pPr algn="l">
              <a:lnSpc>
                <a:spcPts val="1829"/>
              </a:lnSpc>
              <a:spcBef>
                <a:spcPct val="0"/>
              </a:spcBef>
            </a:pPr>
            <a:r>
              <a:rPr lang="en-US" sz="1811">
                <a:solidFill>
                  <a:srgbClr val="A0A155"/>
                </a:solidFill>
                <a:latin typeface="RoxboroughCF"/>
                <a:ea typeface="RoxboroughCF"/>
                <a:cs typeface="RoxboroughCF"/>
                <a:sym typeface="RoxboroughCF"/>
              </a:rPr>
              <a:t>1. Launch targeted paid marketing campaigns.</a:t>
            </a:r>
          </a:p>
          <a:p>
            <a:pPr algn="l">
              <a:lnSpc>
                <a:spcPts val="1829"/>
              </a:lnSpc>
              <a:spcBef>
                <a:spcPct val="0"/>
              </a:spcBef>
            </a:pPr>
          </a:p>
          <a:p>
            <a:pPr algn="l">
              <a:lnSpc>
                <a:spcPts val="1829"/>
              </a:lnSpc>
              <a:spcBef>
                <a:spcPct val="0"/>
              </a:spcBef>
            </a:pPr>
            <a:r>
              <a:rPr lang="en-US" sz="1811">
                <a:solidFill>
                  <a:srgbClr val="A0A155"/>
                </a:solidFill>
                <a:latin typeface="RoxboroughCF"/>
                <a:ea typeface="RoxboroughCF"/>
                <a:cs typeface="RoxboroughCF"/>
                <a:sym typeface="RoxboroughCF"/>
              </a:rPr>
              <a:t>2. Enhance the online shopping experience </a:t>
            </a:r>
          </a:p>
          <a:p>
            <a:pPr algn="l">
              <a:lnSpc>
                <a:spcPts val="1829"/>
              </a:lnSpc>
              <a:spcBef>
                <a:spcPct val="0"/>
              </a:spcBef>
            </a:pPr>
          </a:p>
          <a:p>
            <a:pPr algn="l">
              <a:lnSpc>
                <a:spcPts val="1829"/>
              </a:lnSpc>
              <a:spcBef>
                <a:spcPct val="0"/>
              </a:spcBef>
            </a:pPr>
            <a:r>
              <a:rPr lang="en-US" sz="1811">
                <a:solidFill>
                  <a:srgbClr val="A0A155"/>
                </a:solidFill>
                <a:latin typeface="RoxboroughCF"/>
                <a:ea typeface="RoxboroughCF"/>
                <a:cs typeface="RoxboroughCF"/>
                <a:sym typeface="RoxboroughCF"/>
              </a:rPr>
              <a:t>3. Offer promotions and discounts to boost purchase rates.</a:t>
            </a:r>
          </a:p>
          <a:p>
            <a:pPr algn="l">
              <a:lnSpc>
                <a:spcPts val="1829"/>
              </a:lnSpc>
              <a:spcBef>
                <a:spcPct val="0"/>
              </a:spcBef>
            </a:pPr>
            <a:r>
              <a:rPr lang="en-US" sz="1811">
                <a:solidFill>
                  <a:srgbClr val="A0A155"/>
                </a:solidFill>
                <a:latin typeface="RoxboroughCF"/>
                <a:ea typeface="RoxboroughCF"/>
                <a:cs typeface="RoxboroughCF"/>
                <a:sym typeface="RoxboroughCF"/>
              </a:rPr>
              <a:t>4.Analyze sales and customer data to identify growth opportunities.</a:t>
            </a:r>
          </a:p>
        </p:txBody>
      </p:sp>
      <p:sp>
        <p:nvSpPr>
          <p:cNvPr name="TextBox 8" id="8"/>
          <p:cNvSpPr txBox="true"/>
          <p:nvPr/>
        </p:nvSpPr>
        <p:spPr>
          <a:xfrm rot="0">
            <a:off x="486421" y="5027970"/>
            <a:ext cx="5774588" cy="4514682"/>
          </a:xfrm>
          <a:prstGeom prst="rect">
            <a:avLst/>
          </a:prstGeom>
        </p:spPr>
        <p:txBody>
          <a:bodyPr anchor="t" rtlCol="false" tIns="0" lIns="0" bIns="0" rIns="0">
            <a:spAutoFit/>
          </a:bodyPr>
          <a:lstStyle/>
          <a:p>
            <a:pPr algn="l">
              <a:lnSpc>
                <a:spcPts val="2207"/>
              </a:lnSpc>
              <a:spcBef>
                <a:spcPct val="0"/>
              </a:spcBef>
            </a:pPr>
            <a:r>
              <a:rPr lang="en-US" b="true" sz="2185">
                <a:solidFill>
                  <a:srgbClr val="000000"/>
                </a:solidFill>
                <a:latin typeface="RoxboroughCF Bold"/>
                <a:ea typeface="RoxboroughCF Bold"/>
                <a:cs typeface="RoxboroughCF Bold"/>
                <a:sym typeface="RoxboroughCF Bold"/>
              </a:rPr>
              <a:t>2-I</a:t>
            </a:r>
            <a:r>
              <a:rPr lang="en-US" b="true" sz="2185">
                <a:solidFill>
                  <a:srgbClr val="000000"/>
                </a:solidFill>
                <a:latin typeface="RoxboroughCF Bold"/>
                <a:ea typeface="RoxboroughCF Bold"/>
                <a:cs typeface="RoxboroughCF Bold"/>
                <a:sym typeface="RoxboroughCF Bold"/>
              </a:rPr>
              <a:t>ncrease brand awareness by 20% within six months.</a:t>
            </a:r>
          </a:p>
          <a:p>
            <a:pPr algn="l">
              <a:lnSpc>
                <a:spcPts val="1765"/>
              </a:lnSpc>
              <a:spcBef>
                <a:spcPct val="0"/>
              </a:spcBef>
            </a:pPr>
          </a:p>
          <a:p>
            <a:pPr algn="l">
              <a:lnSpc>
                <a:spcPts val="1765"/>
              </a:lnSpc>
              <a:spcBef>
                <a:spcPct val="0"/>
              </a:spcBef>
            </a:pPr>
            <a:r>
              <a:rPr lang="en-US" sz="1748">
                <a:solidFill>
                  <a:srgbClr val="A4A559"/>
                </a:solidFill>
                <a:latin typeface="RoxboroughCF"/>
                <a:ea typeface="RoxboroughCF"/>
                <a:cs typeface="RoxboroughCF"/>
                <a:sym typeface="RoxboroughCF"/>
              </a:rPr>
              <a:t>Objectives:</a:t>
            </a:r>
          </a:p>
          <a:p>
            <a:pPr algn="l">
              <a:lnSpc>
                <a:spcPts val="1765"/>
              </a:lnSpc>
              <a:spcBef>
                <a:spcPct val="0"/>
              </a:spcBef>
            </a:pPr>
          </a:p>
          <a:p>
            <a:pPr algn="l">
              <a:lnSpc>
                <a:spcPts val="1765"/>
              </a:lnSpc>
              <a:spcBef>
                <a:spcPct val="0"/>
              </a:spcBef>
            </a:pPr>
            <a:r>
              <a:rPr lang="en-US" sz="1748">
                <a:solidFill>
                  <a:srgbClr val="A4A559"/>
                </a:solidFill>
                <a:latin typeface="RoxboroughCF"/>
                <a:ea typeface="RoxboroughCF"/>
                <a:cs typeface="RoxboroughCF"/>
                <a:sym typeface="RoxboroughCF"/>
              </a:rPr>
              <a:t>Launch and optimize social media campaigns to reach potential customers.</a:t>
            </a:r>
          </a:p>
          <a:p>
            <a:pPr algn="l">
              <a:lnSpc>
                <a:spcPts val="1765"/>
              </a:lnSpc>
              <a:spcBef>
                <a:spcPct val="0"/>
              </a:spcBef>
            </a:pPr>
          </a:p>
          <a:p>
            <a:pPr algn="l">
              <a:lnSpc>
                <a:spcPts val="1765"/>
              </a:lnSpc>
              <a:spcBef>
                <a:spcPct val="0"/>
              </a:spcBef>
            </a:pPr>
            <a:r>
              <a:rPr lang="en-US" sz="1748">
                <a:solidFill>
                  <a:srgbClr val="A4A559"/>
                </a:solidFill>
                <a:latin typeface="RoxboroughCF"/>
                <a:ea typeface="RoxboroughCF"/>
                <a:cs typeface="RoxboroughCF"/>
                <a:sym typeface="RoxboroughCF"/>
              </a:rPr>
              <a:t>Collaborate with  influencers in the home decor and handmade products niche.</a:t>
            </a:r>
          </a:p>
          <a:p>
            <a:pPr algn="l">
              <a:lnSpc>
                <a:spcPts val="1765"/>
              </a:lnSpc>
              <a:spcBef>
                <a:spcPct val="0"/>
              </a:spcBef>
            </a:pPr>
          </a:p>
          <a:p>
            <a:pPr algn="l">
              <a:lnSpc>
                <a:spcPts val="1765"/>
              </a:lnSpc>
              <a:spcBef>
                <a:spcPct val="0"/>
              </a:spcBef>
            </a:pPr>
            <a:r>
              <a:rPr lang="en-US" sz="1748">
                <a:solidFill>
                  <a:srgbClr val="A4A559"/>
                </a:solidFill>
                <a:latin typeface="RoxboroughCF"/>
                <a:ea typeface="RoxboroughCF"/>
                <a:cs typeface="RoxboroughCF"/>
                <a:sym typeface="RoxboroughCF"/>
              </a:rPr>
              <a:t>Run targeted Facebook and Instagram ads with a reach of at least 10,000 impressions.</a:t>
            </a:r>
          </a:p>
          <a:p>
            <a:pPr algn="l">
              <a:lnSpc>
                <a:spcPts val="1765"/>
              </a:lnSpc>
              <a:spcBef>
                <a:spcPct val="0"/>
              </a:spcBef>
            </a:pPr>
          </a:p>
          <a:p>
            <a:pPr algn="l">
              <a:lnSpc>
                <a:spcPts val="1765"/>
              </a:lnSpc>
              <a:spcBef>
                <a:spcPct val="0"/>
              </a:spcBef>
            </a:pPr>
            <a:r>
              <a:rPr lang="en-US" sz="1748">
                <a:solidFill>
                  <a:srgbClr val="A4A559"/>
                </a:solidFill>
                <a:latin typeface="RoxboroughCF"/>
                <a:ea typeface="RoxboroughCF"/>
                <a:cs typeface="RoxboroughCF"/>
                <a:sym typeface="RoxboroughCF"/>
              </a:rPr>
              <a:t>Increase engagement rate by 30% through interactive content (polls, quizzes, and user-generated posts).</a:t>
            </a:r>
          </a:p>
          <a:p>
            <a:pPr algn="l">
              <a:lnSpc>
                <a:spcPts val="1765"/>
              </a:lnSpc>
              <a:spcBef>
                <a:spcPct val="0"/>
              </a:spcBef>
            </a:pPr>
          </a:p>
          <a:p>
            <a:pPr algn="l">
              <a:lnSpc>
                <a:spcPts val="1765"/>
              </a:lnSpc>
              <a:spcBef>
                <a:spcPct val="0"/>
              </a:spcBef>
            </a:pPr>
            <a:r>
              <a:rPr lang="en-US" sz="1748">
                <a:solidFill>
                  <a:srgbClr val="A4A559"/>
                </a:solidFill>
                <a:latin typeface="RoxboroughCF"/>
                <a:ea typeface="RoxboroughCF"/>
                <a:cs typeface="RoxboroughCF"/>
                <a:sym typeface="RoxboroughCF"/>
              </a:rPr>
              <a:t>Generate at least 1,000 new followers across all social media platforms.</a:t>
            </a:r>
          </a:p>
          <a:p>
            <a:pPr algn="ctr">
              <a:lnSpc>
                <a:spcPts val="1765"/>
              </a:lnSpc>
              <a:spcBef>
                <a:spcPct val="0"/>
              </a:spcBef>
            </a:pPr>
          </a:p>
        </p:txBody>
      </p:sp>
      <p:sp>
        <p:nvSpPr>
          <p:cNvPr name="TextBox 9" id="9"/>
          <p:cNvSpPr txBox="true"/>
          <p:nvPr/>
        </p:nvSpPr>
        <p:spPr>
          <a:xfrm rot="0">
            <a:off x="6702486" y="1333505"/>
            <a:ext cx="5398362" cy="6904384"/>
          </a:xfrm>
          <a:prstGeom prst="rect">
            <a:avLst/>
          </a:prstGeom>
        </p:spPr>
        <p:txBody>
          <a:bodyPr anchor="t" rtlCol="false" tIns="0" lIns="0" bIns="0" rIns="0">
            <a:spAutoFit/>
          </a:bodyPr>
          <a:lstStyle/>
          <a:p>
            <a:pPr algn="l">
              <a:lnSpc>
                <a:spcPts val="2600"/>
              </a:lnSpc>
              <a:spcBef>
                <a:spcPct val="0"/>
              </a:spcBef>
            </a:pPr>
            <a:r>
              <a:rPr lang="en-US" b="true" sz="2574">
                <a:solidFill>
                  <a:srgbClr val="000000"/>
                </a:solidFill>
                <a:latin typeface="RoxboroughCF Bold"/>
                <a:ea typeface="RoxboroughCF Bold"/>
                <a:cs typeface="RoxboroughCF Bold"/>
                <a:sym typeface="RoxboroughCF Bold"/>
              </a:rPr>
              <a:t>3-I</a:t>
            </a:r>
            <a:r>
              <a:rPr lang="en-US" b="true" sz="2574">
                <a:solidFill>
                  <a:srgbClr val="000000"/>
                </a:solidFill>
                <a:latin typeface="RoxboroughCF Bold"/>
                <a:ea typeface="RoxboroughCF Bold"/>
                <a:cs typeface="RoxboroughCF Bold"/>
                <a:sym typeface="RoxboroughCF Bold"/>
              </a:rPr>
              <a:t>ncrease social media engagement rate by 30% within six months.</a:t>
            </a:r>
          </a:p>
          <a:p>
            <a:pPr algn="l">
              <a:lnSpc>
                <a:spcPts val="2080"/>
              </a:lnSpc>
              <a:spcBef>
                <a:spcPct val="0"/>
              </a:spcBef>
            </a:pPr>
          </a:p>
          <a:p>
            <a:pPr algn="l">
              <a:lnSpc>
                <a:spcPts val="2080"/>
              </a:lnSpc>
              <a:spcBef>
                <a:spcPct val="0"/>
              </a:spcBef>
            </a:pPr>
            <a:r>
              <a:rPr lang="en-US" sz="2059">
                <a:solidFill>
                  <a:srgbClr val="A4A559"/>
                </a:solidFill>
                <a:latin typeface="RoxboroughCF"/>
                <a:ea typeface="RoxboroughCF"/>
                <a:cs typeface="RoxboroughCF"/>
                <a:sym typeface="RoxboroughCF"/>
              </a:rPr>
              <a:t>Objectives:</a:t>
            </a:r>
          </a:p>
          <a:p>
            <a:pPr algn="l">
              <a:lnSpc>
                <a:spcPts val="2080"/>
              </a:lnSpc>
              <a:spcBef>
                <a:spcPct val="0"/>
              </a:spcBef>
            </a:pPr>
          </a:p>
          <a:p>
            <a:pPr algn="l">
              <a:lnSpc>
                <a:spcPts val="2080"/>
              </a:lnSpc>
              <a:spcBef>
                <a:spcPct val="0"/>
              </a:spcBef>
            </a:pPr>
            <a:r>
              <a:rPr lang="en-US" sz="2059">
                <a:solidFill>
                  <a:srgbClr val="A4A559"/>
                </a:solidFill>
                <a:latin typeface="RoxboroughCF"/>
                <a:ea typeface="RoxboroughCF"/>
                <a:cs typeface="RoxboroughCF"/>
                <a:sym typeface="RoxboroughCF"/>
              </a:rPr>
              <a:t>Post  interactive content pieces per week (polls, questions, contests, behind-the-scenes videos).</a:t>
            </a:r>
          </a:p>
          <a:p>
            <a:pPr algn="l">
              <a:lnSpc>
                <a:spcPts val="2080"/>
              </a:lnSpc>
              <a:spcBef>
                <a:spcPct val="0"/>
              </a:spcBef>
            </a:pPr>
          </a:p>
          <a:p>
            <a:pPr algn="l">
              <a:lnSpc>
                <a:spcPts val="2080"/>
              </a:lnSpc>
              <a:spcBef>
                <a:spcPct val="0"/>
              </a:spcBef>
            </a:pPr>
            <a:r>
              <a:rPr lang="en-US" sz="2059">
                <a:solidFill>
                  <a:srgbClr val="A4A559"/>
                </a:solidFill>
                <a:latin typeface="RoxboroughCF"/>
                <a:ea typeface="RoxboroughCF"/>
                <a:cs typeface="RoxboroughCF"/>
                <a:sym typeface="RoxboroughCF"/>
              </a:rPr>
              <a:t>Organize a monthly contest to encourage users to engage (e.g., share product photos or suggest new designs).</a:t>
            </a:r>
          </a:p>
          <a:p>
            <a:pPr algn="l">
              <a:lnSpc>
                <a:spcPts val="2080"/>
              </a:lnSpc>
              <a:spcBef>
                <a:spcPct val="0"/>
              </a:spcBef>
            </a:pPr>
          </a:p>
          <a:p>
            <a:pPr algn="l">
              <a:lnSpc>
                <a:spcPts val="2080"/>
              </a:lnSpc>
              <a:spcBef>
                <a:spcPct val="0"/>
              </a:spcBef>
            </a:pPr>
            <a:r>
              <a:rPr lang="en-US" sz="2059">
                <a:solidFill>
                  <a:srgbClr val="A4A559"/>
                </a:solidFill>
                <a:latin typeface="RoxboroughCF"/>
                <a:ea typeface="RoxboroughCF"/>
                <a:cs typeface="RoxboroughCF"/>
                <a:sym typeface="RoxboroughCF"/>
              </a:rPr>
              <a:t>Reduce response time to comments and messages to under 3 hours to enhance customer interaction.</a:t>
            </a:r>
          </a:p>
          <a:p>
            <a:pPr algn="l">
              <a:lnSpc>
                <a:spcPts val="2080"/>
              </a:lnSpc>
              <a:spcBef>
                <a:spcPct val="0"/>
              </a:spcBef>
            </a:pPr>
          </a:p>
          <a:p>
            <a:pPr algn="l">
              <a:lnSpc>
                <a:spcPts val="2080"/>
              </a:lnSpc>
              <a:spcBef>
                <a:spcPct val="0"/>
              </a:spcBef>
            </a:pPr>
            <a:r>
              <a:rPr lang="en-US" sz="2059">
                <a:solidFill>
                  <a:srgbClr val="A4A559"/>
                </a:solidFill>
                <a:latin typeface="RoxboroughCF"/>
                <a:ea typeface="RoxboroughCF"/>
                <a:cs typeface="RoxboroughCF"/>
                <a:sym typeface="RoxboroughCF"/>
              </a:rPr>
              <a:t>Host two live sessions per month to answer audience questions and showcase new products.</a:t>
            </a:r>
          </a:p>
          <a:p>
            <a:pPr algn="l">
              <a:lnSpc>
                <a:spcPts val="2080"/>
              </a:lnSpc>
              <a:spcBef>
                <a:spcPct val="0"/>
              </a:spcBef>
            </a:pPr>
          </a:p>
          <a:p>
            <a:pPr algn="l">
              <a:lnSpc>
                <a:spcPts val="2080"/>
              </a:lnSpc>
              <a:spcBef>
                <a:spcPct val="0"/>
              </a:spcBef>
            </a:pPr>
            <a:r>
              <a:rPr lang="en-US" sz="2059">
                <a:solidFill>
                  <a:srgbClr val="A4A559"/>
                </a:solidFill>
                <a:latin typeface="RoxboroughCF"/>
                <a:ea typeface="RoxboroughCF"/>
                <a:cs typeface="RoxboroughCF"/>
                <a:sym typeface="RoxboroughCF"/>
              </a:rPr>
              <a:t>Encourage User-Generated Content (UGC) by offering discounts or gifts for the best customer posts.</a:t>
            </a:r>
          </a:p>
          <a:p>
            <a:pPr algn="l">
              <a:lnSpc>
                <a:spcPts val="2080"/>
              </a:lnSpc>
              <a:spcBef>
                <a:spcPct val="0"/>
              </a:spcBef>
            </a:pPr>
          </a:p>
        </p:txBody>
      </p:sp>
      <p:sp>
        <p:nvSpPr>
          <p:cNvPr name="TextBox 10" id="10"/>
          <p:cNvSpPr txBox="true"/>
          <p:nvPr/>
        </p:nvSpPr>
        <p:spPr>
          <a:xfrm rot="0">
            <a:off x="6216471" y="4718133"/>
            <a:ext cx="10407" cy="179106"/>
          </a:xfrm>
          <a:prstGeom prst="rect">
            <a:avLst/>
          </a:prstGeom>
        </p:spPr>
        <p:txBody>
          <a:bodyPr anchor="t" rtlCol="false" tIns="0" lIns="0" bIns="0" rIns="0">
            <a:spAutoFit/>
          </a:bodyPr>
          <a:lstStyle/>
          <a:p>
            <a:pPr algn="ctr">
              <a:lnSpc>
                <a:spcPts val="1324"/>
              </a:lnSpc>
              <a:spcBef>
                <a:spcPct val="0"/>
              </a:spcBef>
            </a:pPr>
          </a:p>
        </p:txBody>
      </p:sp>
      <p:grpSp>
        <p:nvGrpSpPr>
          <p:cNvPr name="Group 11" id="11"/>
          <p:cNvGrpSpPr/>
          <p:nvPr/>
        </p:nvGrpSpPr>
        <p:grpSpPr>
          <a:xfrm rot="0">
            <a:off x="12373242" y="-257649"/>
            <a:ext cx="6294379" cy="11007721"/>
            <a:chOff x="0" y="0"/>
            <a:chExt cx="1657779" cy="2899153"/>
          </a:xfrm>
        </p:grpSpPr>
        <p:sp>
          <p:nvSpPr>
            <p:cNvPr name="Freeform 12" id="12"/>
            <p:cNvSpPr/>
            <p:nvPr/>
          </p:nvSpPr>
          <p:spPr>
            <a:xfrm flipH="false" flipV="false" rot="0">
              <a:off x="0" y="0"/>
              <a:ext cx="1657779" cy="2899153"/>
            </a:xfrm>
            <a:custGeom>
              <a:avLst/>
              <a:gdLst/>
              <a:ahLst/>
              <a:cxnLst/>
              <a:rect r="r" b="b" t="t" l="l"/>
              <a:pathLst>
                <a:path h="2899153" w="1657779">
                  <a:moveTo>
                    <a:pt x="0" y="0"/>
                  </a:moveTo>
                  <a:lnTo>
                    <a:pt x="1657779" y="0"/>
                  </a:lnTo>
                  <a:lnTo>
                    <a:pt x="1657779" y="2899153"/>
                  </a:lnTo>
                  <a:lnTo>
                    <a:pt x="0" y="2899153"/>
                  </a:lnTo>
                  <a:close/>
                </a:path>
              </a:pathLst>
            </a:custGeom>
            <a:solidFill>
              <a:srgbClr val="A4A559"/>
            </a:solidFill>
          </p:spPr>
        </p:sp>
        <p:sp>
          <p:nvSpPr>
            <p:cNvPr name="TextBox 13" id="13"/>
            <p:cNvSpPr txBox="true"/>
            <p:nvPr/>
          </p:nvSpPr>
          <p:spPr>
            <a:xfrm>
              <a:off x="0" y="-161925"/>
              <a:ext cx="1657779" cy="3061078"/>
            </a:xfrm>
            <a:prstGeom prst="rect">
              <a:avLst/>
            </a:prstGeom>
          </p:spPr>
          <p:txBody>
            <a:bodyPr anchor="ctr" rtlCol="false" tIns="50800" lIns="50800" bIns="50800" rIns="50800"/>
            <a:lstStyle/>
            <a:p>
              <a:pPr algn="ctr">
                <a:lnSpc>
                  <a:spcPts val="4399"/>
                </a:lnSpc>
              </a:pPr>
            </a:p>
          </p:txBody>
        </p:sp>
      </p:grpSp>
      <p:grpSp>
        <p:nvGrpSpPr>
          <p:cNvPr name="Group 14" id="14"/>
          <p:cNvGrpSpPr/>
          <p:nvPr/>
        </p:nvGrpSpPr>
        <p:grpSpPr>
          <a:xfrm rot="0">
            <a:off x="12653298" y="4148"/>
            <a:ext cx="5349451" cy="5143500"/>
            <a:chOff x="0" y="0"/>
            <a:chExt cx="801489" cy="770632"/>
          </a:xfrm>
        </p:grpSpPr>
        <p:sp>
          <p:nvSpPr>
            <p:cNvPr name="Freeform 15" id="15"/>
            <p:cNvSpPr/>
            <p:nvPr/>
          </p:nvSpPr>
          <p:spPr>
            <a:xfrm flipH="false" flipV="false" rot="0">
              <a:off x="0" y="0"/>
              <a:ext cx="801489" cy="770632"/>
            </a:xfrm>
            <a:custGeom>
              <a:avLst/>
              <a:gdLst/>
              <a:ahLst/>
              <a:cxnLst/>
              <a:rect r="r" b="b" t="t" l="l"/>
              <a:pathLst>
                <a:path h="770632" w="801489">
                  <a:moveTo>
                    <a:pt x="0" y="0"/>
                  </a:moveTo>
                  <a:lnTo>
                    <a:pt x="801489" y="0"/>
                  </a:lnTo>
                  <a:lnTo>
                    <a:pt x="801489" y="770632"/>
                  </a:lnTo>
                  <a:lnTo>
                    <a:pt x="0" y="770632"/>
                  </a:lnTo>
                  <a:close/>
                </a:path>
              </a:pathLst>
            </a:custGeom>
            <a:blipFill>
              <a:blip r:embed="rId6"/>
              <a:stretch>
                <a:fillRect l="-2887" t="0" r="-197" b="0"/>
              </a:stretch>
            </a:blipFill>
          </p:spPr>
        </p:sp>
      </p:grpSp>
      <p:grpSp>
        <p:nvGrpSpPr>
          <p:cNvPr name="Group 16" id="16"/>
          <p:cNvGrpSpPr/>
          <p:nvPr/>
        </p:nvGrpSpPr>
        <p:grpSpPr>
          <a:xfrm rot="0">
            <a:off x="12653298" y="5147648"/>
            <a:ext cx="5349451" cy="5143500"/>
            <a:chOff x="0" y="0"/>
            <a:chExt cx="801489" cy="770632"/>
          </a:xfrm>
        </p:grpSpPr>
        <p:sp>
          <p:nvSpPr>
            <p:cNvPr name="Freeform 17" id="17"/>
            <p:cNvSpPr/>
            <p:nvPr/>
          </p:nvSpPr>
          <p:spPr>
            <a:xfrm flipH="false" flipV="false" rot="0">
              <a:off x="0" y="0"/>
              <a:ext cx="801489" cy="770632"/>
            </a:xfrm>
            <a:custGeom>
              <a:avLst/>
              <a:gdLst/>
              <a:ahLst/>
              <a:cxnLst/>
              <a:rect r="r" b="b" t="t" l="l"/>
              <a:pathLst>
                <a:path h="770632" w="801489">
                  <a:moveTo>
                    <a:pt x="0" y="0"/>
                  </a:moveTo>
                  <a:lnTo>
                    <a:pt x="801489" y="0"/>
                  </a:lnTo>
                  <a:lnTo>
                    <a:pt x="801489" y="770632"/>
                  </a:lnTo>
                  <a:lnTo>
                    <a:pt x="0" y="770632"/>
                  </a:lnTo>
                  <a:close/>
                </a:path>
              </a:pathLst>
            </a:custGeom>
            <a:blipFill>
              <a:blip r:embed="rId7"/>
              <a:stretch>
                <a:fillRect l="0" t="-29210" r="0" b="-9629"/>
              </a:stretch>
            </a:blipFill>
          </p:spPr>
        </p:sp>
      </p:grpSp>
      <p:sp>
        <p:nvSpPr>
          <p:cNvPr name="TextBox 18" id="18"/>
          <p:cNvSpPr txBox="true"/>
          <p:nvPr/>
        </p:nvSpPr>
        <p:spPr>
          <a:xfrm rot="0">
            <a:off x="6702486" y="8275989"/>
            <a:ext cx="5670756" cy="1496493"/>
          </a:xfrm>
          <a:prstGeom prst="rect">
            <a:avLst/>
          </a:prstGeom>
        </p:spPr>
        <p:txBody>
          <a:bodyPr anchor="t" rtlCol="false" tIns="0" lIns="0" bIns="0" rIns="0">
            <a:spAutoFit/>
          </a:bodyPr>
          <a:lstStyle/>
          <a:p>
            <a:pPr algn="l">
              <a:lnSpc>
                <a:spcPts val="2229"/>
              </a:lnSpc>
              <a:spcBef>
                <a:spcPct val="0"/>
              </a:spcBef>
            </a:pPr>
            <a:r>
              <a:rPr lang="en-US" b="true" sz="2207">
                <a:solidFill>
                  <a:srgbClr val="000000"/>
                </a:solidFill>
                <a:latin typeface="RoxboroughCF Bold"/>
                <a:ea typeface="RoxboroughCF Bold"/>
                <a:cs typeface="RoxboroughCF Bold"/>
                <a:sym typeface="RoxboroughCF Bold"/>
              </a:rPr>
              <a:t>4- I</a:t>
            </a:r>
            <a:r>
              <a:rPr lang="en-US" b="true" sz="2207">
                <a:solidFill>
                  <a:srgbClr val="000000"/>
                </a:solidFill>
                <a:latin typeface="RoxboroughCF Bold"/>
                <a:ea typeface="RoxboroughCF Bold"/>
                <a:cs typeface="RoxboroughCF Bold"/>
                <a:sym typeface="RoxboroughCF Bold"/>
              </a:rPr>
              <a:t>ncrease traffic to social media account followers  30%</a:t>
            </a:r>
          </a:p>
          <a:p>
            <a:pPr algn="l">
              <a:lnSpc>
                <a:spcPts val="2229"/>
              </a:lnSpc>
              <a:spcBef>
                <a:spcPct val="0"/>
              </a:spcBef>
            </a:pPr>
          </a:p>
          <a:p>
            <a:pPr algn="l">
              <a:lnSpc>
                <a:spcPts val="1733"/>
              </a:lnSpc>
              <a:spcBef>
                <a:spcPct val="0"/>
              </a:spcBef>
            </a:pPr>
            <a:r>
              <a:rPr lang="en-US" sz="1716">
                <a:solidFill>
                  <a:srgbClr val="A4A559"/>
                </a:solidFill>
                <a:latin typeface="RoxboroughCF"/>
                <a:ea typeface="RoxboroughCF"/>
                <a:cs typeface="RoxboroughCF"/>
                <a:sym typeface="RoxboroughCF"/>
              </a:rPr>
              <a:t> </a:t>
            </a:r>
            <a:r>
              <a:rPr lang="en-US" sz="1716">
                <a:solidFill>
                  <a:srgbClr val="A4A559"/>
                </a:solidFill>
                <a:latin typeface="RoxboroughCF"/>
                <a:ea typeface="RoxboroughCF"/>
                <a:cs typeface="RoxboroughCF"/>
                <a:sym typeface="RoxboroughCF"/>
              </a:rPr>
              <a:t>Objectives:</a:t>
            </a:r>
          </a:p>
          <a:p>
            <a:pPr algn="l">
              <a:lnSpc>
                <a:spcPts val="1733"/>
              </a:lnSpc>
              <a:spcBef>
                <a:spcPct val="0"/>
              </a:spcBef>
            </a:pPr>
            <a:r>
              <a:rPr lang="en-US" sz="1716">
                <a:solidFill>
                  <a:srgbClr val="A4A559"/>
                </a:solidFill>
                <a:latin typeface="RoxboroughCF"/>
                <a:ea typeface="RoxboroughCF"/>
                <a:cs typeface="RoxboroughCF"/>
                <a:sym typeface="RoxboroughCF"/>
              </a:rPr>
              <a:t>Increase traffic to social media account  (facebook - tiktok - Instagram ) </a:t>
            </a:r>
          </a:p>
        </p:txBody>
      </p:sp>
    </p:spTree>
  </p:cSld>
  <p:clrMapOvr>
    <a:masterClrMapping/>
  </p:clrMapOvr>
  <p:transition spd="fast">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4A559"/>
        </a:solidFill>
      </p:bgPr>
    </p:bg>
    <p:spTree>
      <p:nvGrpSpPr>
        <p:cNvPr id="1" name=""/>
        <p:cNvGrpSpPr/>
        <p:nvPr/>
      </p:nvGrpSpPr>
      <p:grpSpPr>
        <a:xfrm>
          <a:off x="0" y="0"/>
          <a:ext cx="0" cy="0"/>
          <a:chOff x="0" y="0"/>
          <a:chExt cx="0" cy="0"/>
        </a:xfrm>
      </p:grpSpPr>
      <p:grpSp>
        <p:nvGrpSpPr>
          <p:cNvPr name="Group 2" id="2"/>
          <p:cNvGrpSpPr/>
          <p:nvPr/>
        </p:nvGrpSpPr>
        <p:grpSpPr>
          <a:xfrm rot="0">
            <a:off x="1493511" y="3255790"/>
            <a:ext cx="6362417" cy="3895581"/>
            <a:chOff x="0" y="0"/>
            <a:chExt cx="1409367" cy="862927"/>
          </a:xfrm>
        </p:grpSpPr>
        <p:sp>
          <p:nvSpPr>
            <p:cNvPr name="Freeform 3" id="3"/>
            <p:cNvSpPr/>
            <p:nvPr/>
          </p:nvSpPr>
          <p:spPr>
            <a:xfrm flipH="false" flipV="false" rot="0">
              <a:off x="0" y="0"/>
              <a:ext cx="1409367" cy="862927"/>
            </a:xfrm>
            <a:custGeom>
              <a:avLst/>
              <a:gdLst/>
              <a:ahLst/>
              <a:cxnLst/>
              <a:rect r="r" b="b" t="t" l="l"/>
              <a:pathLst>
                <a:path h="862927" w="1409367">
                  <a:moveTo>
                    <a:pt x="121682" y="0"/>
                  </a:moveTo>
                  <a:lnTo>
                    <a:pt x="1287685" y="0"/>
                  </a:lnTo>
                  <a:cubicBezTo>
                    <a:pt x="1319957" y="0"/>
                    <a:pt x="1350907" y="12820"/>
                    <a:pt x="1373727" y="35640"/>
                  </a:cubicBezTo>
                  <a:cubicBezTo>
                    <a:pt x="1396547" y="58460"/>
                    <a:pt x="1409367" y="89410"/>
                    <a:pt x="1409367" y="121682"/>
                  </a:cubicBezTo>
                  <a:lnTo>
                    <a:pt x="1409367" y="741245"/>
                  </a:lnTo>
                  <a:cubicBezTo>
                    <a:pt x="1409367" y="808448"/>
                    <a:pt x="1354888" y="862927"/>
                    <a:pt x="1287685" y="862927"/>
                  </a:cubicBezTo>
                  <a:lnTo>
                    <a:pt x="121682" y="862927"/>
                  </a:lnTo>
                  <a:cubicBezTo>
                    <a:pt x="89410" y="862927"/>
                    <a:pt x="58460" y="850107"/>
                    <a:pt x="35640" y="827287"/>
                  </a:cubicBezTo>
                  <a:cubicBezTo>
                    <a:pt x="12820" y="804468"/>
                    <a:pt x="0" y="773517"/>
                    <a:pt x="0" y="741245"/>
                  </a:cubicBezTo>
                  <a:lnTo>
                    <a:pt x="0" y="121682"/>
                  </a:lnTo>
                  <a:cubicBezTo>
                    <a:pt x="0" y="89410"/>
                    <a:pt x="12820" y="58460"/>
                    <a:pt x="35640" y="35640"/>
                  </a:cubicBezTo>
                  <a:cubicBezTo>
                    <a:pt x="58460" y="12820"/>
                    <a:pt x="89410" y="0"/>
                    <a:pt x="121682" y="0"/>
                  </a:cubicBezTo>
                  <a:close/>
                </a:path>
              </a:pathLst>
            </a:custGeom>
            <a:blipFill>
              <a:blip r:embed="rId2"/>
              <a:stretch>
                <a:fillRect l="-10174" t="0" r="-10174" b="0"/>
              </a:stretch>
            </a:blipFill>
            <a:ln cap="rnd">
              <a:noFill/>
              <a:prstDash val="solid"/>
              <a:round/>
            </a:ln>
          </p:spPr>
        </p:sp>
      </p:grpSp>
      <p:grpSp>
        <p:nvGrpSpPr>
          <p:cNvPr name="Group 4" id="4"/>
          <p:cNvGrpSpPr/>
          <p:nvPr/>
        </p:nvGrpSpPr>
        <p:grpSpPr>
          <a:xfrm rot="0">
            <a:off x="10516624" y="3255790"/>
            <a:ext cx="6404410" cy="3895581"/>
            <a:chOff x="0" y="0"/>
            <a:chExt cx="1418669" cy="862927"/>
          </a:xfrm>
        </p:grpSpPr>
        <p:sp>
          <p:nvSpPr>
            <p:cNvPr name="Freeform 5" id="5"/>
            <p:cNvSpPr/>
            <p:nvPr/>
          </p:nvSpPr>
          <p:spPr>
            <a:xfrm flipH="false" flipV="false" rot="0">
              <a:off x="0" y="0"/>
              <a:ext cx="1418669" cy="862927"/>
            </a:xfrm>
            <a:custGeom>
              <a:avLst/>
              <a:gdLst/>
              <a:ahLst/>
              <a:cxnLst/>
              <a:rect r="r" b="b" t="t" l="l"/>
              <a:pathLst>
                <a:path h="862927" w="1418669">
                  <a:moveTo>
                    <a:pt x="120884" y="0"/>
                  </a:moveTo>
                  <a:lnTo>
                    <a:pt x="1297785" y="0"/>
                  </a:lnTo>
                  <a:cubicBezTo>
                    <a:pt x="1364548" y="0"/>
                    <a:pt x="1418669" y="54122"/>
                    <a:pt x="1418669" y="120884"/>
                  </a:cubicBezTo>
                  <a:lnTo>
                    <a:pt x="1418669" y="742043"/>
                  </a:lnTo>
                  <a:cubicBezTo>
                    <a:pt x="1418669" y="774104"/>
                    <a:pt x="1405933" y="804851"/>
                    <a:pt x="1383263" y="827521"/>
                  </a:cubicBezTo>
                  <a:cubicBezTo>
                    <a:pt x="1360593" y="850191"/>
                    <a:pt x="1329846" y="862927"/>
                    <a:pt x="1297785" y="862927"/>
                  </a:cubicBezTo>
                  <a:lnTo>
                    <a:pt x="120884" y="862927"/>
                  </a:lnTo>
                  <a:cubicBezTo>
                    <a:pt x="88824" y="862927"/>
                    <a:pt x="58076" y="850191"/>
                    <a:pt x="35406" y="827521"/>
                  </a:cubicBezTo>
                  <a:cubicBezTo>
                    <a:pt x="12736" y="804851"/>
                    <a:pt x="0" y="774104"/>
                    <a:pt x="0" y="742043"/>
                  </a:cubicBezTo>
                  <a:lnTo>
                    <a:pt x="0" y="120884"/>
                  </a:lnTo>
                  <a:cubicBezTo>
                    <a:pt x="0" y="88824"/>
                    <a:pt x="12736" y="58076"/>
                    <a:pt x="35406" y="35406"/>
                  </a:cubicBezTo>
                  <a:cubicBezTo>
                    <a:pt x="58076" y="12736"/>
                    <a:pt x="88824" y="0"/>
                    <a:pt x="120884" y="0"/>
                  </a:cubicBezTo>
                  <a:close/>
                </a:path>
              </a:pathLst>
            </a:custGeom>
            <a:blipFill>
              <a:blip r:embed="rId3"/>
              <a:stretch>
                <a:fillRect l="-12026" t="0" r="-7533" b="0"/>
              </a:stretch>
            </a:blipFill>
            <a:ln cap="rnd">
              <a:noFill/>
              <a:prstDash val="solid"/>
              <a:round/>
            </a:ln>
          </p:spPr>
        </p:sp>
      </p:grpSp>
      <p:grpSp>
        <p:nvGrpSpPr>
          <p:cNvPr name="Group 6" id="6"/>
          <p:cNvGrpSpPr/>
          <p:nvPr/>
        </p:nvGrpSpPr>
        <p:grpSpPr>
          <a:xfrm rot="0">
            <a:off x="1493511" y="3255790"/>
            <a:ext cx="6362417" cy="1158677"/>
            <a:chOff x="0" y="0"/>
            <a:chExt cx="1351301" cy="246089"/>
          </a:xfrm>
        </p:grpSpPr>
        <p:sp>
          <p:nvSpPr>
            <p:cNvPr name="Freeform 7" id="7"/>
            <p:cNvSpPr/>
            <p:nvPr/>
          </p:nvSpPr>
          <p:spPr>
            <a:xfrm flipH="false" flipV="false" rot="0">
              <a:off x="0" y="0"/>
              <a:ext cx="1351301" cy="246089"/>
            </a:xfrm>
            <a:custGeom>
              <a:avLst/>
              <a:gdLst/>
              <a:ahLst/>
              <a:cxnLst/>
              <a:rect r="r" b="b" t="t" l="l"/>
              <a:pathLst>
                <a:path h="246089" w="1351301">
                  <a:moveTo>
                    <a:pt x="0" y="0"/>
                  </a:moveTo>
                  <a:lnTo>
                    <a:pt x="1351301" y="0"/>
                  </a:lnTo>
                  <a:lnTo>
                    <a:pt x="1351301" y="246089"/>
                  </a:lnTo>
                  <a:lnTo>
                    <a:pt x="0" y="246089"/>
                  </a:lnTo>
                  <a:close/>
                </a:path>
              </a:pathLst>
            </a:custGeom>
            <a:solidFill>
              <a:srgbClr val="A4A559"/>
            </a:solidFill>
            <a:ln w="19050" cap="sq">
              <a:solidFill>
                <a:srgbClr val="E6E6E6"/>
              </a:solidFill>
              <a:prstDash val="solid"/>
              <a:miter/>
            </a:ln>
          </p:spPr>
        </p:sp>
        <p:sp>
          <p:nvSpPr>
            <p:cNvPr name="TextBox 8" id="8"/>
            <p:cNvSpPr txBox="true"/>
            <p:nvPr/>
          </p:nvSpPr>
          <p:spPr>
            <a:xfrm>
              <a:off x="0" y="-66675"/>
              <a:ext cx="1351301" cy="312764"/>
            </a:xfrm>
            <a:prstGeom prst="rect">
              <a:avLst/>
            </a:prstGeom>
          </p:spPr>
          <p:txBody>
            <a:bodyPr anchor="ctr" rtlCol="false" tIns="50800" lIns="50800" bIns="50800" rIns="50800"/>
            <a:lstStyle/>
            <a:p>
              <a:pPr algn="ctr" marL="0" indent="0" lvl="0">
                <a:lnSpc>
                  <a:spcPts val="4200"/>
                </a:lnSpc>
                <a:spcBef>
                  <a:spcPct val="0"/>
                </a:spcBef>
              </a:pPr>
            </a:p>
          </p:txBody>
        </p:sp>
      </p:grpSp>
      <p:grpSp>
        <p:nvGrpSpPr>
          <p:cNvPr name="Group 9" id="9"/>
          <p:cNvGrpSpPr/>
          <p:nvPr/>
        </p:nvGrpSpPr>
        <p:grpSpPr>
          <a:xfrm rot="0">
            <a:off x="10516624" y="3255790"/>
            <a:ext cx="6404410" cy="1158677"/>
            <a:chOff x="0" y="0"/>
            <a:chExt cx="1360220" cy="246089"/>
          </a:xfrm>
        </p:grpSpPr>
        <p:sp>
          <p:nvSpPr>
            <p:cNvPr name="Freeform 10" id="10"/>
            <p:cNvSpPr/>
            <p:nvPr/>
          </p:nvSpPr>
          <p:spPr>
            <a:xfrm flipH="false" flipV="false" rot="0">
              <a:off x="0" y="0"/>
              <a:ext cx="1360220" cy="246089"/>
            </a:xfrm>
            <a:custGeom>
              <a:avLst/>
              <a:gdLst/>
              <a:ahLst/>
              <a:cxnLst/>
              <a:rect r="r" b="b" t="t" l="l"/>
              <a:pathLst>
                <a:path h="246089" w="1360220">
                  <a:moveTo>
                    <a:pt x="0" y="0"/>
                  </a:moveTo>
                  <a:lnTo>
                    <a:pt x="1360220" y="0"/>
                  </a:lnTo>
                  <a:lnTo>
                    <a:pt x="1360220" y="246089"/>
                  </a:lnTo>
                  <a:lnTo>
                    <a:pt x="0" y="246089"/>
                  </a:lnTo>
                  <a:close/>
                </a:path>
              </a:pathLst>
            </a:custGeom>
            <a:solidFill>
              <a:srgbClr val="A4A559"/>
            </a:solidFill>
            <a:ln w="19050" cap="sq">
              <a:solidFill>
                <a:srgbClr val="E6E6E6"/>
              </a:solidFill>
              <a:prstDash val="solid"/>
              <a:miter/>
            </a:ln>
          </p:spPr>
        </p:sp>
        <p:sp>
          <p:nvSpPr>
            <p:cNvPr name="TextBox 11" id="11"/>
            <p:cNvSpPr txBox="true"/>
            <p:nvPr/>
          </p:nvSpPr>
          <p:spPr>
            <a:xfrm>
              <a:off x="0" y="-66675"/>
              <a:ext cx="1360220" cy="312764"/>
            </a:xfrm>
            <a:prstGeom prst="rect">
              <a:avLst/>
            </a:prstGeom>
          </p:spPr>
          <p:txBody>
            <a:bodyPr anchor="ctr" rtlCol="false" tIns="50800" lIns="50800" bIns="50800" rIns="50800"/>
            <a:lstStyle/>
            <a:p>
              <a:pPr algn="ctr" marL="0" indent="0" lvl="0">
                <a:lnSpc>
                  <a:spcPts val="4200"/>
                </a:lnSpc>
                <a:spcBef>
                  <a:spcPct val="0"/>
                </a:spcBef>
              </a:pPr>
            </a:p>
          </p:txBody>
        </p:sp>
      </p:grpSp>
      <p:sp>
        <p:nvSpPr>
          <p:cNvPr name="TextBox 12" id="12"/>
          <p:cNvSpPr txBox="true"/>
          <p:nvPr/>
        </p:nvSpPr>
        <p:spPr>
          <a:xfrm rot="0">
            <a:off x="1419740" y="976425"/>
            <a:ext cx="15448519" cy="1428750"/>
          </a:xfrm>
          <a:prstGeom prst="rect">
            <a:avLst/>
          </a:prstGeom>
        </p:spPr>
        <p:txBody>
          <a:bodyPr anchor="t" rtlCol="false" tIns="0" lIns="0" bIns="0" rIns="0">
            <a:spAutoFit/>
          </a:bodyPr>
          <a:lstStyle/>
          <a:p>
            <a:pPr algn="ctr" marL="0" indent="0" lvl="1">
              <a:lnSpc>
                <a:spcPts val="10200"/>
              </a:lnSpc>
              <a:spcBef>
                <a:spcPct val="0"/>
              </a:spcBef>
            </a:pPr>
            <a:r>
              <a:rPr lang="en-US" sz="12000" spc="-660">
                <a:solidFill>
                  <a:srgbClr val="F6F6F6"/>
                </a:solidFill>
                <a:latin typeface="Arial Unicode"/>
                <a:ea typeface="Arial Unicode"/>
                <a:cs typeface="Arial Unicode"/>
                <a:sym typeface="Arial Unicode"/>
              </a:rPr>
              <a:t>Webs</a:t>
            </a:r>
            <a:r>
              <a:rPr lang="en-US" sz="12000" spc="-660" strike="noStrike" u="none">
                <a:solidFill>
                  <a:srgbClr val="F6F6F6"/>
                </a:solidFill>
                <a:latin typeface="Arial Unicode"/>
                <a:ea typeface="Arial Unicode"/>
                <a:cs typeface="Arial Unicode"/>
                <a:sym typeface="Arial Unicode"/>
              </a:rPr>
              <a:t>ite </a:t>
            </a:r>
          </a:p>
        </p:txBody>
      </p:sp>
      <p:sp>
        <p:nvSpPr>
          <p:cNvPr name="TextBox 13" id="13"/>
          <p:cNvSpPr txBox="true"/>
          <p:nvPr/>
        </p:nvSpPr>
        <p:spPr>
          <a:xfrm rot="0">
            <a:off x="845538" y="7589521"/>
            <a:ext cx="7658361" cy="1249679"/>
          </a:xfrm>
          <a:prstGeom prst="rect">
            <a:avLst/>
          </a:prstGeom>
        </p:spPr>
        <p:txBody>
          <a:bodyPr anchor="t" rtlCol="false" tIns="0" lIns="0" bIns="0" rIns="0">
            <a:spAutoFit/>
          </a:bodyPr>
          <a:lstStyle/>
          <a:p>
            <a:pPr algn="ctr" marL="0" indent="0" lvl="0">
              <a:lnSpc>
                <a:spcPts val="3300"/>
              </a:lnSpc>
              <a:spcBef>
                <a:spcPct val="0"/>
              </a:spcBef>
            </a:pPr>
            <a:r>
              <a:rPr lang="en-US" b="true" sz="2200">
                <a:solidFill>
                  <a:srgbClr val="F6F6F6"/>
                </a:solidFill>
                <a:latin typeface="DM Sans Bold"/>
                <a:ea typeface="DM Sans Bold"/>
                <a:cs typeface="DM Sans Bold"/>
                <a:sym typeface="DM Sans Bold"/>
              </a:rPr>
              <a:t> Handc</a:t>
            </a:r>
            <a:r>
              <a:rPr lang="en-US" b="true" sz="2200" strike="noStrike" u="none">
                <a:solidFill>
                  <a:srgbClr val="F6F6F6"/>
                </a:solidFill>
                <a:latin typeface="DM Sans Bold"/>
                <a:ea typeface="DM Sans Bold"/>
                <a:cs typeface="DM Sans Bold"/>
                <a:sym typeface="DM Sans Bold"/>
              </a:rPr>
              <a:t>rafted concrete decor made with care and creativity.   Explore our products &amp; read simple guides about working with concrete.</a:t>
            </a:r>
          </a:p>
        </p:txBody>
      </p:sp>
      <p:sp>
        <p:nvSpPr>
          <p:cNvPr name="TextBox 14" id="14"/>
          <p:cNvSpPr txBox="true"/>
          <p:nvPr/>
        </p:nvSpPr>
        <p:spPr>
          <a:xfrm rot="0">
            <a:off x="1987119" y="3539854"/>
            <a:ext cx="5375201" cy="52387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F6F6F6"/>
                </a:solidFill>
                <a:latin typeface="DM Sans Bold"/>
                <a:ea typeface="DM Sans Bold"/>
                <a:cs typeface="DM Sans Bold"/>
                <a:sym typeface="DM Sans Bold"/>
              </a:rPr>
              <a:t>WEBSITE HOME PAGE</a:t>
            </a:r>
          </a:p>
        </p:txBody>
      </p:sp>
      <p:sp>
        <p:nvSpPr>
          <p:cNvPr name="TextBox 15" id="15"/>
          <p:cNvSpPr txBox="true"/>
          <p:nvPr/>
        </p:nvSpPr>
        <p:spPr>
          <a:xfrm rot="0">
            <a:off x="10037041" y="7589521"/>
            <a:ext cx="7363576" cy="1668779"/>
          </a:xfrm>
          <a:prstGeom prst="rect">
            <a:avLst/>
          </a:prstGeom>
        </p:spPr>
        <p:txBody>
          <a:bodyPr anchor="t" rtlCol="false" tIns="0" lIns="0" bIns="0" rIns="0">
            <a:spAutoFit/>
          </a:bodyPr>
          <a:lstStyle/>
          <a:p>
            <a:pPr algn="ctr" marL="0" indent="0" lvl="0">
              <a:lnSpc>
                <a:spcPts val="3300"/>
              </a:lnSpc>
              <a:spcBef>
                <a:spcPct val="0"/>
              </a:spcBef>
            </a:pPr>
            <a:r>
              <a:rPr lang="en-US" b="true" sz="2200">
                <a:solidFill>
                  <a:srgbClr val="F6F6F6"/>
                </a:solidFill>
                <a:latin typeface="DM Sans Bold"/>
                <a:ea typeface="DM Sans Bold"/>
                <a:cs typeface="DM Sans Bold"/>
                <a:sym typeface="DM Sans Bold"/>
              </a:rPr>
              <a:t>D</a:t>
            </a:r>
            <a:r>
              <a:rPr lang="en-US" b="true" sz="2200" strike="noStrike" u="none">
                <a:solidFill>
                  <a:srgbClr val="F6F6F6"/>
                </a:solidFill>
                <a:latin typeface="DM Sans Bold"/>
                <a:ea typeface="DM Sans Bold"/>
                <a:cs typeface="DM Sans Bold"/>
                <a:sym typeface="DM Sans Bold"/>
              </a:rPr>
              <a:t>iscover our unique collection of handmade concrete pieces — from elegant vases to custom event favors.</a:t>
            </a:r>
          </a:p>
          <a:p>
            <a:pPr algn="ctr" marL="0" indent="0" lvl="0">
              <a:lnSpc>
                <a:spcPts val="3300"/>
              </a:lnSpc>
              <a:spcBef>
                <a:spcPct val="0"/>
              </a:spcBef>
            </a:pPr>
            <a:r>
              <a:rPr lang="en-US" b="true" sz="2200" strike="noStrike" u="none">
                <a:solidFill>
                  <a:srgbClr val="F6F6F6"/>
                </a:solidFill>
                <a:latin typeface="DM Sans Bold"/>
                <a:ea typeface="DM Sans Bold"/>
                <a:cs typeface="DM Sans Bold"/>
                <a:sym typeface="DM Sans Bold"/>
              </a:rPr>
              <a:t> Each item is crafted with care, using high-quality, eco-friendly materials.</a:t>
            </a:r>
          </a:p>
        </p:txBody>
      </p:sp>
      <p:sp>
        <p:nvSpPr>
          <p:cNvPr name="TextBox 16" id="16"/>
          <p:cNvSpPr txBox="true"/>
          <p:nvPr/>
        </p:nvSpPr>
        <p:spPr>
          <a:xfrm rot="0">
            <a:off x="11031228" y="3539854"/>
            <a:ext cx="5375201" cy="52387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F6F6F6"/>
                </a:solidFill>
                <a:latin typeface="DM Sans Bold"/>
                <a:ea typeface="DM Sans Bold"/>
                <a:cs typeface="DM Sans Bold"/>
                <a:sym typeface="DM Sans Bold"/>
              </a:rPr>
              <a:t>WEBSITE PRODUCT GALLERY</a:t>
            </a:r>
          </a:p>
        </p:txBody>
      </p:sp>
      <p:sp>
        <p:nvSpPr>
          <p:cNvPr name="TextBox 17" id="17"/>
          <p:cNvSpPr txBox="true"/>
          <p:nvPr/>
        </p:nvSpPr>
        <p:spPr>
          <a:xfrm rot="0">
            <a:off x="7267701" y="2588312"/>
            <a:ext cx="3710753" cy="366881"/>
          </a:xfrm>
          <a:prstGeom prst="rect">
            <a:avLst/>
          </a:prstGeom>
        </p:spPr>
        <p:txBody>
          <a:bodyPr anchor="t" rtlCol="false" tIns="0" lIns="0" bIns="0" rIns="0">
            <a:spAutoFit/>
          </a:bodyPr>
          <a:lstStyle/>
          <a:p>
            <a:pPr algn="l">
              <a:lnSpc>
                <a:spcPts val="3038"/>
              </a:lnSpc>
            </a:pPr>
            <a:r>
              <a:rPr lang="en-US" sz="2170" spc="434">
                <a:solidFill>
                  <a:srgbClr val="FFFFFF"/>
                </a:solidFill>
                <a:latin typeface="Garet Light"/>
                <a:ea typeface="Garet Light"/>
                <a:cs typeface="Garet Light"/>
                <a:sym typeface="Garet Light"/>
              </a:rPr>
              <a:t>INFOGRAPHICPLAN</a:t>
            </a:r>
          </a:p>
        </p:txBody>
      </p:sp>
    </p:spTree>
  </p:cSld>
  <p:clrMapOvr>
    <a:masterClrMapping/>
  </p:clrMapOvr>
  <p:transition spd="fast">
    <p:wipe dir="d"/>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A4A559"/>
        </a:solidFill>
      </p:bgPr>
    </p:bg>
    <p:spTree>
      <p:nvGrpSpPr>
        <p:cNvPr id="1" name=""/>
        <p:cNvGrpSpPr/>
        <p:nvPr/>
      </p:nvGrpSpPr>
      <p:grpSpPr>
        <a:xfrm>
          <a:off x="0" y="0"/>
          <a:ext cx="0" cy="0"/>
          <a:chOff x="0" y="0"/>
          <a:chExt cx="0" cy="0"/>
        </a:xfrm>
      </p:grpSpPr>
      <p:grpSp>
        <p:nvGrpSpPr>
          <p:cNvPr name="Group 2" id="2"/>
          <p:cNvGrpSpPr/>
          <p:nvPr/>
        </p:nvGrpSpPr>
        <p:grpSpPr>
          <a:xfrm rot="0">
            <a:off x="16549448" y="3984779"/>
            <a:ext cx="1738552" cy="1302363"/>
            <a:chOff x="0" y="0"/>
            <a:chExt cx="543251" cy="406954"/>
          </a:xfrm>
        </p:grpSpPr>
        <p:sp>
          <p:nvSpPr>
            <p:cNvPr name="Freeform 3" id="3"/>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004AAD"/>
            </a:solidFill>
          </p:spPr>
        </p:sp>
      </p:grpSp>
      <p:sp>
        <p:nvSpPr>
          <p:cNvPr name="TextBox 4" id="4"/>
          <p:cNvSpPr txBox="true"/>
          <p:nvPr/>
        </p:nvSpPr>
        <p:spPr>
          <a:xfrm rot="0">
            <a:off x="1274270" y="734765"/>
            <a:ext cx="7869730" cy="980281"/>
          </a:xfrm>
          <a:prstGeom prst="rect">
            <a:avLst/>
          </a:prstGeom>
        </p:spPr>
        <p:txBody>
          <a:bodyPr anchor="t" rtlCol="false" tIns="0" lIns="0" bIns="0" rIns="0">
            <a:spAutoFit/>
          </a:bodyPr>
          <a:lstStyle/>
          <a:p>
            <a:pPr algn="l">
              <a:lnSpc>
                <a:spcPts val="7307"/>
              </a:lnSpc>
            </a:pPr>
            <a:r>
              <a:rPr lang="en-US" sz="7307">
                <a:solidFill>
                  <a:srgbClr val="FAFAFA"/>
                </a:solidFill>
                <a:latin typeface="Garet ExtraBold"/>
                <a:ea typeface="Garet ExtraBold"/>
                <a:cs typeface="Garet ExtraBold"/>
                <a:sym typeface="Garet ExtraBold"/>
              </a:rPr>
              <a:t>Social Media</a:t>
            </a:r>
          </a:p>
        </p:txBody>
      </p:sp>
      <p:grpSp>
        <p:nvGrpSpPr>
          <p:cNvPr name="Group 5" id="5"/>
          <p:cNvGrpSpPr/>
          <p:nvPr/>
        </p:nvGrpSpPr>
        <p:grpSpPr>
          <a:xfrm rot="0">
            <a:off x="16549448" y="5238161"/>
            <a:ext cx="1738552" cy="1302363"/>
            <a:chOff x="0" y="0"/>
            <a:chExt cx="543251" cy="406954"/>
          </a:xfrm>
        </p:grpSpPr>
        <p:sp>
          <p:nvSpPr>
            <p:cNvPr name="Freeform 6" id="6"/>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FFA199"/>
            </a:solidFill>
          </p:spPr>
        </p:sp>
      </p:grpSp>
      <p:grpSp>
        <p:nvGrpSpPr>
          <p:cNvPr name="Group 7" id="7"/>
          <p:cNvGrpSpPr/>
          <p:nvPr/>
        </p:nvGrpSpPr>
        <p:grpSpPr>
          <a:xfrm rot="0">
            <a:off x="16549448" y="6463371"/>
            <a:ext cx="1738552" cy="1302363"/>
            <a:chOff x="0" y="0"/>
            <a:chExt cx="543251" cy="406954"/>
          </a:xfrm>
        </p:grpSpPr>
        <p:sp>
          <p:nvSpPr>
            <p:cNvPr name="Freeform 8" id="8"/>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84545A"/>
            </a:solidFill>
          </p:spPr>
        </p:sp>
      </p:grpSp>
      <p:grpSp>
        <p:nvGrpSpPr>
          <p:cNvPr name="Group 9" id="9"/>
          <p:cNvGrpSpPr/>
          <p:nvPr/>
        </p:nvGrpSpPr>
        <p:grpSpPr>
          <a:xfrm rot="0">
            <a:off x="16549448" y="7716754"/>
            <a:ext cx="1738552" cy="1302363"/>
            <a:chOff x="0" y="0"/>
            <a:chExt cx="543251" cy="406954"/>
          </a:xfrm>
        </p:grpSpPr>
        <p:sp>
          <p:nvSpPr>
            <p:cNvPr name="Freeform 10" id="10"/>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ACA3AF"/>
            </a:solidFill>
          </p:spPr>
        </p:sp>
      </p:grpSp>
      <p:sp>
        <p:nvSpPr>
          <p:cNvPr name="Freeform 11" id="11"/>
          <p:cNvSpPr/>
          <p:nvPr/>
        </p:nvSpPr>
        <p:spPr>
          <a:xfrm flipH="false" flipV="false" rot="0">
            <a:off x="10844503" y="1271998"/>
            <a:ext cx="4454526" cy="8909052"/>
          </a:xfrm>
          <a:custGeom>
            <a:avLst/>
            <a:gdLst/>
            <a:ahLst/>
            <a:cxnLst/>
            <a:rect r="r" b="b" t="t" l="l"/>
            <a:pathLst>
              <a:path h="8909052" w="4454526">
                <a:moveTo>
                  <a:pt x="0" y="0"/>
                </a:moveTo>
                <a:lnTo>
                  <a:pt x="4454526" y="0"/>
                </a:lnTo>
                <a:lnTo>
                  <a:pt x="4454526" y="8909051"/>
                </a:lnTo>
                <a:lnTo>
                  <a:pt x="0" y="8909051"/>
                </a:lnTo>
                <a:lnTo>
                  <a:pt x="0" y="0"/>
                </a:lnTo>
                <a:close/>
              </a:path>
            </a:pathLst>
          </a:custGeom>
          <a:blipFill>
            <a:blip r:embed="rId2"/>
            <a:stretch>
              <a:fillRect l="0" t="0" r="0" b="0"/>
            </a:stretch>
          </a:blipFill>
        </p:spPr>
      </p:sp>
      <p:grpSp>
        <p:nvGrpSpPr>
          <p:cNvPr name="Group 12" id="12"/>
          <p:cNvGrpSpPr/>
          <p:nvPr/>
        </p:nvGrpSpPr>
        <p:grpSpPr>
          <a:xfrm rot="5400000">
            <a:off x="10577847" y="-473742"/>
            <a:ext cx="1267883" cy="7580198"/>
            <a:chOff x="0" y="0"/>
            <a:chExt cx="4975860" cy="29748802"/>
          </a:xfrm>
        </p:grpSpPr>
        <p:sp>
          <p:nvSpPr>
            <p:cNvPr name="Freeform 13" id="13"/>
            <p:cNvSpPr/>
            <p:nvPr/>
          </p:nvSpPr>
          <p:spPr>
            <a:xfrm flipH="false" flipV="false" rot="0">
              <a:off x="0" y="0"/>
              <a:ext cx="4975860" cy="29748801"/>
            </a:xfrm>
            <a:custGeom>
              <a:avLst/>
              <a:gdLst/>
              <a:ahLst/>
              <a:cxnLst/>
              <a:rect r="r" b="b" t="t" l="l"/>
              <a:pathLst>
                <a:path h="29748801" w="4975860">
                  <a:moveTo>
                    <a:pt x="4975860" y="0"/>
                  </a:moveTo>
                  <a:lnTo>
                    <a:pt x="4975860" y="28877583"/>
                  </a:lnTo>
                  <a:lnTo>
                    <a:pt x="2486660" y="29748801"/>
                  </a:lnTo>
                  <a:lnTo>
                    <a:pt x="0" y="28877583"/>
                  </a:lnTo>
                  <a:lnTo>
                    <a:pt x="1270" y="28161301"/>
                  </a:lnTo>
                  <a:lnTo>
                    <a:pt x="6350" y="7042037"/>
                  </a:lnTo>
                  <a:lnTo>
                    <a:pt x="0" y="0"/>
                  </a:lnTo>
                  <a:lnTo>
                    <a:pt x="4975860" y="0"/>
                  </a:lnTo>
                  <a:close/>
                </a:path>
              </a:pathLst>
            </a:custGeom>
            <a:solidFill>
              <a:srgbClr val="004AAD"/>
            </a:solidFill>
          </p:spPr>
        </p:sp>
      </p:grpSp>
      <p:grpSp>
        <p:nvGrpSpPr>
          <p:cNvPr name="Group 14" id="14"/>
          <p:cNvGrpSpPr/>
          <p:nvPr/>
        </p:nvGrpSpPr>
        <p:grpSpPr>
          <a:xfrm rot="5400000">
            <a:off x="10077623" y="279416"/>
            <a:ext cx="1267883" cy="8580647"/>
            <a:chOff x="0" y="0"/>
            <a:chExt cx="4975860" cy="33675105"/>
          </a:xfrm>
        </p:grpSpPr>
        <p:sp>
          <p:nvSpPr>
            <p:cNvPr name="Freeform 15" id="15"/>
            <p:cNvSpPr/>
            <p:nvPr/>
          </p:nvSpPr>
          <p:spPr>
            <a:xfrm flipH="false" flipV="false" rot="0">
              <a:off x="0" y="0"/>
              <a:ext cx="4975860" cy="33675104"/>
            </a:xfrm>
            <a:custGeom>
              <a:avLst/>
              <a:gdLst/>
              <a:ahLst/>
              <a:cxnLst/>
              <a:rect r="r" b="b" t="t" l="l"/>
              <a:pathLst>
                <a:path h="33675104" w="4975860">
                  <a:moveTo>
                    <a:pt x="4975860" y="0"/>
                  </a:moveTo>
                  <a:lnTo>
                    <a:pt x="4975860" y="32803886"/>
                  </a:lnTo>
                  <a:lnTo>
                    <a:pt x="2486660" y="33675104"/>
                  </a:lnTo>
                  <a:lnTo>
                    <a:pt x="0" y="32803886"/>
                  </a:lnTo>
                  <a:lnTo>
                    <a:pt x="1270" y="32087604"/>
                  </a:lnTo>
                  <a:lnTo>
                    <a:pt x="6350" y="7963698"/>
                  </a:lnTo>
                  <a:lnTo>
                    <a:pt x="0" y="0"/>
                  </a:lnTo>
                  <a:lnTo>
                    <a:pt x="4975860" y="0"/>
                  </a:lnTo>
                  <a:close/>
                </a:path>
              </a:pathLst>
            </a:custGeom>
            <a:solidFill>
              <a:srgbClr val="FFA199"/>
            </a:solidFill>
          </p:spPr>
        </p:sp>
      </p:grpSp>
      <p:grpSp>
        <p:nvGrpSpPr>
          <p:cNvPr name="Group 16" id="16"/>
          <p:cNvGrpSpPr/>
          <p:nvPr/>
        </p:nvGrpSpPr>
        <p:grpSpPr>
          <a:xfrm rot="5400000">
            <a:off x="11576601" y="3003603"/>
            <a:ext cx="1225209" cy="5625365"/>
            <a:chOff x="0" y="0"/>
            <a:chExt cx="4975860" cy="22845914"/>
          </a:xfrm>
        </p:grpSpPr>
        <p:sp>
          <p:nvSpPr>
            <p:cNvPr name="Freeform 17" id="17"/>
            <p:cNvSpPr/>
            <p:nvPr/>
          </p:nvSpPr>
          <p:spPr>
            <a:xfrm flipH="false" flipV="false" rot="0">
              <a:off x="0" y="0"/>
              <a:ext cx="4975860" cy="22845914"/>
            </a:xfrm>
            <a:custGeom>
              <a:avLst/>
              <a:gdLst/>
              <a:ahLst/>
              <a:cxnLst/>
              <a:rect r="r" b="b" t="t" l="l"/>
              <a:pathLst>
                <a:path h="22845914" w="4975860">
                  <a:moveTo>
                    <a:pt x="4975860" y="0"/>
                  </a:moveTo>
                  <a:lnTo>
                    <a:pt x="4975860" y="21974694"/>
                  </a:lnTo>
                  <a:lnTo>
                    <a:pt x="2486660" y="22845914"/>
                  </a:lnTo>
                  <a:lnTo>
                    <a:pt x="0" y="21974694"/>
                  </a:lnTo>
                  <a:lnTo>
                    <a:pt x="1270" y="21258414"/>
                  </a:lnTo>
                  <a:lnTo>
                    <a:pt x="6350" y="5421652"/>
                  </a:lnTo>
                  <a:lnTo>
                    <a:pt x="0" y="0"/>
                  </a:lnTo>
                  <a:lnTo>
                    <a:pt x="4975860" y="0"/>
                  </a:lnTo>
                  <a:close/>
                </a:path>
              </a:pathLst>
            </a:custGeom>
            <a:solidFill>
              <a:srgbClr val="84545A"/>
            </a:solidFill>
          </p:spPr>
        </p:sp>
      </p:grpSp>
      <p:grpSp>
        <p:nvGrpSpPr>
          <p:cNvPr name="Group 18" id="18"/>
          <p:cNvGrpSpPr/>
          <p:nvPr/>
        </p:nvGrpSpPr>
        <p:grpSpPr>
          <a:xfrm rot="5400000">
            <a:off x="10913832" y="3594218"/>
            <a:ext cx="1267883" cy="6908228"/>
            <a:chOff x="0" y="0"/>
            <a:chExt cx="4975860" cy="27111626"/>
          </a:xfrm>
        </p:grpSpPr>
        <p:sp>
          <p:nvSpPr>
            <p:cNvPr name="Freeform 19" id="19"/>
            <p:cNvSpPr/>
            <p:nvPr/>
          </p:nvSpPr>
          <p:spPr>
            <a:xfrm flipH="false" flipV="false" rot="0">
              <a:off x="0" y="0"/>
              <a:ext cx="4975860" cy="27111626"/>
            </a:xfrm>
            <a:custGeom>
              <a:avLst/>
              <a:gdLst/>
              <a:ahLst/>
              <a:cxnLst/>
              <a:rect r="r" b="b" t="t" l="l"/>
              <a:pathLst>
                <a:path h="27111626" w="4975860">
                  <a:moveTo>
                    <a:pt x="4975860" y="0"/>
                  </a:moveTo>
                  <a:lnTo>
                    <a:pt x="4975860" y="26240408"/>
                  </a:lnTo>
                  <a:lnTo>
                    <a:pt x="2486660" y="27111626"/>
                  </a:lnTo>
                  <a:lnTo>
                    <a:pt x="0" y="26240408"/>
                  </a:lnTo>
                  <a:lnTo>
                    <a:pt x="1270" y="25524126"/>
                  </a:lnTo>
                  <a:lnTo>
                    <a:pt x="6350" y="6422986"/>
                  </a:lnTo>
                  <a:lnTo>
                    <a:pt x="0" y="0"/>
                  </a:lnTo>
                  <a:lnTo>
                    <a:pt x="4975860" y="0"/>
                  </a:lnTo>
                  <a:close/>
                </a:path>
              </a:pathLst>
            </a:custGeom>
            <a:solidFill>
              <a:srgbClr val="ACA3AF"/>
            </a:solidFill>
          </p:spPr>
        </p:sp>
      </p:grpSp>
      <p:grpSp>
        <p:nvGrpSpPr>
          <p:cNvPr name="Group 20" id="20"/>
          <p:cNvGrpSpPr/>
          <p:nvPr/>
        </p:nvGrpSpPr>
        <p:grpSpPr>
          <a:xfrm rot="0">
            <a:off x="16549448" y="8984637"/>
            <a:ext cx="1738552" cy="1302363"/>
            <a:chOff x="0" y="0"/>
            <a:chExt cx="543251" cy="406954"/>
          </a:xfrm>
        </p:grpSpPr>
        <p:sp>
          <p:nvSpPr>
            <p:cNvPr name="Freeform 21" id="21"/>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383950"/>
            </a:solidFill>
          </p:spPr>
        </p:sp>
      </p:grpSp>
      <p:grpSp>
        <p:nvGrpSpPr>
          <p:cNvPr name="Group 22" id="22"/>
          <p:cNvGrpSpPr/>
          <p:nvPr/>
        </p:nvGrpSpPr>
        <p:grpSpPr>
          <a:xfrm rot="5400000">
            <a:off x="9619164" y="3567433"/>
            <a:ext cx="1267883" cy="9497564"/>
            <a:chOff x="0" y="0"/>
            <a:chExt cx="4975860" cy="37273584"/>
          </a:xfrm>
        </p:grpSpPr>
        <p:sp>
          <p:nvSpPr>
            <p:cNvPr name="Freeform 23" id="23"/>
            <p:cNvSpPr/>
            <p:nvPr/>
          </p:nvSpPr>
          <p:spPr>
            <a:xfrm flipH="false" flipV="false" rot="0">
              <a:off x="0" y="0"/>
              <a:ext cx="4975860" cy="37273585"/>
            </a:xfrm>
            <a:custGeom>
              <a:avLst/>
              <a:gdLst/>
              <a:ahLst/>
              <a:cxnLst/>
              <a:rect r="r" b="b" t="t" l="l"/>
              <a:pathLst>
                <a:path h="37273585" w="4975860">
                  <a:moveTo>
                    <a:pt x="4975860" y="0"/>
                  </a:moveTo>
                  <a:lnTo>
                    <a:pt x="4975860" y="36402364"/>
                  </a:lnTo>
                  <a:lnTo>
                    <a:pt x="2486660" y="37273585"/>
                  </a:lnTo>
                  <a:lnTo>
                    <a:pt x="0" y="36402364"/>
                  </a:lnTo>
                  <a:lnTo>
                    <a:pt x="1270" y="35686085"/>
                  </a:lnTo>
                  <a:lnTo>
                    <a:pt x="6350" y="8808405"/>
                  </a:lnTo>
                  <a:lnTo>
                    <a:pt x="0" y="0"/>
                  </a:lnTo>
                  <a:lnTo>
                    <a:pt x="4975860" y="0"/>
                  </a:lnTo>
                  <a:close/>
                </a:path>
              </a:pathLst>
            </a:custGeom>
            <a:solidFill>
              <a:srgbClr val="383950"/>
            </a:solidFill>
          </p:spPr>
        </p:sp>
      </p:grpSp>
      <p:grpSp>
        <p:nvGrpSpPr>
          <p:cNvPr name="Group 24" id="24"/>
          <p:cNvGrpSpPr/>
          <p:nvPr/>
        </p:nvGrpSpPr>
        <p:grpSpPr>
          <a:xfrm rot="0">
            <a:off x="7818257" y="2924488"/>
            <a:ext cx="783738" cy="783738"/>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6" id="26"/>
          <p:cNvGrpSpPr/>
          <p:nvPr/>
        </p:nvGrpSpPr>
        <p:grpSpPr>
          <a:xfrm rot="5400000">
            <a:off x="14621875" y="3359569"/>
            <a:ext cx="2604727" cy="1250419"/>
            <a:chOff x="0" y="0"/>
            <a:chExt cx="13288429" cy="6379210"/>
          </a:xfrm>
        </p:grpSpPr>
        <p:sp>
          <p:nvSpPr>
            <p:cNvPr name="Freeform 27" id="27"/>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5993CF"/>
            </a:solidFill>
          </p:spPr>
        </p:sp>
      </p:grpSp>
      <p:grpSp>
        <p:nvGrpSpPr>
          <p:cNvPr name="Group 28" id="28"/>
          <p:cNvGrpSpPr/>
          <p:nvPr/>
        </p:nvGrpSpPr>
        <p:grpSpPr>
          <a:xfrm rot="5400000">
            <a:off x="14621875" y="4612952"/>
            <a:ext cx="2604727" cy="1250419"/>
            <a:chOff x="0" y="0"/>
            <a:chExt cx="13288429" cy="6379210"/>
          </a:xfrm>
        </p:grpSpPr>
        <p:sp>
          <p:nvSpPr>
            <p:cNvPr name="Freeform 29" id="29"/>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EB8F88"/>
            </a:solidFill>
          </p:spPr>
        </p:sp>
      </p:grpSp>
      <p:grpSp>
        <p:nvGrpSpPr>
          <p:cNvPr name="Group 30" id="30"/>
          <p:cNvGrpSpPr/>
          <p:nvPr/>
        </p:nvGrpSpPr>
        <p:grpSpPr>
          <a:xfrm rot="5400000">
            <a:off x="14621875" y="5838162"/>
            <a:ext cx="2604727" cy="1250419"/>
            <a:chOff x="0" y="0"/>
            <a:chExt cx="13288429" cy="6379210"/>
          </a:xfrm>
        </p:grpSpPr>
        <p:sp>
          <p:nvSpPr>
            <p:cNvPr name="Freeform 31" id="31"/>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724449"/>
            </a:solidFill>
          </p:spPr>
        </p:sp>
      </p:grpSp>
      <p:grpSp>
        <p:nvGrpSpPr>
          <p:cNvPr name="Group 32" id="32"/>
          <p:cNvGrpSpPr/>
          <p:nvPr/>
        </p:nvGrpSpPr>
        <p:grpSpPr>
          <a:xfrm rot="5400000">
            <a:off x="14621875" y="7091544"/>
            <a:ext cx="2604727" cy="1250419"/>
            <a:chOff x="0" y="0"/>
            <a:chExt cx="13288429" cy="6379210"/>
          </a:xfrm>
        </p:grpSpPr>
        <p:sp>
          <p:nvSpPr>
            <p:cNvPr name="Freeform 33" id="33"/>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8F8792"/>
            </a:solidFill>
          </p:spPr>
        </p:sp>
      </p:grpSp>
      <p:grpSp>
        <p:nvGrpSpPr>
          <p:cNvPr name="Group 34" id="34"/>
          <p:cNvGrpSpPr/>
          <p:nvPr/>
        </p:nvGrpSpPr>
        <p:grpSpPr>
          <a:xfrm rot="5400000">
            <a:off x="14621875" y="8359427"/>
            <a:ext cx="2604727" cy="1250419"/>
            <a:chOff x="0" y="0"/>
            <a:chExt cx="13288429" cy="6379210"/>
          </a:xfrm>
        </p:grpSpPr>
        <p:sp>
          <p:nvSpPr>
            <p:cNvPr name="Freeform 35" id="35"/>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1F2030"/>
            </a:solidFill>
          </p:spPr>
        </p:sp>
      </p:grpSp>
      <p:grpSp>
        <p:nvGrpSpPr>
          <p:cNvPr name="Group 36" id="36"/>
          <p:cNvGrpSpPr/>
          <p:nvPr/>
        </p:nvGrpSpPr>
        <p:grpSpPr>
          <a:xfrm rot="0">
            <a:off x="6810291" y="4177871"/>
            <a:ext cx="783738" cy="783738"/>
            <a:chOff x="0" y="0"/>
            <a:chExt cx="6350000" cy="6350000"/>
          </a:xfrm>
        </p:grpSpPr>
        <p:sp>
          <p:nvSpPr>
            <p:cNvPr name="Freeform 37" id="3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8" id="38"/>
          <p:cNvGrpSpPr/>
          <p:nvPr/>
        </p:nvGrpSpPr>
        <p:grpSpPr>
          <a:xfrm rot="0">
            <a:off x="9773868" y="5403080"/>
            <a:ext cx="783738" cy="783738"/>
            <a:chOff x="0" y="0"/>
            <a:chExt cx="6350000" cy="6350000"/>
          </a:xfrm>
        </p:grpSpPr>
        <p:sp>
          <p:nvSpPr>
            <p:cNvPr name="Freeform 39" id="3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40" id="40"/>
          <p:cNvSpPr/>
          <p:nvPr/>
        </p:nvSpPr>
        <p:spPr>
          <a:xfrm flipH="false" flipV="false" rot="0">
            <a:off x="6978796" y="4355590"/>
            <a:ext cx="446727" cy="428300"/>
          </a:xfrm>
          <a:custGeom>
            <a:avLst/>
            <a:gdLst/>
            <a:ahLst/>
            <a:cxnLst/>
            <a:rect r="r" b="b" t="t" l="l"/>
            <a:pathLst>
              <a:path h="428300" w="446727">
                <a:moveTo>
                  <a:pt x="0" y="0"/>
                </a:moveTo>
                <a:lnTo>
                  <a:pt x="446727" y="0"/>
                </a:lnTo>
                <a:lnTo>
                  <a:pt x="446727" y="428300"/>
                </a:lnTo>
                <a:lnTo>
                  <a:pt x="0" y="42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1" id="41"/>
          <p:cNvGrpSpPr/>
          <p:nvPr/>
        </p:nvGrpSpPr>
        <p:grpSpPr>
          <a:xfrm rot="0">
            <a:off x="8485992" y="6656463"/>
            <a:ext cx="783738" cy="783738"/>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3" id="43"/>
          <p:cNvGrpSpPr/>
          <p:nvPr/>
        </p:nvGrpSpPr>
        <p:grpSpPr>
          <a:xfrm rot="0">
            <a:off x="5890877" y="7924346"/>
            <a:ext cx="783738" cy="783738"/>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45" id="45"/>
          <p:cNvSpPr/>
          <p:nvPr/>
        </p:nvSpPr>
        <p:spPr>
          <a:xfrm flipH="false" flipV="false" rot="0">
            <a:off x="6843120" y="4210700"/>
            <a:ext cx="750909" cy="750909"/>
          </a:xfrm>
          <a:custGeom>
            <a:avLst/>
            <a:gdLst/>
            <a:ahLst/>
            <a:cxnLst/>
            <a:rect r="r" b="b" t="t" l="l"/>
            <a:pathLst>
              <a:path h="750909" w="750909">
                <a:moveTo>
                  <a:pt x="0" y="0"/>
                </a:moveTo>
                <a:lnTo>
                  <a:pt x="750909" y="0"/>
                </a:lnTo>
                <a:lnTo>
                  <a:pt x="750909" y="750909"/>
                </a:lnTo>
                <a:lnTo>
                  <a:pt x="0" y="7509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6" id="46"/>
          <p:cNvSpPr/>
          <p:nvPr/>
        </p:nvSpPr>
        <p:spPr>
          <a:xfrm flipH="false" flipV="false" rot="0">
            <a:off x="10005025" y="5545033"/>
            <a:ext cx="321423" cy="528005"/>
          </a:xfrm>
          <a:custGeom>
            <a:avLst/>
            <a:gdLst/>
            <a:ahLst/>
            <a:cxnLst/>
            <a:rect r="r" b="b" t="t" l="l"/>
            <a:pathLst>
              <a:path h="528005" w="321423">
                <a:moveTo>
                  <a:pt x="0" y="0"/>
                </a:moveTo>
                <a:lnTo>
                  <a:pt x="321424" y="0"/>
                </a:lnTo>
                <a:lnTo>
                  <a:pt x="321424" y="528005"/>
                </a:lnTo>
                <a:lnTo>
                  <a:pt x="0" y="5280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7" id="47"/>
          <p:cNvSpPr/>
          <p:nvPr/>
        </p:nvSpPr>
        <p:spPr>
          <a:xfrm flipH="false" flipV="false" rot="0">
            <a:off x="8059482" y="3018158"/>
            <a:ext cx="301289" cy="596397"/>
          </a:xfrm>
          <a:custGeom>
            <a:avLst/>
            <a:gdLst/>
            <a:ahLst/>
            <a:cxnLst/>
            <a:rect r="r" b="b" t="t" l="l"/>
            <a:pathLst>
              <a:path h="596397" w="301289">
                <a:moveTo>
                  <a:pt x="0" y="0"/>
                </a:moveTo>
                <a:lnTo>
                  <a:pt x="301288" y="0"/>
                </a:lnTo>
                <a:lnTo>
                  <a:pt x="301288" y="596398"/>
                </a:lnTo>
                <a:lnTo>
                  <a:pt x="0" y="5963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8" id="48"/>
          <p:cNvSpPr/>
          <p:nvPr/>
        </p:nvSpPr>
        <p:spPr>
          <a:xfrm flipH="false" flipV="false" rot="0">
            <a:off x="8499905" y="6589364"/>
            <a:ext cx="649826" cy="850836"/>
          </a:xfrm>
          <a:custGeom>
            <a:avLst/>
            <a:gdLst/>
            <a:ahLst/>
            <a:cxnLst/>
            <a:rect r="r" b="b" t="t" l="l"/>
            <a:pathLst>
              <a:path h="850836" w="649826">
                <a:moveTo>
                  <a:pt x="0" y="0"/>
                </a:moveTo>
                <a:lnTo>
                  <a:pt x="649826" y="0"/>
                </a:lnTo>
                <a:lnTo>
                  <a:pt x="649826" y="850837"/>
                </a:lnTo>
                <a:lnTo>
                  <a:pt x="0" y="8508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9" id="49"/>
          <p:cNvSpPr/>
          <p:nvPr/>
        </p:nvSpPr>
        <p:spPr>
          <a:xfrm flipH="false" flipV="false" rot="0">
            <a:off x="5890877" y="7924346"/>
            <a:ext cx="577819" cy="723404"/>
          </a:xfrm>
          <a:custGeom>
            <a:avLst/>
            <a:gdLst/>
            <a:ahLst/>
            <a:cxnLst/>
            <a:rect r="r" b="b" t="t" l="l"/>
            <a:pathLst>
              <a:path h="723404" w="577819">
                <a:moveTo>
                  <a:pt x="0" y="0"/>
                </a:moveTo>
                <a:lnTo>
                  <a:pt x="577819" y="0"/>
                </a:lnTo>
                <a:lnTo>
                  <a:pt x="577819" y="723404"/>
                </a:lnTo>
                <a:lnTo>
                  <a:pt x="0" y="7234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50" id="50"/>
          <p:cNvSpPr txBox="true"/>
          <p:nvPr/>
        </p:nvSpPr>
        <p:spPr>
          <a:xfrm rot="0">
            <a:off x="1274270" y="1740902"/>
            <a:ext cx="5466153" cy="531939"/>
          </a:xfrm>
          <a:prstGeom prst="rect">
            <a:avLst/>
          </a:prstGeom>
        </p:spPr>
        <p:txBody>
          <a:bodyPr anchor="t" rtlCol="false" tIns="0" lIns="0" bIns="0" rIns="0">
            <a:spAutoFit/>
          </a:bodyPr>
          <a:lstStyle/>
          <a:p>
            <a:pPr algn="l">
              <a:lnSpc>
                <a:spcPts val="4475"/>
              </a:lnSpc>
            </a:pPr>
            <a:r>
              <a:rPr lang="en-US" sz="3196" spc="639">
                <a:solidFill>
                  <a:srgbClr val="FAFAFA"/>
                </a:solidFill>
                <a:latin typeface="Garet Light"/>
                <a:ea typeface="Garet Light"/>
                <a:cs typeface="Garet Light"/>
                <a:sym typeface="Garet Light"/>
              </a:rPr>
              <a:t>INFOGRAPHICPLAN</a:t>
            </a:r>
          </a:p>
        </p:txBody>
      </p:sp>
      <p:sp>
        <p:nvSpPr>
          <p:cNvPr name="TextBox 51" id="51"/>
          <p:cNvSpPr txBox="true"/>
          <p:nvPr/>
        </p:nvSpPr>
        <p:spPr>
          <a:xfrm rot="0">
            <a:off x="8824818" y="2902838"/>
            <a:ext cx="3344141" cy="456537"/>
          </a:xfrm>
          <a:prstGeom prst="rect">
            <a:avLst/>
          </a:prstGeom>
        </p:spPr>
        <p:txBody>
          <a:bodyPr anchor="t" rtlCol="false" tIns="0" lIns="0" bIns="0" rIns="0">
            <a:spAutoFit/>
          </a:bodyPr>
          <a:lstStyle/>
          <a:p>
            <a:pPr algn="l">
              <a:lnSpc>
                <a:spcPts val="3836"/>
              </a:lnSpc>
            </a:pPr>
            <a:r>
              <a:rPr lang="en-US" sz="2740" spc="230">
                <a:solidFill>
                  <a:srgbClr val="FFFFFF"/>
                </a:solidFill>
                <a:latin typeface="Garet ExtraBold"/>
                <a:ea typeface="Garet ExtraBold"/>
                <a:cs typeface="Garet ExtraBold"/>
                <a:sym typeface="Garet ExtraBold"/>
              </a:rPr>
              <a:t>FACEBOOK</a:t>
            </a:r>
          </a:p>
        </p:txBody>
      </p:sp>
      <p:sp>
        <p:nvSpPr>
          <p:cNvPr name="TextBox 52" id="52"/>
          <p:cNvSpPr txBox="true"/>
          <p:nvPr/>
        </p:nvSpPr>
        <p:spPr>
          <a:xfrm rot="0">
            <a:off x="8824818" y="3321275"/>
            <a:ext cx="3344141" cy="360976"/>
          </a:xfrm>
          <a:prstGeom prst="rect">
            <a:avLst/>
          </a:prstGeom>
        </p:spPr>
        <p:txBody>
          <a:bodyPr anchor="t" rtlCol="false" tIns="0" lIns="0" bIns="0" rIns="0">
            <a:spAutoFit/>
          </a:bodyPr>
          <a:lstStyle/>
          <a:p>
            <a:pPr algn="l">
              <a:lnSpc>
                <a:spcPts val="2983"/>
              </a:lnSpc>
            </a:pPr>
            <a:r>
              <a:rPr lang="en-US" sz="2131">
                <a:solidFill>
                  <a:srgbClr val="FFFFFF"/>
                </a:solidFill>
                <a:latin typeface="Garet Light"/>
                <a:ea typeface="Garet Light"/>
                <a:cs typeface="Garet Light"/>
                <a:sym typeface="Garet Light"/>
              </a:rPr>
              <a:t>566 Follower 488 like </a:t>
            </a:r>
          </a:p>
        </p:txBody>
      </p:sp>
      <p:sp>
        <p:nvSpPr>
          <p:cNvPr name="TextBox 53" id="53"/>
          <p:cNvSpPr txBox="true"/>
          <p:nvPr/>
        </p:nvSpPr>
        <p:spPr>
          <a:xfrm rot="0">
            <a:off x="7818257" y="4156221"/>
            <a:ext cx="3344141" cy="456537"/>
          </a:xfrm>
          <a:prstGeom prst="rect">
            <a:avLst/>
          </a:prstGeom>
        </p:spPr>
        <p:txBody>
          <a:bodyPr anchor="t" rtlCol="false" tIns="0" lIns="0" bIns="0" rIns="0">
            <a:spAutoFit/>
          </a:bodyPr>
          <a:lstStyle/>
          <a:p>
            <a:pPr algn="l">
              <a:lnSpc>
                <a:spcPts val="3836"/>
              </a:lnSpc>
            </a:pPr>
            <a:r>
              <a:rPr lang="en-US" sz="2740" spc="230">
                <a:solidFill>
                  <a:srgbClr val="FFFFFF"/>
                </a:solidFill>
                <a:latin typeface="Garet ExtraBold"/>
                <a:ea typeface="Garet ExtraBold"/>
                <a:cs typeface="Garet ExtraBold"/>
                <a:sym typeface="Garet ExtraBold"/>
              </a:rPr>
              <a:t>INSTGRAM </a:t>
            </a:r>
          </a:p>
        </p:txBody>
      </p:sp>
      <p:sp>
        <p:nvSpPr>
          <p:cNvPr name="TextBox 54" id="54"/>
          <p:cNvSpPr txBox="true"/>
          <p:nvPr/>
        </p:nvSpPr>
        <p:spPr>
          <a:xfrm rot="0">
            <a:off x="7818257" y="4574658"/>
            <a:ext cx="3344141" cy="360976"/>
          </a:xfrm>
          <a:prstGeom prst="rect">
            <a:avLst/>
          </a:prstGeom>
        </p:spPr>
        <p:txBody>
          <a:bodyPr anchor="t" rtlCol="false" tIns="0" lIns="0" bIns="0" rIns="0">
            <a:spAutoFit/>
          </a:bodyPr>
          <a:lstStyle/>
          <a:p>
            <a:pPr algn="l">
              <a:lnSpc>
                <a:spcPts val="2983"/>
              </a:lnSpc>
            </a:pPr>
            <a:r>
              <a:rPr lang="en-US" sz="2131">
                <a:solidFill>
                  <a:srgbClr val="FFFFFF"/>
                </a:solidFill>
                <a:latin typeface="Garet Light"/>
                <a:ea typeface="Garet Light"/>
                <a:cs typeface="Garet Light"/>
                <a:sym typeface="Garet Light"/>
              </a:rPr>
              <a:t>35 users</a:t>
            </a:r>
          </a:p>
        </p:txBody>
      </p:sp>
      <p:sp>
        <p:nvSpPr>
          <p:cNvPr name="TextBox 55" id="55"/>
          <p:cNvSpPr txBox="true"/>
          <p:nvPr/>
        </p:nvSpPr>
        <p:spPr>
          <a:xfrm rot="0">
            <a:off x="10781834" y="5381430"/>
            <a:ext cx="4220054" cy="456537"/>
          </a:xfrm>
          <a:prstGeom prst="rect">
            <a:avLst/>
          </a:prstGeom>
        </p:spPr>
        <p:txBody>
          <a:bodyPr anchor="t" rtlCol="false" tIns="0" lIns="0" bIns="0" rIns="0">
            <a:spAutoFit/>
          </a:bodyPr>
          <a:lstStyle/>
          <a:p>
            <a:pPr algn="l">
              <a:lnSpc>
                <a:spcPts val="3836"/>
              </a:lnSpc>
            </a:pPr>
            <a:r>
              <a:rPr lang="en-US" sz="2740" spc="230">
                <a:solidFill>
                  <a:srgbClr val="FFFFFF"/>
                </a:solidFill>
                <a:latin typeface="Garet ExtraBold"/>
                <a:ea typeface="Garet ExtraBold"/>
                <a:cs typeface="Garet ExtraBold"/>
                <a:sym typeface="Garet ExtraBold"/>
              </a:rPr>
              <a:t>TIKTOK</a:t>
            </a:r>
          </a:p>
        </p:txBody>
      </p:sp>
      <p:sp>
        <p:nvSpPr>
          <p:cNvPr name="TextBox 56" id="56"/>
          <p:cNvSpPr txBox="true"/>
          <p:nvPr/>
        </p:nvSpPr>
        <p:spPr>
          <a:xfrm rot="0">
            <a:off x="10781834" y="5799867"/>
            <a:ext cx="3344141" cy="360976"/>
          </a:xfrm>
          <a:prstGeom prst="rect">
            <a:avLst/>
          </a:prstGeom>
        </p:spPr>
        <p:txBody>
          <a:bodyPr anchor="t" rtlCol="false" tIns="0" lIns="0" bIns="0" rIns="0">
            <a:spAutoFit/>
          </a:bodyPr>
          <a:lstStyle/>
          <a:p>
            <a:pPr algn="l">
              <a:lnSpc>
                <a:spcPts val="2983"/>
              </a:lnSpc>
            </a:pPr>
            <a:r>
              <a:rPr lang="en-US" sz="2131">
                <a:solidFill>
                  <a:srgbClr val="FFFFFF"/>
                </a:solidFill>
                <a:latin typeface="Garet Light"/>
                <a:ea typeface="Garet Light"/>
                <a:cs typeface="Garet Light"/>
                <a:sym typeface="Garet Light"/>
              </a:rPr>
              <a:t>44 follower </a:t>
            </a:r>
          </a:p>
        </p:txBody>
      </p:sp>
      <p:sp>
        <p:nvSpPr>
          <p:cNvPr name="TextBox 57" id="57"/>
          <p:cNvSpPr txBox="true"/>
          <p:nvPr/>
        </p:nvSpPr>
        <p:spPr>
          <a:xfrm rot="0">
            <a:off x="9493958" y="6634813"/>
            <a:ext cx="4220054" cy="456537"/>
          </a:xfrm>
          <a:prstGeom prst="rect">
            <a:avLst/>
          </a:prstGeom>
        </p:spPr>
        <p:txBody>
          <a:bodyPr anchor="t" rtlCol="false" tIns="0" lIns="0" bIns="0" rIns="0">
            <a:spAutoFit/>
          </a:bodyPr>
          <a:lstStyle/>
          <a:p>
            <a:pPr algn="l">
              <a:lnSpc>
                <a:spcPts val="3836"/>
              </a:lnSpc>
            </a:pPr>
            <a:r>
              <a:rPr lang="en-US" sz="2740" spc="230">
                <a:solidFill>
                  <a:srgbClr val="FFFFFF"/>
                </a:solidFill>
                <a:latin typeface="Garet ExtraBold"/>
                <a:ea typeface="Garet ExtraBold"/>
                <a:cs typeface="Garet ExtraBold"/>
                <a:sym typeface="Garet ExtraBold"/>
              </a:rPr>
              <a:t>GOOGLE SITE</a:t>
            </a:r>
          </a:p>
        </p:txBody>
      </p:sp>
      <p:sp>
        <p:nvSpPr>
          <p:cNvPr name="TextBox 58" id="58"/>
          <p:cNvSpPr txBox="true"/>
          <p:nvPr/>
        </p:nvSpPr>
        <p:spPr>
          <a:xfrm rot="0">
            <a:off x="9493958" y="7053250"/>
            <a:ext cx="3344141" cy="360976"/>
          </a:xfrm>
          <a:prstGeom prst="rect">
            <a:avLst/>
          </a:prstGeom>
        </p:spPr>
        <p:txBody>
          <a:bodyPr anchor="t" rtlCol="false" tIns="0" lIns="0" bIns="0" rIns="0">
            <a:spAutoFit/>
          </a:bodyPr>
          <a:lstStyle/>
          <a:p>
            <a:pPr algn="l">
              <a:lnSpc>
                <a:spcPts val="2983"/>
              </a:lnSpc>
            </a:pPr>
            <a:r>
              <a:rPr lang="en-US" sz="2131">
                <a:solidFill>
                  <a:srgbClr val="FFFFFF"/>
                </a:solidFill>
                <a:latin typeface="Garet Light"/>
                <a:ea typeface="Garet Light"/>
                <a:cs typeface="Garet Light"/>
                <a:sym typeface="Garet Light"/>
              </a:rPr>
              <a:t>1 wisits </a:t>
            </a:r>
          </a:p>
        </p:txBody>
      </p:sp>
      <p:sp>
        <p:nvSpPr>
          <p:cNvPr name="TextBox 59" id="59"/>
          <p:cNvSpPr txBox="true"/>
          <p:nvPr/>
        </p:nvSpPr>
        <p:spPr>
          <a:xfrm rot="0">
            <a:off x="6898843" y="7902696"/>
            <a:ext cx="5555062" cy="456537"/>
          </a:xfrm>
          <a:prstGeom prst="rect">
            <a:avLst/>
          </a:prstGeom>
        </p:spPr>
        <p:txBody>
          <a:bodyPr anchor="t" rtlCol="false" tIns="0" lIns="0" bIns="0" rIns="0">
            <a:spAutoFit/>
          </a:bodyPr>
          <a:lstStyle/>
          <a:p>
            <a:pPr algn="l">
              <a:lnSpc>
                <a:spcPts val="3836"/>
              </a:lnSpc>
            </a:pPr>
            <a:r>
              <a:rPr lang="en-US" sz="2740" spc="230">
                <a:solidFill>
                  <a:srgbClr val="FFFFFF"/>
                </a:solidFill>
                <a:latin typeface="Garet ExtraBold"/>
                <a:ea typeface="Garet ExtraBold"/>
                <a:cs typeface="Garet ExtraBold"/>
                <a:sym typeface="Garet ExtraBold"/>
              </a:rPr>
              <a:t>TELGRAM </a:t>
            </a:r>
          </a:p>
        </p:txBody>
      </p:sp>
      <p:sp>
        <p:nvSpPr>
          <p:cNvPr name="TextBox 60" id="60"/>
          <p:cNvSpPr txBox="true"/>
          <p:nvPr/>
        </p:nvSpPr>
        <p:spPr>
          <a:xfrm rot="0">
            <a:off x="6898843" y="8321133"/>
            <a:ext cx="3344141" cy="360976"/>
          </a:xfrm>
          <a:prstGeom prst="rect">
            <a:avLst/>
          </a:prstGeom>
        </p:spPr>
        <p:txBody>
          <a:bodyPr anchor="t" rtlCol="false" tIns="0" lIns="0" bIns="0" rIns="0">
            <a:spAutoFit/>
          </a:bodyPr>
          <a:lstStyle/>
          <a:p>
            <a:pPr algn="l">
              <a:lnSpc>
                <a:spcPts val="2983"/>
              </a:lnSpc>
            </a:pPr>
            <a:r>
              <a:rPr lang="en-US" sz="2131">
                <a:solidFill>
                  <a:srgbClr val="FFFFFF"/>
                </a:solidFill>
                <a:latin typeface="Garet Light"/>
                <a:ea typeface="Garet Light"/>
                <a:cs typeface="Garet Light"/>
                <a:sym typeface="Garet Light"/>
              </a:rPr>
              <a:t>10 users </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grpSp>
        <p:nvGrpSpPr>
          <p:cNvPr name="Group 2" id="2"/>
          <p:cNvGrpSpPr/>
          <p:nvPr/>
        </p:nvGrpSpPr>
        <p:grpSpPr>
          <a:xfrm rot="0">
            <a:off x="5773141" y="734957"/>
            <a:ext cx="6719635" cy="903189"/>
            <a:chOff x="0" y="0"/>
            <a:chExt cx="6954017" cy="934692"/>
          </a:xfrm>
        </p:grpSpPr>
        <p:sp>
          <p:nvSpPr>
            <p:cNvPr name="Freeform 3" id="3"/>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4" id="4"/>
          <p:cNvGrpSpPr/>
          <p:nvPr/>
        </p:nvGrpSpPr>
        <p:grpSpPr>
          <a:xfrm rot="0">
            <a:off x="341524" y="9774281"/>
            <a:ext cx="2207040" cy="220704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6" id="6"/>
          <p:cNvSpPr/>
          <p:nvPr/>
        </p:nvSpPr>
        <p:spPr>
          <a:xfrm flipH="false" flipV="false" rot="0">
            <a:off x="609676" y="8046466"/>
            <a:ext cx="1466137" cy="1900446"/>
          </a:xfrm>
          <a:custGeom>
            <a:avLst/>
            <a:gdLst/>
            <a:ahLst/>
            <a:cxnLst/>
            <a:rect r="r" b="b" t="t" l="l"/>
            <a:pathLst>
              <a:path h="1900446" w="1466137">
                <a:moveTo>
                  <a:pt x="0" y="0"/>
                </a:moveTo>
                <a:lnTo>
                  <a:pt x="1466137" y="0"/>
                </a:lnTo>
                <a:lnTo>
                  <a:pt x="1466137" y="1900446"/>
                </a:lnTo>
                <a:lnTo>
                  <a:pt x="0" y="1900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7426" y="-180497"/>
            <a:ext cx="5171129" cy="3639182"/>
          </a:xfrm>
          <a:custGeom>
            <a:avLst/>
            <a:gdLst/>
            <a:ahLst/>
            <a:cxnLst/>
            <a:rect r="r" b="b" t="t" l="l"/>
            <a:pathLst>
              <a:path h="3639182" w="5171129">
                <a:moveTo>
                  <a:pt x="0" y="0"/>
                </a:moveTo>
                <a:lnTo>
                  <a:pt x="5171129" y="0"/>
                </a:lnTo>
                <a:lnTo>
                  <a:pt x="5171129" y="3639182"/>
                </a:lnTo>
                <a:lnTo>
                  <a:pt x="0" y="363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12321" y="-649976"/>
            <a:ext cx="4379960" cy="4371996"/>
          </a:xfrm>
          <a:custGeom>
            <a:avLst/>
            <a:gdLst/>
            <a:ahLst/>
            <a:cxnLst/>
            <a:rect r="r" b="b" t="t" l="l"/>
            <a:pathLst>
              <a:path h="4371996" w="4379960">
                <a:moveTo>
                  <a:pt x="0" y="0"/>
                </a:moveTo>
                <a:lnTo>
                  <a:pt x="4379960" y="0"/>
                </a:lnTo>
                <a:lnTo>
                  <a:pt x="4379960" y="4371996"/>
                </a:lnTo>
                <a:lnTo>
                  <a:pt x="0" y="4371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01032" y="9135847"/>
            <a:ext cx="403166" cy="1250127"/>
          </a:xfrm>
          <a:custGeom>
            <a:avLst/>
            <a:gdLst/>
            <a:ahLst/>
            <a:cxnLst/>
            <a:rect r="r" b="b" t="t" l="l"/>
            <a:pathLst>
              <a:path h="1250127" w="403166">
                <a:moveTo>
                  <a:pt x="0" y="0"/>
                </a:moveTo>
                <a:lnTo>
                  <a:pt x="403166" y="0"/>
                </a:lnTo>
                <a:lnTo>
                  <a:pt x="403166" y="1250126"/>
                </a:lnTo>
                <a:lnTo>
                  <a:pt x="0" y="1250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259857" y="7971665"/>
            <a:ext cx="5084890" cy="3578491"/>
          </a:xfrm>
          <a:custGeom>
            <a:avLst/>
            <a:gdLst/>
            <a:ahLst/>
            <a:cxnLst/>
            <a:rect r="r" b="b" t="t" l="l"/>
            <a:pathLst>
              <a:path h="3578491" w="5084890">
                <a:moveTo>
                  <a:pt x="0" y="0"/>
                </a:moveTo>
                <a:lnTo>
                  <a:pt x="5084889" y="0"/>
                </a:lnTo>
                <a:lnTo>
                  <a:pt x="5084889" y="3578491"/>
                </a:lnTo>
                <a:lnTo>
                  <a:pt x="0" y="3578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313641" y="1818055"/>
            <a:ext cx="1011956" cy="1311724"/>
          </a:xfrm>
          <a:custGeom>
            <a:avLst/>
            <a:gdLst/>
            <a:ahLst/>
            <a:cxnLst/>
            <a:rect r="r" b="b" t="t" l="l"/>
            <a:pathLst>
              <a:path h="1311724" w="1011956">
                <a:moveTo>
                  <a:pt x="0" y="0"/>
                </a:moveTo>
                <a:lnTo>
                  <a:pt x="1011956" y="0"/>
                </a:lnTo>
                <a:lnTo>
                  <a:pt x="1011956" y="1311724"/>
                </a:lnTo>
                <a:lnTo>
                  <a:pt x="0" y="1311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523703" y="-154010"/>
            <a:ext cx="403166" cy="1250127"/>
          </a:xfrm>
          <a:custGeom>
            <a:avLst/>
            <a:gdLst/>
            <a:ahLst/>
            <a:cxnLst/>
            <a:rect r="r" b="b" t="t" l="l"/>
            <a:pathLst>
              <a:path h="1250127" w="403166">
                <a:moveTo>
                  <a:pt x="0" y="0"/>
                </a:moveTo>
                <a:lnTo>
                  <a:pt x="403165" y="0"/>
                </a:lnTo>
                <a:lnTo>
                  <a:pt x="403165" y="1250127"/>
                </a:lnTo>
                <a:lnTo>
                  <a:pt x="0" y="1250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848526" y="1639094"/>
            <a:ext cx="2568865" cy="1081016"/>
          </a:xfrm>
          <a:custGeom>
            <a:avLst/>
            <a:gdLst/>
            <a:ahLst/>
            <a:cxnLst/>
            <a:rect r="r" b="b" t="t" l="l"/>
            <a:pathLst>
              <a:path h="1081016" w="2568865">
                <a:moveTo>
                  <a:pt x="0" y="0"/>
                </a:moveTo>
                <a:lnTo>
                  <a:pt x="2568865" y="0"/>
                </a:lnTo>
                <a:lnTo>
                  <a:pt x="2568865" y="1081016"/>
                </a:lnTo>
                <a:lnTo>
                  <a:pt x="0" y="1081016"/>
                </a:lnTo>
                <a:lnTo>
                  <a:pt x="0" y="0"/>
                </a:lnTo>
                <a:close/>
              </a:path>
            </a:pathLst>
          </a:custGeom>
          <a:blipFill>
            <a:blip r:embed="rId10"/>
            <a:stretch>
              <a:fillRect l="0" t="-60226" r="0" b="-73667"/>
            </a:stretch>
          </a:blipFill>
        </p:spPr>
      </p:sp>
      <p:sp>
        <p:nvSpPr>
          <p:cNvPr name="Freeform 14" id="14"/>
          <p:cNvSpPr/>
          <p:nvPr/>
        </p:nvSpPr>
        <p:spPr>
          <a:xfrm flipH="false" flipV="false" rot="0">
            <a:off x="4412062" y="2929660"/>
            <a:ext cx="8959435" cy="6607583"/>
          </a:xfrm>
          <a:custGeom>
            <a:avLst/>
            <a:gdLst/>
            <a:ahLst/>
            <a:cxnLst/>
            <a:rect r="r" b="b" t="t" l="l"/>
            <a:pathLst>
              <a:path h="6607583" w="8959435">
                <a:moveTo>
                  <a:pt x="0" y="0"/>
                </a:moveTo>
                <a:lnTo>
                  <a:pt x="8959435" y="0"/>
                </a:lnTo>
                <a:lnTo>
                  <a:pt x="8959435" y="6607583"/>
                </a:lnTo>
                <a:lnTo>
                  <a:pt x="0" y="6607583"/>
                </a:lnTo>
                <a:lnTo>
                  <a:pt x="0" y="0"/>
                </a:lnTo>
                <a:close/>
              </a:path>
            </a:pathLst>
          </a:custGeom>
          <a:blipFill>
            <a:blip r:embed="rId11"/>
            <a:stretch>
              <a:fillRect l="0" t="0" r="0" b="0"/>
            </a:stretch>
          </a:blipFill>
        </p:spPr>
      </p:sp>
      <p:sp>
        <p:nvSpPr>
          <p:cNvPr name="TextBox 15" id="15"/>
          <p:cNvSpPr txBox="true"/>
          <p:nvPr/>
        </p:nvSpPr>
        <p:spPr>
          <a:xfrm rot="0">
            <a:off x="5800169" y="976011"/>
            <a:ext cx="6665579" cy="449498"/>
          </a:xfrm>
          <a:prstGeom prst="rect">
            <a:avLst/>
          </a:prstGeom>
        </p:spPr>
        <p:txBody>
          <a:bodyPr anchor="t" rtlCol="false" tIns="0" lIns="0" bIns="0" rIns="0">
            <a:spAutoFit/>
          </a:bodyPr>
          <a:lstStyle/>
          <a:p>
            <a:pPr algn="ctr">
              <a:lnSpc>
                <a:spcPts val="3575"/>
              </a:lnSpc>
            </a:pPr>
            <a:r>
              <a:rPr lang="en-US" b="true" sz="3221" spc="32">
                <a:solidFill>
                  <a:srgbClr val="1E2052"/>
                </a:solidFill>
                <a:latin typeface="Playfair Display 1 Bold"/>
                <a:ea typeface="Playfair Display 1 Bold"/>
                <a:cs typeface="Playfair Display 1 Bold"/>
                <a:sym typeface="Playfair Display 1 Bold"/>
              </a:rPr>
              <a:t>content calendar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343387" y="1600496"/>
          <a:ext cx="19028331" cy="11532939"/>
        </p:xfrm>
        <a:graphic>
          <a:graphicData uri="http://schemas.openxmlformats.org/drawingml/2006/table">
            <a:tbl>
              <a:tblPr/>
              <a:tblGrid>
                <a:gridCol w="2596451"/>
                <a:gridCol w="2840215"/>
                <a:gridCol w="2718333"/>
                <a:gridCol w="2631507"/>
                <a:gridCol w="2805159"/>
                <a:gridCol w="2718333"/>
                <a:gridCol w="2718333"/>
              </a:tblGrid>
              <a:tr h="635462">
                <a:tc>
                  <a:txBody>
                    <a:bodyPr anchor="t" rtlCol="false"/>
                    <a:lstStyle/>
                    <a:p>
                      <a:pPr algn="ctr">
                        <a:lnSpc>
                          <a:spcPts val="1374"/>
                        </a:lnSpc>
                        <a:defRPr/>
                      </a:pPr>
                      <a:r>
                        <a:rPr lang="en-US" b="true" sz="1360">
                          <a:solidFill>
                            <a:srgbClr val="000000"/>
                          </a:solidFill>
                          <a:latin typeface="RoxboroughCF Medium"/>
                          <a:ea typeface="RoxboroughCF Medium"/>
                          <a:cs typeface="RoxboroughCF Medium"/>
                          <a:sym typeface="RoxboroughCF Medium"/>
                        </a:rPr>
                        <a:t>SUNDAY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MONDAY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TUESDAY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WEDNESDAY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THURSDAY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FRIDAY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SATURDAY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27674">
                <a:tc rowSpan="2">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01</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CREATIVE DESIGN /NEW YEAR SEASON/ HIGHLIGHTING PRODUCT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02</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TRENDING MUSIC REAL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03</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04</a:t>
                      </a:r>
                      <a:endParaRPr lang="en-US" sz="1100"/>
                    </a:p>
                    <a:p>
                      <a:pPr algn="l" marL="0" indent="0" lvl="0">
                        <a:lnSpc>
                          <a:spcPts val="1374"/>
                        </a:lnSpc>
                        <a:spcBef>
                          <a:spcPct val="0"/>
                        </a:spcBef>
                      </a:pPr>
                      <a:r>
                        <a:rPr lang="en-US" sz="1360">
                          <a:solidFill>
                            <a:srgbClr val="000000"/>
                          </a:solidFill>
                          <a:latin typeface="RoxboroughCF"/>
                          <a:ea typeface="RoxboroughCF"/>
                          <a:cs typeface="RoxboroughCF"/>
                          <a:sym typeface="RoxboroughCF"/>
                        </a:rPr>
                        <a:t>New Year offer/ promotional Carousel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359247">
                <a:tc vMerge="true">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01</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CREATIVE DESIGN /NEW YEAR SEASON/ HIGHLIGHTING PRODUCT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02</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TRENDING MUSIC REAL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03</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04</a:t>
                      </a:r>
                      <a:endParaRPr lang="en-US" sz="1100"/>
                    </a:p>
                    <a:p>
                      <a:pPr algn="l" marL="0" indent="0" lvl="0">
                        <a:lnSpc>
                          <a:spcPts val="1374"/>
                        </a:lnSpc>
                        <a:spcBef>
                          <a:spcPct val="0"/>
                        </a:spcBef>
                      </a:pPr>
                      <a:r>
                        <a:rPr lang="en-US" sz="1360">
                          <a:solidFill>
                            <a:srgbClr val="000000"/>
                          </a:solidFill>
                          <a:latin typeface="RoxboroughCF"/>
                          <a:ea typeface="RoxboroughCF"/>
                          <a:cs typeface="RoxboroughCF"/>
                          <a:sym typeface="RoxboroughCF"/>
                        </a:rPr>
                        <a:t>New Year offer/ promotional Carousel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357852">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06</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music real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Highlight  new products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08</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TUTORIAL  VIDIO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10</a:t>
                      </a:r>
                      <a:endParaRPr lang="en-US" sz="1100"/>
                    </a:p>
                    <a:p>
                      <a:pPr algn="l" marL="0" indent="0" lvl="0">
                        <a:lnSpc>
                          <a:spcPts val="1374"/>
                        </a:lnSpc>
                        <a:spcBef>
                          <a:spcPct val="0"/>
                        </a:spcBef>
                      </a:pP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BEHIND-THE-SCENES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11</a:t>
                      </a:r>
                      <a:endParaRPr lang="en-US" sz="1100"/>
                    </a:p>
                    <a:p>
                      <a:pPr algn="l" marL="0" indent="0" lvl="0">
                        <a:lnSpc>
                          <a:spcPts val="1374"/>
                        </a:lnSpc>
                        <a:spcBef>
                          <a:spcPct val="0"/>
                        </a:spcBef>
                      </a:pP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UGC  Post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761816">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06</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music real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Highlight  new products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08</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TUTORIAL  VIDIO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10</a:t>
                      </a:r>
                      <a:endParaRPr lang="en-US" sz="1100"/>
                    </a:p>
                    <a:p>
                      <a:pPr algn="l" marL="0" indent="0" lvl="0">
                        <a:lnSpc>
                          <a:spcPts val="1374"/>
                        </a:lnSpc>
                        <a:spcBef>
                          <a:spcPct val="0"/>
                        </a:spcBef>
                      </a:pP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BEHIND-THE-SCENES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11</a:t>
                      </a:r>
                      <a:endParaRPr lang="en-US" sz="1100"/>
                    </a:p>
                    <a:p>
                      <a:pPr algn="l" marL="0" indent="0" lvl="0">
                        <a:lnSpc>
                          <a:spcPts val="1374"/>
                        </a:lnSpc>
                        <a:spcBef>
                          <a:spcPct val="0"/>
                        </a:spcBef>
                      </a:pP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UGC  Post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264614">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13</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Creative Image  Design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14</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Comedy video voice over</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16</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Worksop of Alexland post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18</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HOMEDECOR IDEAS VIDEO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779880">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13</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Creative Image  Design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14</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Comedy video voice over</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16</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Worksop of Alexland post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18</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HOMEDECOR IDEAS VIDEO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967940">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19</a:t>
                      </a:r>
                      <a:endParaRPr lang="en-US" sz="1100"/>
                    </a:p>
                    <a:p>
                      <a:pPr algn="l" marL="0" indent="0" lvl="0">
                        <a:lnSpc>
                          <a:spcPts val="1374"/>
                        </a:lnSpc>
                        <a:spcBef>
                          <a:spcPct val="0"/>
                        </a:spcBef>
                      </a:pPr>
                    </a:p>
                    <a:p>
                      <a:pPr algn="r" rtl="true" marL="0" indent="0" lvl="0">
                        <a:lnSpc>
                          <a:spcPts val="1374"/>
                        </a:lnSpc>
                        <a:spcBef>
                          <a:spcPct val="0"/>
                        </a:spcBef>
                      </a:pPr>
                      <a:r>
                        <a:rPr lang="ar-EG" sz="1360" u="none">
                          <a:solidFill>
                            <a:srgbClr val="000000"/>
                          </a:solidFill>
                          <a:latin typeface="RoxboroughCF"/>
                          <a:ea typeface="RoxboroughCF"/>
                          <a:cs typeface="RoxboroughCF"/>
                          <a:sym typeface="RoxboroughCF"/>
                          <a:rtl val="true"/>
                        </a:rPr>
                        <a:t>عروض نص السنة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CAROUSEL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21</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Trending music Real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23</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Tutorial Content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25</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PROMOTIONAL &amp; SEASONAL CONTENT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967940">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19</a:t>
                      </a:r>
                      <a:endParaRPr lang="en-US" sz="1100"/>
                    </a:p>
                    <a:p>
                      <a:pPr algn="l" marL="0" indent="0" lvl="0">
                        <a:lnSpc>
                          <a:spcPts val="1374"/>
                        </a:lnSpc>
                        <a:spcBef>
                          <a:spcPct val="0"/>
                        </a:spcBef>
                      </a:pPr>
                    </a:p>
                    <a:p>
                      <a:pPr algn="r" rtl="true" marL="0" indent="0" lvl="0">
                        <a:lnSpc>
                          <a:spcPts val="1374"/>
                        </a:lnSpc>
                        <a:spcBef>
                          <a:spcPct val="0"/>
                        </a:spcBef>
                      </a:pPr>
                      <a:r>
                        <a:rPr lang="ar-EG" sz="1360" u="none">
                          <a:solidFill>
                            <a:srgbClr val="000000"/>
                          </a:solidFill>
                          <a:latin typeface="RoxboroughCF"/>
                          <a:ea typeface="RoxboroughCF"/>
                          <a:cs typeface="RoxboroughCF"/>
                          <a:sym typeface="RoxboroughCF"/>
                          <a:rtl val="true"/>
                        </a:rPr>
                        <a:t>عروض نص السنة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CAROUSEL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21</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Trending music Real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23</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Tutorial Content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25</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PROMOTIONAL &amp; SEASONAL CONTENT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448870">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27</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MUSIC  REAL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28</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29</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Testimonial Post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30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31</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Carousel For new products  promotion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Behind the sence pouring and coloring process </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961643">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27</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MUSIC  REAL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28</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29</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Testimonial Post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30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31</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Carousel For new products  promotion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Behind the sence pouring and coloring process </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8712489" y="210605"/>
            <a:ext cx="1245872" cy="1245872"/>
          </a:xfrm>
          <a:custGeom>
            <a:avLst/>
            <a:gdLst/>
            <a:ahLst/>
            <a:cxnLst/>
            <a:rect r="r" b="b" t="t" l="l"/>
            <a:pathLst>
              <a:path h="1245872" w="1245872">
                <a:moveTo>
                  <a:pt x="0" y="0"/>
                </a:moveTo>
                <a:lnTo>
                  <a:pt x="1245871" y="0"/>
                </a:lnTo>
                <a:lnTo>
                  <a:pt x="1245871" y="1245872"/>
                </a:lnTo>
                <a:lnTo>
                  <a:pt x="0" y="1245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155751" y="517233"/>
            <a:ext cx="6158339" cy="939244"/>
          </a:xfrm>
          <a:prstGeom prst="rect">
            <a:avLst/>
          </a:prstGeom>
        </p:spPr>
        <p:txBody>
          <a:bodyPr anchor="t" rtlCol="false" tIns="0" lIns="0" bIns="0" rIns="0">
            <a:spAutoFit/>
          </a:bodyPr>
          <a:lstStyle/>
          <a:p>
            <a:pPr algn="l">
              <a:lnSpc>
                <a:spcPts val="7070"/>
              </a:lnSpc>
            </a:pPr>
            <a:r>
              <a:rPr lang="en-US" sz="7000">
                <a:solidFill>
                  <a:srgbClr val="000000"/>
                </a:solidFill>
                <a:latin typeface="Playfair Display 2"/>
                <a:ea typeface="Playfair Display 2"/>
                <a:cs typeface="Playfair Display 2"/>
                <a:sym typeface="Playfair Display 2"/>
              </a:rPr>
              <a:t>January 2025</a:t>
            </a:r>
          </a:p>
        </p:txBody>
      </p:sp>
      <p:sp>
        <p:nvSpPr>
          <p:cNvPr name="Freeform 5" id="5"/>
          <p:cNvSpPr/>
          <p:nvPr/>
        </p:nvSpPr>
        <p:spPr>
          <a:xfrm flipH="false" flipV="false" rot="0">
            <a:off x="7489702" y="345981"/>
            <a:ext cx="975121" cy="975121"/>
          </a:xfrm>
          <a:custGeom>
            <a:avLst/>
            <a:gdLst/>
            <a:ahLst/>
            <a:cxnLst/>
            <a:rect r="r" b="b" t="t" l="l"/>
            <a:pathLst>
              <a:path h="975121" w="975121">
                <a:moveTo>
                  <a:pt x="0" y="0"/>
                </a:moveTo>
                <a:lnTo>
                  <a:pt x="975121" y="0"/>
                </a:lnTo>
                <a:lnTo>
                  <a:pt x="975121" y="975121"/>
                </a:lnTo>
                <a:lnTo>
                  <a:pt x="0" y="9751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69971" y="343173"/>
            <a:ext cx="970180" cy="970180"/>
          </a:xfrm>
          <a:custGeom>
            <a:avLst/>
            <a:gdLst/>
            <a:ahLst/>
            <a:cxnLst/>
            <a:rect r="r" b="b" t="t" l="l"/>
            <a:pathLst>
              <a:path h="970180" w="970180">
                <a:moveTo>
                  <a:pt x="0" y="0"/>
                </a:moveTo>
                <a:lnTo>
                  <a:pt x="970180" y="0"/>
                </a:lnTo>
                <a:lnTo>
                  <a:pt x="970180" y="970179"/>
                </a:lnTo>
                <a:lnTo>
                  <a:pt x="0" y="970179"/>
                </a:lnTo>
                <a:lnTo>
                  <a:pt x="0" y="0"/>
                </a:lnTo>
                <a:close/>
              </a:path>
            </a:pathLst>
          </a:custGeom>
          <a:blipFill>
            <a:blip r:embed="rId6"/>
            <a:stretch>
              <a:fillRect l="0" t="0" r="0" b="0"/>
            </a:stretch>
          </a:blipFill>
        </p:spPr>
      </p:sp>
      <p:sp>
        <p:nvSpPr>
          <p:cNvPr name="TextBox 7" id="7"/>
          <p:cNvSpPr txBox="true"/>
          <p:nvPr/>
        </p:nvSpPr>
        <p:spPr>
          <a:xfrm rot="0">
            <a:off x="2155751" y="-189955"/>
            <a:ext cx="1505303" cy="1218655"/>
          </a:xfrm>
          <a:prstGeom prst="rect">
            <a:avLst/>
          </a:prstGeom>
        </p:spPr>
        <p:txBody>
          <a:bodyPr anchor="t" rtlCol="false" tIns="0" lIns="0" bIns="0" rIns="0">
            <a:spAutoFit/>
          </a:bodyPr>
          <a:lstStyle/>
          <a:p>
            <a:pPr algn="just">
              <a:lnSpc>
                <a:spcPts val="9119"/>
              </a:lnSpc>
            </a:pPr>
            <a:r>
              <a:rPr lang="en-US" sz="9028" i="true">
                <a:solidFill>
                  <a:srgbClr val="DF5745"/>
                </a:solidFill>
                <a:latin typeface="Beautifully Delicious Script"/>
                <a:ea typeface="Beautifully Delicious Script"/>
                <a:cs typeface="Beautifully Delicious Script"/>
                <a:sym typeface="Beautifully Delicious Script"/>
              </a:rPr>
              <a:t>(01)</a:t>
            </a:r>
          </a:p>
        </p:txBody>
      </p:sp>
      <p:sp>
        <p:nvSpPr>
          <p:cNvPr name="TextBox 8" id="8"/>
          <p:cNvSpPr txBox="true"/>
          <p:nvPr/>
        </p:nvSpPr>
        <p:spPr>
          <a:xfrm rot="0">
            <a:off x="12495067" y="286023"/>
            <a:ext cx="2274189" cy="875511"/>
          </a:xfrm>
          <a:prstGeom prst="rect">
            <a:avLst/>
          </a:prstGeom>
        </p:spPr>
        <p:txBody>
          <a:bodyPr anchor="t" rtlCol="false" tIns="0" lIns="0" bIns="0" rIns="0">
            <a:spAutoFit/>
          </a:bodyPr>
          <a:lstStyle/>
          <a:p>
            <a:pPr algn="ctr">
              <a:lnSpc>
                <a:spcPts val="3470"/>
              </a:lnSpc>
            </a:pPr>
            <a:r>
              <a:rPr lang="en-US" sz="2479">
                <a:solidFill>
                  <a:srgbClr val="000000"/>
                </a:solidFill>
                <a:latin typeface="Gulfs Display"/>
                <a:ea typeface="Gulfs Display"/>
                <a:cs typeface="Gulfs Display"/>
                <a:sym typeface="Gulfs Display"/>
              </a:rPr>
              <a:t>4 posts / Weak</a:t>
            </a:r>
          </a:p>
          <a:p>
            <a:pPr algn="ctr">
              <a:lnSpc>
                <a:spcPts val="3470"/>
              </a:lnSpc>
            </a:pPr>
            <a:r>
              <a:rPr lang="en-US" sz="2479">
                <a:solidFill>
                  <a:srgbClr val="000000"/>
                </a:solidFill>
                <a:latin typeface="Gulfs Display"/>
                <a:ea typeface="Gulfs Display"/>
                <a:cs typeface="Gulfs Display"/>
                <a:sym typeface="Gulfs Display"/>
              </a:rPr>
              <a:t>2 stories/ day</a:t>
            </a:r>
          </a:p>
        </p:txBody>
      </p:sp>
      <p:sp>
        <p:nvSpPr>
          <p:cNvPr name="Freeform 9" id="9"/>
          <p:cNvSpPr/>
          <p:nvPr/>
        </p:nvSpPr>
        <p:spPr>
          <a:xfrm flipH="false" flipV="false" rot="0">
            <a:off x="8496733" y="3180504"/>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539305" y="3180504"/>
            <a:ext cx="431511" cy="431511"/>
          </a:xfrm>
          <a:custGeom>
            <a:avLst/>
            <a:gdLst/>
            <a:ahLst/>
            <a:cxnLst/>
            <a:rect r="r" b="b" t="t" l="l"/>
            <a:pathLst>
              <a:path h="431511" w="431511">
                <a:moveTo>
                  <a:pt x="0" y="0"/>
                </a:moveTo>
                <a:lnTo>
                  <a:pt x="431512" y="0"/>
                </a:lnTo>
                <a:lnTo>
                  <a:pt x="431512" y="431512"/>
                </a:lnTo>
                <a:lnTo>
                  <a:pt x="0" y="431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553500" y="3180504"/>
            <a:ext cx="431511" cy="431511"/>
          </a:xfrm>
          <a:custGeom>
            <a:avLst/>
            <a:gdLst/>
            <a:ahLst/>
            <a:cxnLst/>
            <a:rect r="r" b="b" t="t" l="l"/>
            <a:pathLst>
              <a:path h="431511" w="431511">
                <a:moveTo>
                  <a:pt x="0" y="0"/>
                </a:moveTo>
                <a:lnTo>
                  <a:pt x="431512" y="0"/>
                </a:lnTo>
                <a:lnTo>
                  <a:pt x="431512" y="431512"/>
                </a:lnTo>
                <a:lnTo>
                  <a:pt x="0" y="431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553500" y="4832779"/>
            <a:ext cx="431511" cy="431511"/>
          </a:xfrm>
          <a:custGeom>
            <a:avLst/>
            <a:gdLst/>
            <a:ahLst/>
            <a:cxnLst/>
            <a:rect r="r" b="b" t="t" l="l"/>
            <a:pathLst>
              <a:path h="431511" w="431511">
                <a:moveTo>
                  <a:pt x="0" y="0"/>
                </a:moveTo>
                <a:lnTo>
                  <a:pt x="431512" y="0"/>
                </a:lnTo>
                <a:lnTo>
                  <a:pt x="431512" y="431512"/>
                </a:lnTo>
                <a:lnTo>
                  <a:pt x="0" y="431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560524" y="4832779"/>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8496733" y="4832779"/>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4423220" y="4832779"/>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423220" y="6301758"/>
            <a:ext cx="431511" cy="431511"/>
          </a:xfrm>
          <a:custGeom>
            <a:avLst/>
            <a:gdLst/>
            <a:ahLst/>
            <a:cxnLst/>
            <a:rect r="r" b="b" t="t" l="l"/>
            <a:pathLst>
              <a:path h="431511" w="431511">
                <a:moveTo>
                  <a:pt x="0" y="0"/>
                </a:moveTo>
                <a:lnTo>
                  <a:pt x="431511" y="0"/>
                </a:lnTo>
                <a:lnTo>
                  <a:pt x="431511" y="431511"/>
                </a:lnTo>
                <a:lnTo>
                  <a:pt x="0" y="431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423220" y="9488932"/>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2443503" y="7843366"/>
            <a:ext cx="350018" cy="350018"/>
          </a:xfrm>
          <a:custGeom>
            <a:avLst/>
            <a:gdLst/>
            <a:ahLst/>
            <a:cxnLst/>
            <a:rect r="r" b="b" t="t" l="l"/>
            <a:pathLst>
              <a:path h="350018" w="350018">
                <a:moveTo>
                  <a:pt x="0" y="0"/>
                </a:moveTo>
                <a:lnTo>
                  <a:pt x="350018" y="0"/>
                </a:lnTo>
                <a:lnTo>
                  <a:pt x="350018" y="350018"/>
                </a:lnTo>
                <a:lnTo>
                  <a:pt x="0" y="350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8464823" y="9273177"/>
            <a:ext cx="431511" cy="431511"/>
          </a:xfrm>
          <a:custGeom>
            <a:avLst/>
            <a:gdLst/>
            <a:ahLst/>
            <a:cxnLst/>
            <a:rect r="r" b="b" t="t" l="l"/>
            <a:pathLst>
              <a:path h="431511" w="431511">
                <a:moveTo>
                  <a:pt x="0" y="0"/>
                </a:moveTo>
                <a:lnTo>
                  <a:pt x="431512" y="0"/>
                </a:lnTo>
                <a:lnTo>
                  <a:pt x="431512" y="431511"/>
                </a:lnTo>
                <a:lnTo>
                  <a:pt x="0" y="431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2560524" y="9488932"/>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0323550" y="7761873"/>
            <a:ext cx="431511" cy="431511"/>
          </a:xfrm>
          <a:custGeom>
            <a:avLst/>
            <a:gdLst/>
            <a:ahLst/>
            <a:cxnLst/>
            <a:rect r="r" b="b" t="t" l="l"/>
            <a:pathLst>
              <a:path h="431511" w="431511">
                <a:moveTo>
                  <a:pt x="0" y="0"/>
                </a:moveTo>
                <a:lnTo>
                  <a:pt x="431511" y="0"/>
                </a:lnTo>
                <a:lnTo>
                  <a:pt x="431511" y="431511"/>
                </a:lnTo>
                <a:lnTo>
                  <a:pt x="0" y="431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4553500" y="7761873"/>
            <a:ext cx="431511" cy="431511"/>
          </a:xfrm>
          <a:custGeom>
            <a:avLst/>
            <a:gdLst/>
            <a:ahLst/>
            <a:cxnLst/>
            <a:rect r="r" b="b" t="t" l="l"/>
            <a:pathLst>
              <a:path h="431511" w="431511">
                <a:moveTo>
                  <a:pt x="0" y="0"/>
                </a:moveTo>
                <a:lnTo>
                  <a:pt x="431512" y="0"/>
                </a:lnTo>
                <a:lnTo>
                  <a:pt x="431512" y="431511"/>
                </a:lnTo>
                <a:lnTo>
                  <a:pt x="0" y="431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1024395" y="6301758"/>
            <a:ext cx="431511" cy="431511"/>
          </a:xfrm>
          <a:custGeom>
            <a:avLst/>
            <a:gdLst/>
            <a:ahLst/>
            <a:cxnLst/>
            <a:rect r="r" b="b" t="t" l="l"/>
            <a:pathLst>
              <a:path h="431511" w="431511">
                <a:moveTo>
                  <a:pt x="0" y="0"/>
                </a:moveTo>
                <a:lnTo>
                  <a:pt x="431512" y="0"/>
                </a:lnTo>
                <a:lnTo>
                  <a:pt x="431512" y="431511"/>
                </a:lnTo>
                <a:lnTo>
                  <a:pt x="0" y="431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4553500" y="6297326"/>
            <a:ext cx="431511" cy="431511"/>
          </a:xfrm>
          <a:custGeom>
            <a:avLst/>
            <a:gdLst/>
            <a:ahLst/>
            <a:cxnLst/>
            <a:rect r="r" b="b" t="t" l="l"/>
            <a:pathLst>
              <a:path h="431511" w="431511">
                <a:moveTo>
                  <a:pt x="0" y="0"/>
                </a:moveTo>
                <a:lnTo>
                  <a:pt x="431512" y="0"/>
                </a:lnTo>
                <a:lnTo>
                  <a:pt x="431512" y="431511"/>
                </a:lnTo>
                <a:lnTo>
                  <a:pt x="0" y="431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9119669" y="3254879"/>
            <a:ext cx="431511" cy="431511"/>
          </a:xfrm>
          <a:custGeom>
            <a:avLst/>
            <a:gdLst/>
            <a:ahLst/>
            <a:cxnLst/>
            <a:rect r="r" b="b" t="t" l="l"/>
            <a:pathLst>
              <a:path h="431511" w="431511">
                <a:moveTo>
                  <a:pt x="0" y="0"/>
                </a:moveTo>
                <a:lnTo>
                  <a:pt x="431511" y="0"/>
                </a:lnTo>
                <a:lnTo>
                  <a:pt x="431511" y="431511"/>
                </a:lnTo>
                <a:lnTo>
                  <a:pt x="0" y="43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1161317" y="3217692"/>
            <a:ext cx="431511" cy="431511"/>
          </a:xfrm>
          <a:custGeom>
            <a:avLst/>
            <a:gdLst/>
            <a:ahLst/>
            <a:cxnLst/>
            <a:rect r="r" b="b" t="t" l="l"/>
            <a:pathLst>
              <a:path h="431511" w="431511">
                <a:moveTo>
                  <a:pt x="0" y="0"/>
                </a:moveTo>
                <a:lnTo>
                  <a:pt x="431511" y="0"/>
                </a:lnTo>
                <a:lnTo>
                  <a:pt x="431511" y="431511"/>
                </a:lnTo>
                <a:lnTo>
                  <a:pt x="0" y="43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3200650" y="4832779"/>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1671662" y="6301758"/>
            <a:ext cx="431511" cy="431511"/>
          </a:xfrm>
          <a:custGeom>
            <a:avLst/>
            <a:gdLst/>
            <a:ahLst/>
            <a:cxnLst/>
            <a:rect r="r" b="b" t="t" l="l"/>
            <a:pathLst>
              <a:path h="431511" w="431511">
                <a:moveTo>
                  <a:pt x="0" y="0"/>
                </a:moveTo>
                <a:lnTo>
                  <a:pt x="431512" y="0"/>
                </a:lnTo>
                <a:lnTo>
                  <a:pt x="431512" y="431511"/>
                </a:lnTo>
                <a:lnTo>
                  <a:pt x="0" y="43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5204087" y="6297326"/>
            <a:ext cx="431511" cy="431511"/>
          </a:xfrm>
          <a:custGeom>
            <a:avLst/>
            <a:gdLst/>
            <a:ahLst/>
            <a:cxnLst/>
            <a:rect r="r" b="b" t="t" l="l"/>
            <a:pathLst>
              <a:path h="431511" w="431511">
                <a:moveTo>
                  <a:pt x="0" y="0"/>
                </a:moveTo>
                <a:lnTo>
                  <a:pt x="431511" y="0"/>
                </a:lnTo>
                <a:lnTo>
                  <a:pt x="431511" y="431511"/>
                </a:lnTo>
                <a:lnTo>
                  <a:pt x="0" y="43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3258735" y="9511243"/>
            <a:ext cx="431511" cy="431511"/>
          </a:xfrm>
          <a:custGeom>
            <a:avLst/>
            <a:gdLst/>
            <a:ahLst/>
            <a:cxnLst/>
            <a:rect r="r" b="b" t="t" l="l"/>
            <a:pathLst>
              <a:path h="431511" w="431511">
                <a:moveTo>
                  <a:pt x="0" y="0"/>
                </a:moveTo>
                <a:lnTo>
                  <a:pt x="431512" y="0"/>
                </a:lnTo>
                <a:lnTo>
                  <a:pt x="431512" y="431511"/>
                </a:lnTo>
                <a:lnTo>
                  <a:pt x="0" y="43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5019165" y="4832779"/>
            <a:ext cx="431511" cy="431511"/>
          </a:xfrm>
          <a:custGeom>
            <a:avLst/>
            <a:gdLst/>
            <a:ahLst/>
            <a:cxnLst/>
            <a:rect r="r" b="b" t="t" l="l"/>
            <a:pathLst>
              <a:path h="431511" w="431511">
                <a:moveTo>
                  <a:pt x="0" y="0"/>
                </a:moveTo>
                <a:lnTo>
                  <a:pt x="431512" y="0"/>
                </a:lnTo>
                <a:lnTo>
                  <a:pt x="431512" y="431512"/>
                </a:lnTo>
                <a:lnTo>
                  <a:pt x="0" y="43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10970817" y="7761873"/>
            <a:ext cx="431511" cy="431511"/>
          </a:xfrm>
          <a:custGeom>
            <a:avLst/>
            <a:gdLst/>
            <a:ahLst/>
            <a:cxnLst/>
            <a:rect r="r" b="b" t="t" l="l"/>
            <a:pathLst>
              <a:path h="431511" w="431511">
                <a:moveTo>
                  <a:pt x="0" y="0"/>
                </a:moveTo>
                <a:lnTo>
                  <a:pt x="431511" y="0"/>
                </a:lnTo>
                <a:lnTo>
                  <a:pt x="431511" y="431511"/>
                </a:lnTo>
                <a:lnTo>
                  <a:pt x="0" y="43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6617386" y="7761873"/>
            <a:ext cx="431511" cy="431511"/>
          </a:xfrm>
          <a:custGeom>
            <a:avLst/>
            <a:gdLst/>
            <a:ahLst/>
            <a:cxnLst/>
            <a:rect r="r" b="b" t="t" l="l"/>
            <a:pathLst>
              <a:path h="431511" w="431511">
                <a:moveTo>
                  <a:pt x="0" y="0"/>
                </a:moveTo>
                <a:lnTo>
                  <a:pt x="431511" y="0"/>
                </a:lnTo>
                <a:lnTo>
                  <a:pt x="431511" y="431511"/>
                </a:lnTo>
                <a:lnTo>
                  <a:pt x="0" y="43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5125491" y="9488932"/>
            <a:ext cx="431511" cy="431511"/>
          </a:xfrm>
          <a:custGeom>
            <a:avLst/>
            <a:gdLst/>
            <a:ahLst/>
            <a:cxnLst/>
            <a:rect r="r" b="b" t="t" l="l"/>
            <a:pathLst>
              <a:path h="431511" w="431511">
                <a:moveTo>
                  <a:pt x="0" y="0"/>
                </a:moveTo>
                <a:lnTo>
                  <a:pt x="431512" y="0"/>
                </a:lnTo>
                <a:lnTo>
                  <a:pt x="431512" y="431512"/>
                </a:lnTo>
                <a:lnTo>
                  <a:pt x="0" y="43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3229543" y="7843366"/>
            <a:ext cx="431511" cy="431511"/>
          </a:xfrm>
          <a:custGeom>
            <a:avLst/>
            <a:gdLst/>
            <a:ahLst/>
            <a:cxnLst/>
            <a:rect r="r" b="b" t="t" l="l"/>
            <a:pathLst>
              <a:path h="431511" w="431511">
                <a:moveTo>
                  <a:pt x="0" y="0"/>
                </a:moveTo>
                <a:lnTo>
                  <a:pt x="431512" y="0"/>
                </a:lnTo>
                <a:lnTo>
                  <a:pt x="431512" y="431512"/>
                </a:lnTo>
                <a:lnTo>
                  <a:pt x="0" y="43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9144000" y="9332674"/>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0">
            <a:off x="14553500" y="9474056"/>
            <a:ext cx="431511" cy="431511"/>
          </a:xfrm>
          <a:custGeom>
            <a:avLst/>
            <a:gdLst/>
            <a:ahLst/>
            <a:cxnLst/>
            <a:rect r="r" b="b" t="t" l="l"/>
            <a:pathLst>
              <a:path h="431511" w="431511">
                <a:moveTo>
                  <a:pt x="0" y="0"/>
                </a:moveTo>
                <a:lnTo>
                  <a:pt x="431512" y="0"/>
                </a:lnTo>
                <a:lnTo>
                  <a:pt x="431512" y="431511"/>
                </a:lnTo>
                <a:lnTo>
                  <a:pt x="0" y="43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6725587" y="6301758"/>
            <a:ext cx="431511" cy="431511"/>
          </a:xfrm>
          <a:custGeom>
            <a:avLst/>
            <a:gdLst/>
            <a:ahLst/>
            <a:cxnLst/>
            <a:rect r="r" b="b" t="t" l="l"/>
            <a:pathLst>
              <a:path h="431511" w="431511">
                <a:moveTo>
                  <a:pt x="0" y="0"/>
                </a:moveTo>
                <a:lnTo>
                  <a:pt x="431511" y="0"/>
                </a:lnTo>
                <a:lnTo>
                  <a:pt x="431511" y="431511"/>
                </a:lnTo>
                <a:lnTo>
                  <a:pt x="0" y="43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9144000" y="4832779"/>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9705417" y="3217692"/>
            <a:ext cx="505886" cy="505886"/>
          </a:xfrm>
          <a:custGeom>
            <a:avLst/>
            <a:gdLst/>
            <a:ahLst/>
            <a:cxnLst/>
            <a:rect r="r" b="b" t="t" l="l"/>
            <a:pathLst>
              <a:path h="505886" w="505886">
                <a:moveTo>
                  <a:pt x="0" y="0"/>
                </a:moveTo>
                <a:lnTo>
                  <a:pt x="505886" y="0"/>
                </a:lnTo>
                <a:lnTo>
                  <a:pt x="505886" y="505885"/>
                </a:lnTo>
                <a:lnTo>
                  <a:pt x="0" y="505885"/>
                </a:lnTo>
                <a:lnTo>
                  <a:pt x="0" y="0"/>
                </a:lnTo>
                <a:close/>
              </a:path>
            </a:pathLst>
          </a:custGeom>
          <a:blipFill>
            <a:blip r:embed="rId6"/>
            <a:stretch>
              <a:fillRect l="0" t="0" r="0" b="0"/>
            </a:stretch>
          </a:blipFill>
        </p:spPr>
      </p:sp>
      <p:sp>
        <p:nvSpPr>
          <p:cNvPr name="Freeform 41" id="41"/>
          <p:cNvSpPr/>
          <p:nvPr/>
        </p:nvSpPr>
        <p:spPr>
          <a:xfrm flipH="false" flipV="false" rot="0">
            <a:off x="11671662" y="3143317"/>
            <a:ext cx="505886" cy="505886"/>
          </a:xfrm>
          <a:custGeom>
            <a:avLst/>
            <a:gdLst/>
            <a:ahLst/>
            <a:cxnLst/>
            <a:rect r="r" b="b" t="t" l="l"/>
            <a:pathLst>
              <a:path h="505886" w="505886">
                <a:moveTo>
                  <a:pt x="0" y="0"/>
                </a:moveTo>
                <a:lnTo>
                  <a:pt x="505886" y="0"/>
                </a:lnTo>
                <a:lnTo>
                  <a:pt x="505886" y="505886"/>
                </a:lnTo>
                <a:lnTo>
                  <a:pt x="0" y="505886"/>
                </a:lnTo>
                <a:lnTo>
                  <a:pt x="0" y="0"/>
                </a:lnTo>
                <a:close/>
              </a:path>
            </a:pathLst>
          </a:custGeom>
          <a:blipFill>
            <a:blip r:embed="rId6"/>
            <a:stretch>
              <a:fillRect l="0" t="0" r="0" b="0"/>
            </a:stretch>
          </a:blipFill>
        </p:spPr>
      </p:sp>
      <p:sp>
        <p:nvSpPr>
          <p:cNvPr name="Freeform 42" id="42"/>
          <p:cNvSpPr/>
          <p:nvPr/>
        </p:nvSpPr>
        <p:spPr>
          <a:xfrm flipH="false" flipV="false" rot="0">
            <a:off x="15194562" y="4758405"/>
            <a:ext cx="505886" cy="505886"/>
          </a:xfrm>
          <a:custGeom>
            <a:avLst/>
            <a:gdLst/>
            <a:ahLst/>
            <a:cxnLst/>
            <a:rect r="r" b="b" t="t" l="l"/>
            <a:pathLst>
              <a:path h="505886" w="505886">
                <a:moveTo>
                  <a:pt x="0" y="0"/>
                </a:moveTo>
                <a:lnTo>
                  <a:pt x="505886" y="0"/>
                </a:lnTo>
                <a:lnTo>
                  <a:pt x="505886" y="505886"/>
                </a:lnTo>
                <a:lnTo>
                  <a:pt x="0" y="505886"/>
                </a:lnTo>
                <a:lnTo>
                  <a:pt x="0" y="0"/>
                </a:lnTo>
                <a:close/>
              </a:path>
            </a:pathLst>
          </a:custGeom>
          <a:blipFill>
            <a:blip r:embed="rId6"/>
            <a:stretch>
              <a:fillRect l="0" t="0" r="0" b="0"/>
            </a:stretch>
          </a:blipFill>
        </p:spPr>
      </p:sp>
      <p:sp>
        <p:nvSpPr>
          <p:cNvPr name="Freeform 43" id="43"/>
          <p:cNvSpPr/>
          <p:nvPr/>
        </p:nvSpPr>
        <p:spPr>
          <a:xfrm flipH="false" flipV="false" rot="0">
            <a:off x="15700448" y="6260139"/>
            <a:ext cx="505886" cy="505886"/>
          </a:xfrm>
          <a:custGeom>
            <a:avLst/>
            <a:gdLst/>
            <a:ahLst/>
            <a:cxnLst/>
            <a:rect r="r" b="b" t="t" l="l"/>
            <a:pathLst>
              <a:path h="505886" w="505886">
                <a:moveTo>
                  <a:pt x="0" y="0"/>
                </a:moveTo>
                <a:lnTo>
                  <a:pt x="505885" y="0"/>
                </a:lnTo>
                <a:lnTo>
                  <a:pt x="505885" y="505886"/>
                </a:lnTo>
                <a:lnTo>
                  <a:pt x="0" y="505886"/>
                </a:lnTo>
                <a:lnTo>
                  <a:pt x="0" y="0"/>
                </a:lnTo>
                <a:close/>
              </a:path>
            </a:pathLst>
          </a:custGeom>
          <a:blipFill>
            <a:blip r:embed="rId6"/>
            <a:stretch>
              <a:fillRect l="0" t="0" r="0" b="0"/>
            </a:stretch>
          </a:blipFill>
        </p:spPr>
      </p:sp>
      <p:sp>
        <p:nvSpPr>
          <p:cNvPr name="Freeform 44" id="44"/>
          <p:cNvSpPr/>
          <p:nvPr/>
        </p:nvSpPr>
        <p:spPr>
          <a:xfrm flipH="false" flipV="false" rot="0">
            <a:off x="15382655" y="7768992"/>
            <a:ext cx="505886" cy="505886"/>
          </a:xfrm>
          <a:custGeom>
            <a:avLst/>
            <a:gdLst/>
            <a:ahLst/>
            <a:cxnLst/>
            <a:rect r="r" b="b" t="t" l="l"/>
            <a:pathLst>
              <a:path h="505886" w="505886">
                <a:moveTo>
                  <a:pt x="0" y="0"/>
                </a:moveTo>
                <a:lnTo>
                  <a:pt x="505886" y="0"/>
                </a:lnTo>
                <a:lnTo>
                  <a:pt x="505886" y="505886"/>
                </a:lnTo>
                <a:lnTo>
                  <a:pt x="0" y="505886"/>
                </a:lnTo>
                <a:lnTo>
                  <a:pt x="0" y="0"/>
                </a:lnTo>
                <a:close/>
              </a:path>
            </a:pathLst>
          </a:custGeom>
          <a:blipFill>
            <a:blip r:embed="rId6"/>
            <a:stretch>
              <a:fillRect l="0" t="0" r="0" b="0"/>
            </a:stretch>
          </a:blipFill>
        </p:spPr>
      </p:sp>
      <p:sp>
        <p:nvSpPr>
          <p:cNvPr name="Freeform 45" id="45"/>
          <p:cNvSpPr/>
          <p:nvPr/>
        </p:nvSpPr>
        <p:spPr>
          <a:xfrm flipH="false" flipV="false" rot="0">
            <a:off x="15194562" y="9436869"/>
            <a:ext cx="505886" cy="505886"/>
          </a:xfrm>
          <a:custGeom>
            <a:avLst/>
            <a:gdLst/>
            <a:ahLst/>
            <a:cxnLst/>
            <a:rect r="r" b="b" t="t" l="l"/>
            <a:pathLst>
              <a:path h="505886" w="505886">
                <a:moveTo>
                  <a:pt x="0" y="0"/>
                </a:moveTo>
                <a:lnTo>
                  <a:pt x="505886" y="0"/>
                </a:lnTo>
                <a:lnTo>
                  <a:pt x="505886" y="505885"/>
                </a:lnTo>
                <a:lnTo>
                  <a:pt x="0" y="505885"/>
                </a:lnTo>
                <a:lnTo>
                  <a:pt x="0" y="0"/>
                </a:lnTo>
                <a:close/>
              </a:path>
            </a:pathLst>
          </a:custGeom>
          <a:blipFill>
            <a:blip r:embed="rId6"/>
            <a:stretch>
              <a:fillRect l="0" t="0" r="0" b="0"/>
            </a:stretch>
          </a:blipFill>
        </p:spPr>
      </p:sp>
      <p:sp>
        <p:nvSpPr>
          <p:cNvPr name="Freeform 46" id="46"/>
          <p:cNvSpPr/>
          <p:nvPr/>
        </p:nvSpPr>
        <p:spPr>
          <a:xfrm flipH="false" flipV="false" rot="0">
            <a:off x="13690247" y="9474056"/>
            <a:ext cx="505886" cy="505886"/>
          </a:xfrm>
          <a:custGeom>
            <a:avLst/>
            <a:gdLst/>
            <a:ahLst/>
            <a:cxnLst/>
            <a:rect r="r" b="b" t="t" l="l"/>
            <a:pathLst>
              <a:path h="505886" w="505886">
                <a:moveTo>
                  <a:pt x="0" y="0"/>
                </a:moveTo>
                <a:lnTo>
                  <a:pt x="505886" y="0"/>
                </a:lnTo>
                <a:lnTo>
                  <a:pt x="505886" y="505886"/>
                </a:lnTo>
                <a:lnTo>
                  <a:pt x="0" y="505886"/>
                </a:lnTo>
                <a:lnTo>
                  <a:pt x="0" y="0"/>
                </a:lnTo>
                <a:close/>
              </a:path>
            </a:pathLst>
          </a:custGeom>
          <a:blipFill>
            <a:blip r:embed="rId6"/>
            <a:stretch>
              <a:fillRect l="0" t="0" r="0" b="0"/>
            </a:stretch>
          </a:blipFill>
        </p:spPr>
      </p:sp>
      <p:sp>
        <p:nvSpPr>
          <p:cNvPr name="Freeform 47" id="47"/>
          <p:cNvSpPr/>
          <p:nvPr/>
        </p:nvSpPr>
        <p:spPr>
          <a:xfrm flipH="false" flipV="false" rot="0">
            <a:off x="9705417" y="9258300"/>
            <a:ext cx="505886" cy="505886"/>
          </a:xfrm>
          <a:custGeom>
            <a:avLst/>
            <a:gdLst/>
            <a:ahLst/>
            <a:cxnLst/>
            <a:rect r="r" b="b" t="t" l="l"/>
            <a:pathLst>
              <a:path h="505886" w="505886">
                <a:moveTo>
                  <a:pt x="0" y="0"/>
                </a:moveTo>
                <a:lnTo>
                  <a:pt x="505886" y="0"/>
                </a:lnTo>
                <a:lnTo>
                  <a:pt x="505886" y="505886"/>
                </a:lnTo>
                <a:lnTo>
                  <a:pt x="0" y="505886"/>
                </a:lnTo>
                <a:lnTo>
                  <a:pt x="0" y="0"/>
                </a:lnTo>
                <a:close/>
              </a:path>
            </a:pathLst>
          </a:custGeom>
          <a:blipFill>
            <a:blip r:embed="rId6"/>
            <a:stretch>
              <a:fillRect l="0" t="0" r="0" b="0"/>
            </a:stretch>
          </a:blipFill>
        </p:spPr>
      </p:sp>
      <p:sp>
        <p:nvSpPr>
          <p:cNvPr name="Freeform 48" id="48"/>
          <p:cNvSpPr/>
          <p:nvPr/>
        </p:nvSpPr>
        <p:spPr>
          <a:xfrm flipH="false" flipV="false" rot="0">
            <a:off x="11671662" y="7724686"/>
            <a:ext cx="505886" cy="505886"/>
          </a:xfrm>
          <a:custGeom>
            <a:avLst/>
            <a:gdLst/>
            <a:ahLst/>
            <a:cxnLst/>
            <a:rect r="r" b="b" t="t" l="l"/>
            <a:pathLst>
              <a:path h="505886" w="505886">
                <a:moveTo>
                  <a:pt x="0" y="0"/>
                </a:moveTo>
                <a:lnTo>
                  <a:pt x="505886" y="0"/>
                </a:lnTo>
                <a:lnTo>
                  <a:pt x="505886" y="505885"/>
                </a:lnTo>
                <a:lnTo>
                  <a:pt x="0" y="505885"/>
                </a:lnTo>
                <a:lnTo>
                  <a:pt x="0" y="0"/>
                </a:lnTo>
                <a:close/>
              </a:path>
            </a:pathLst>
          </a:custGeom>
          <a:blipFill>
            <a:blip r:embed="rId6"/>
            <a:stretch>
              <a:fillRect l="0" t="0" r="0" b="0"/>
            </a:stretch>
          </a:blipFill>
        </p:spPr>
      </p:sp>
      <p:sp>
        <p:nvSpPr>
          <p:cNvPr name="Freeform 49" id="49"/>
          <p:cNvSpPr/>
          <p:nvPr/>
        </p:nvSpPr>
        <p:spPr>
          <a:xfrm flipH="false" flipV="false" rot="0">
            <a:off x="9705417" y="4795592"/>
            <a:ext cx="505886" cy="505886"/>
          </a:xfrm>
          <a:custGeom>
            <a:avLst/>
            <a:gdLst/>
            <a:ahLst/>
            <a:cxnLst/>
            <a:rect r="r" b="b" t="t" l="l"/>
            <a:pathLst>
              <a:path h="505886" w="505886">
                <a:moveTo>
                  <a:pt x="0" y="0"/>
                </a:moveTo>
                <a:lnTo>
                  <a:pt x="505886" y="0"/>
                </a:lnTo>
                <a:lnTo>
                  <a:pt x="505886" y="505886"/>
                </a:lnTo>
                <a:lnTo>
                  <a:pt x="0" y="505886"/>
                </a:lnTo>
                <a:lnTo>
                  <a:pt x="0" y="0"/>
                </a:lnTo>
                <a:close/>
              </a:path>
            </a:pathLst>
          </a:custGeom>
          <a:blipFill>
            <a:blip r:embed="rId6"/>
            <a:stretch>
              <a:fillRect l="0" t="0" r="0" b="0"/>
            </a:stretch>
          </a:blipFill>
        </p:spPr>
      </p:sp>
      <p:sp>
        <p:nvSpPr>
          <p:cNvPr name="Freeform 50" id="50"/>
          <p:cNvSpPr/>
          <p:nvPr/>
        </p:nvSpPr>
        <p:spPr>
          <a:xfrm flipH="false" flipV="false" rot="0">
            <a:off x="5638172" y="4758405"/>
            <a:ext cx="505886" cy="505886"/>
          </a:xfrm>
          <a:custGeom>
            <a:avLst/>
            <a:gdLst/>
            <a:ahLst/>
            <a:cxnLst/>
            <a:rect r="r" b="b" t="t" l="l"/>
            <a:pathLst>
              <a:path h="505886" w="505886">
                <a:moveTo>
                  <a:pt x="0" y="0"/>
                </a:moveTo>
                <a:lnTo>
                  <a:pt x="505886" y="0"/>
                </a:lnTo>
                <a:lnTo>
                  <a:pt x="505886" y="505886"/>
                </a:lnTo>
                <a:lnTo>
                  <a:pt x="0" y="505886"/>
                </a:lnTo>
                <a:lnTo>
                  <a:pt x="0" y="0"/>
                </a:lnTo>
                <a:close/>
              </a:path>
            </a:pathLst>
          </a:custGeom>
          <a:blipFill>
            <a:blip r:embed="rId6"/>
            <a:stretch>
              <a:fillRect l="0" t="0" r="0" b="0"/>
            </a:stretch>
          </a:blipFill>
        </p:spPr>
      </p:sp>
      <p:sp>
        <p:nvSpPr>
          <p:cNvPr name="Freeform 51" id="51"/>
          <p:cNvSpPr/>
          <p:nvPr/>
        </p:nvSpPr>
        <p:spPr>
          <a:xfrm flipH="false" flipV="false" rot="0">
            <a:off x="7413359" y="6301758"/>
            <a:ext cx="505886" cy="505886"/>
          </a:xfrm>
          <a:custGeom>
            <a:avLst/>
            <a:gdLst/>
            <a:ahLst/>
            <a:cxnLst/>
            <a:rect r="r" b="b" t="t" l="l"/>
            <a:pathLst>
              <a:path h="505886" w="505886">
                <a:moveTo>
                  <a:pt x="0" y="0"/>
                </a:moveTo>
                <a:lnTo>
                  <a:pt x="505886" y="0"/>
                </a:lnTo>
                <a:lnTo>
                  <a:pt x="505886" y="505886"/>
                </a:lnTo>
                <a:lnTo>
                  <a:pt x="0" y="505886"/>
                </a:lnTo>
                <a:lnTo>
                  <a:pt x="0" y="0"/>
                </a:lnTo>
                <a:close/>
              </a:path>
            </a:pathLst>
          </a:custGeom>
          <a:blipFill>
            <a:blip r:embed="rId6"/>
            <a:stretch>
              <a:fillRect l="0" t="0" r="0" b="0"/>
            </a:stretch>
          </a:blipFill>
        </p:spPr>
      </p:sp>
      <p:sp>
        <p:nvSpPr>
          <p:cNvPr name="Freeform 52" id="52"/>
          <p:cNvSpPr/>
          <p:nvPr/>
        </p:nvSpPr>
        <p:spPr>
          <a:xfrm flipH="false" flipV="false" rot="0">
            <a:off x="5234921" y="6338945"/>
            <a:ext cx="431511" cy="431511"/>
          </a:xfrm>
          <a:custGeom>
            <a:avLst/>
            <a:gdLst/>
            <a:ahLst/>
            <a:cxnLst/>
            <a:rect r="r" b="b" t="t" l="l"/>
            <a:pathLst>
              <a:path h="431511" w="431511">
                <a:moveTo>
                  <a:pt x="0" y="0"/>
                </a:moveTo>
                <a:lnTo>
                  <a:pt x="431511" y="0"/>
                </a:lnTo>
                <a:lnTo>
                  <a:pt x="431511" y="431512"/>
                </a:lnTo>
                <a:lnTo>
                  <a:pt x="0" y="43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3" id="53"/>
          <p:cNvSpPr/>
          <p:nvPr/>
        </p:nvSpPr>
        <p:spPr>
          <a:xfrm flipH="false" flipV="false" rot="0">
            <a:off x="7471377" y="7724686"/>
            <a:ext cx="505886" cy="505886"/>
          </a:xfrm>
          <a:custGeom>
            <a:avLst/>
            <a:gdLst/>
            <a:ahLst/>
            <a:cxnLst/>
            <a:rect r="r" b="b" t="t" l="l"/>
            <a:pathLst>
              <a:path h="505886" w="505886">
                <a:moveTo>
                  <a:pt x="0" y="0"/>
                </a:moveTo>
                <a:lnTo>
                  <a:pt x="505886" y="0"/>
                </a:lnTo>
                <a:lnTo>
                  <a:pt x="505886" y="505885"/>
                </a:lnTo>
                <a:lnTo>
                  <a:pt x="0" y="505885"/>
                </a:lnTo>
                <a:lnTo>
                  <a:pt x="0" y="0"/>
                </a:lnTo>
                <a:close/>
              </a:path>
            </a:pathLst>
          </a:custGeom>
          <a:blipFill>
            <a:blip r:embed="rId6"/>
            <a:stretch>
              <a:fillRect l="0" t="0" r="0" b="0"/>
            </a:stretch>
          </a:blipFill>
        </p:spPr>
      </p:sp>
      <p:sp>
        <p:nvSpPr>
          <p:cNvPr name="Freeform 54" id="54"/>
          <p:cNvSpPr/>
          <p:nvPr/>
        </p:nvSpPr>
        <p:spPr>
          <a:xfrm flipH="false" flipV="false" rot="0">
            <a:off x="5758663" y="9399681"/>
            <a:ext cx="505886" cy="505886"/>
          </a:xfrm>
          <a:custGeom>
            <a:avLst/>
            <a:gdLst/>
            <a:ahLst/>
            <a:cxnLst/>
            <a:rect r="r" b="b" t="t" l="l"/>
            <a:pathLst>
              <a:path h="505886" w="505886">
                <a:moveTo>
                  <a:pt x="0" y="0"/>
                </a:moveTo>
                <a:lnTo>
                  <a:pt x="505885" y="0"/>
                </a:lnTo>
                <a:lnTo>
                  <a:pt x="505885" y="505886"/>
                </a:lnTo>
                <a:lnTo>
                  <a:pt x="0" y="505886"/>
                </a:lnTo>
                <a:lnTo>
                  <a:pt x="0" y="0"/>
                </a:lnTo>
                <a:close/>
              </a:path>
            </a:pathLst>
          </a:custGeom>
          <a:blipFill>
            <a:blip r:embed="rId6"/>
            <a:stretch>
              <a:fillRect l="0" t="0" r="0" b="0"/>
            </a:stretch>
          </a:blipFill>
        </p:spPr>
      </p:sp>
    </p:spTree>
  </p:cSld>
  <p:clrMapOvr>
    <a:masterClrMapping/>
  </p:clrMapOvr>
  <p:transition spd="fast">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415714" y="2228860"/>
            <a:ext cx="3416607" cy="5246370"/>
            <a:chOff x="0" y="0"/>
            <a:chExt cx="7984490" cy="12260580"/>
          </a:xfrm>
        </p:grpSpPr>
        <p:sp>
          <p:nvSpPr>
            <p:cNvPr name="Freeform 3" id="3"/>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2"/>
              <a:stretch>
                <a:fillRect l="0" t="-41324" r="0" b="-41324"/>
              </a:stretch>
            </a:blipFill>
          </p:spPr>
        </p:sp>
        <p:sp>
          <p:nvSpPr>
            <p:cNvPr name="Freeform 4" id="4"/>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sp>
        <p:nvSpPr>
          <p:cNvPr name="TextBox 5" id="5"/>
          <p:cNvSpPr txBox="true"/>
          <p:nvPr/>
        </p:nvSpPr>
        <p:spPr>
          <a:xfrm rot="0">
            <a:off x="2415714" y="923925"/>
            <a:ext cx="9615555" cy="880695"/>
          </a:xfrm>
          <a:prstGeom prst="rect">
            <a:avLst/>
          </a:prstGeom>
        </p:spPr>
        <p:txBody>
          <a:bodyPr anchor="t" rtlCol="false" tIns="0" lIns="0" bIns="0" rIns="0">
            <a:spAutoFit/>
          </a:bodyPr>
          <a:lstStyle/>
          <a:p>
            <a:pPr algn="l">
              <a:lnSpc>
                <a:spcPts val="7239"/>
              </a:lnSpc>
            </a:pPr>
            <a:r>
              <a:rPr lang="en-US" sz="5170" b="true">
                <a:solidFill>
                  <a:srgbClr val="000000"/>
                </a:solidFill>
                <a:latin typeface="RoxboroughCF Bold"/>
                <a:ea typeface="RoxboroughCF Bold"/>
                <a:cs typeface="RoxboroughCF Bold"/>
                <a:sym typeface="RoxboroughCF Bold"/>
              </a:rPr>
              <a:t>January  Content Examples:</a:t>
            </a:r>
          </a:p>
        </p:txBody>
      </p:sp>
      <p:grpSp>
        <p:nvGrpSpPr>
          <p:cNvPr name="Group 6" id="6"/>
          <p:cNvGrpSpPr>
            <a:grpSpLocks noChangeAspect="true"/>
          </p:cNvGrpSpPr>
          <p:nvPr/>
        </p:nvGrpSpPr>
        <p:grpSpPr>
          <a:xfrm rot="0">
            <a:off x="5832322" y="3206105"/>
            <a:ext cx="3416607" cy="5246370"/>
            <a:chOff x="0" y="0"/>
            <a:chExt cx="7984490" cy="12260580"/>
          </a:xfrm>
        </p:grpSpPr>
        <p:sp>
          <p:nvSpPr>
            <p:cNvPr name="Freeform 7" id="7"/>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3"/>
              <a:stretch>
                <a:fillRect l="0" t="-34033" r="0" b="-34033"/>
              </a:stretch>
            </a:blipFill>
          </p:spPr>
        </p:sp>
        <p:sp>
          <p:nvSpPr>
            <p:cNvPr name="Freeform 8" id="8"/>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grpSp>
        <p:nvGrpSpPr>
          <p:cNvPr name="Group 9" id="9"/>
          <p:cNvGrpSpPr>
            <a:grpSpLocks noChangeAspect="true"/>
          </p:cNvGrpSpPr>
          <p:nvPr/>
        </p:nvGrpSpPr>
        <p:grpSpPr>
          <a:xfrm rot="0">
            <a:off x="9417046" y="4011930"/>
            <a:ext cx="3416607" cy="5246370"/>
            <a:chOff x="0" y="0"/>
            <a:chExt cx="7984490" cy="12260580"/>
          </a:xfrm>
        </p:grpSpPr>
        <p:sp>
          <p:nvSpPr>
            <p:cNvPr name="Freeform 10" id="10"/>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4"/>
              <a:stretch>
                <a:fillRect l="0" t="-25193" r="0" b="-71850"/>
              </a:stretch>
            </a:blipFill>
          </p:spPr>
        </p:sp>
        <p:sp>
          <p:nvSpPr>
            <p:cNvPr name="Freeform 11" id="11"/>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grpSp>
        <p:nvGrpSpPr>
          <p:cNvPr name="Group 12" id="12"/>
          <p:cNvGrpSpPr>
            <a:grpSpLocks noChangeAspect="true"/>
          </p:cNvGrpSpPr>
          <p:nvPr/>
        </p:nvGrpSpPr>
        <p:grpSpPr>
          <a:xfrm rot="0">
            <a:off x="12833654" y="4852045"/>
            <a:ext cx="3416607" cy="5246370"/>
            <a:chOff x="0" y="0"/>
            <a:chExt cx="7984490" cy="12260580"/>
          </a:xfrm>
        </p:grpSpPr>
        <p:sp>
          <p:nvSpPr>
            <p:cNvPr name="Freeform 13" id="13"/>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5"/>
              <a:stretch>
                <a:fillRect l="0" t="-40909" r="0" b="-40909"/>
              </a:stretch>
            </a:blipFill>
          </p:spPr>
        </p:sp>
        <p:sp>
          <p:nvSpPr>
            <p:cNvPr name="Freeform 14" id="14"/>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spTree>
  </p:cSld>
  <p:clrMapOvr>
    <a:masterClrMapping/>
  </p:clrMapOvr>
  <p:transition spd="fast">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485020" y="1380157"/>
          <a:ext cx="18113292" cy="11526899"/>
        </p:xfrm>
        <a:graphic>
          <a:graphicData uri="http://schemas.openxmlformats.org/drawingml/2006/table">
            <a:tbl>
              <a:tblPr/>
              <a:tblGrid>
                <a:gridCol w="2587613"/>
                <a:gridCol w="2587613"/>
                <a:gridCol w="2587613"/>
                <a:gridCol w="2587613"/>
                <a:gridCol w="2587613"/>
                <a:gridCol w="2587613"/>
                <a:gridCol w="2587613"/>
              </a:tblGrid>
              <a:tr h="982116">
                <a:tc>
                  <a:txBody>
                    <a:bodyPr anchor="t" rtlCol="false"/>
                    <a:lstStyle/>
                    <a:p>
                      <a:pPr algn="ctr">
                        <a:lnSpc>
                          <a:spcPts val="1374"/>
                        </a:lnSpc>
                        <a:defRPr/>
                      </a:pPr>
                      <a:r>
                        <a:rPr lang="en-US" b="true" sz="1360">
                          <a:solidFill>
                            <a:srgbClr val="000000"/>
                          </a:solidFill>
                          <a:latin typeface="RoxboroughCF Medium"/>
                          <a:ea typeface="RoxboroughCF Medium"/>
                          <a:cs typeface="RoxboroughCF Medium"/>
                          <a:sym typeface="RoxboroughCF Medium"/>
                        </a:rPr>
                        <a:t>SUNDAY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MONDAY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TUESDAY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WEDNESDAY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THURSDAY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FRIDAY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SATURDAY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54224">
                <a:tc rowSpan="2">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01</a:t>
                      </a:r>
                      <a:endParaRPr lang="en-US" sz="1100"/>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SPECIAL OCCASIONS</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products </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                    </a:t>
                      </a:r>
                      <a:r>
                        <a:rPr lang="ar-EG" sz="1360">
                          <a:solidFill>
                            <a:srgbClr val="000000"/>
                          </a:solidFill>
                          <a:latin typeface="RoxboroughCF Light"/>
                          <a:ea typeface="RoxboroughCF Light"/>
                          <a:cs typeface="RoxboroughCF Light"/>
                          <a:sym typeface="RoxboroughCF Light"/>
                          <a:rtl val="true"/>
                        </a:rPr>
                        <a:t>توزيعات السبوع</a:t>
                      </a:r>
                      <a:r>
                        <a:rPr lang="en-US" sz="1360">
                          <a:solidFill>
                            <a:srgbClr val="000000"/>
                          </a:solidFill>
                          <a:latin typeface="RoxboroughCF Light"/>
                          <a:ea typeface="RoxboroughCF Light"/>
                          <a:cs typeface="RoxboroughCF Light"/>
                          <a:sym typeface="RoxboroughCF Light"/>
                        </a:rPr>
                        <a:t> </a:t>
                      </a:r>
                    </a:p>
                    <a:p>
                      <a:pPr algn="r" rtl="true" marL="0" indent="0" lvl="0">
                        <a:lnSpc>
                          <a:spcPts val="1374"/>
                        </a:lnSpc>
                        <a:spcBef>
                          <a:spcPct val="0"/>
                        </a:spcBef>
                      </a:pPr>
                      <a:r>
                        <a:rPr lang="ar-EG" sz="1360">
                          <a:solidFill>
                            <a:srgbClr val="000000"/>
                          </a:solidFill>
                          <a:latin typeface="RoxboroughCF Light"/>
                          <a:ea typeface="RoxboroughCF Light"/>
                          <a:cs typeface="RoxboroughCF Light"/>
                          <a:sym typeface="RoxboroughCF Light"/>
                          <a:rtl val="true"/>
                        </a:rPr>
                        <a:t>وكتب الكتاب</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54224">
                <a:tc vMerge="true">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01</a:t>
                      </a:r>
                      <a:endParaRPr lang="en-US" sz="1100"/>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SPECIAL OCCASIONS</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products </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                    </a:t>
                      </a:r>
                      <a:r>
                        <a:rPr lang="ar-EG" sz="1360">
                          <a:solidFill>
                            <a:srgbClr val="000000"/>
                          </a:solidFill>
                          <a:latin typeface="RoxboroughCF Light"/>
                          <a:ea typeface="RoxboroughCF Light"/>
                          <a:cs typeface="RoxboroughCF Light"/>
                          <a:sym typeface="RoxboroughCF Light"/>
                          <a:rtl val="true"/>
                        </a:rPr>
                        <a:t>توزيعات السبوع</a:t>
                      </a:r>
                      <a:r>
                        <a:rPr lang="en-US" sz="1360">
                          <a:solidFill>
                            <a:srgbClr val="000000"/>
                          </a:solidFill>
                          <a:latin typeface="RoxboroughCF Light"/>
                          <a:ea typeface="RoxboroughCF Light"/>
                          <a:cs typeface="RoxboroughCF Light"/>
                          <a:sym typeface="RoxboroughCF Light"/>
                        </a:rPr>
                        <a:t> </a:t>
                      </a:r>
                    </a:p>
                    <a:p>
                      <a:pPr algn="r" rtl="true" marL="0" indent="0" lvl="0">
                        <a:lnSpc>
                          <a:spcPts val="1374"/>
                        </a:lnSpc>
                        <a:spcBef>
                          <a:spcPct val="0"/>
                        </a:spcBef>
                      </a:pPr>
                      <a:r>
                        <a:rPr lang="ar-EG" sz="1360">
                          <a:solidFill>
                            <a:srgbClr val="000000"/>
                          </a:solidFill>
                          <a:latin typeface="RoxboroughCF Light"/>
                          <a:ea typeface="RoxboroughCF Light"/>
                          <a:cs typeface="RoxboroughCF Light"/>
                          <a:sym typeface="RoxboroughCF Light"/>
                          <a:rtl val="true"/>
                        </a:rPr>
                        <a:t>وكتب الكتاب</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177659">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03</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REEL: MAKING RAW PIECES READY FOR WORKSHOPS OR PAINTING</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r>
                        <a:rPr lang="en-US" sz="1360">
                          <a:solidFill>
                            <a:srgbClr val="000000"/>
                          </a:solidFill>
                          <a:latin typeface="RoxboroughCF"/>
                          <a:ea typeface="RoxboroughCF"/>
                          <a:cs typeface="RoxboroughCF"/>
                          <a:sym typeface="RoxboroughCF"/>
                        </a:rPr>
                        <a:t>05</a:t>
                      </a:r>
                      <a:endParaRPr lang="en-US" sz="1100"/>
                    </a:p>
                    <a:p>
                      <a:pPr algn="l">
                        <a:lnSpc>
                          <a:spcPts val="1374"/>
                        </a:lnSpc>
                      </a:pPr>
                      <a:r>
                        <a:rPr lang="en-US" sz="1360">
                          <a:solidFill>
                            <a:srgbClr val="000000"/>
                          </a:solidFill>
                          <a:latin typeface="RoxboroughCF"/>
                          <a:ea typeface="RoxboroughCF"/>
                          <a:cs typeface="RoxboroughCF"/>
                          <a:sym typeface="RoxboroughCF"/>
                        </a:rPr>
                        <a:t>Behind-the-Scenes Reel: Creating Romantic-Inspired Concrete Art</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r>
                        <a:rPr lang="en-US" sz="1360">
                          <a:solidFill>
                            <a:srgbClr val="000000"/>
                          </a:solidFill>
                          <a:latin typeface="RoxboroughCF"/>
                          <a:ea typeface="RoxboroughCF"/>
                          <a:cs typeface="RoxboroughCF"/>
                          <a:sym typeface="RoxboroughCF"/>
                        </a:rPr>
                        <a:t>07</a:t>
                      </a:r>
                      <a:endParaRPr lang="en-US" sz="1100"/>
                    </a:p>
                    <a:p>
                      <a:pPr algn="l">
                        <a:lnSpc>
                          <a:spcPts val="1374"/>
                        </a:lnSpc>
                      </a:pPr>
                      <a:r>
                        <a:rPr lang="en-US" sz="1360">
                          <a:solidFill>
                            <a:srgbClr val="000000"/>
                          </a:solidFill>
                          <a:latin typeface="RoxboroughCF"/>
                          <a:ea typeface="RoxboroughCF"/>
                          <a:cs typeface="RoxboroughCF"/>
                          <a:sym typeface="RoxboroughCF"/>
                        </a:rPr>
                        <a:t>Story Series: “Which gift would you choose?” Poll</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r>
                        <a:rPr lang="en-US" sz="1360">
                          <a:solidFill>
                            <a:srgbClr val="000000"/>
                          </a:solidFill>
                          <a:latin typeface="RoxboroughCF"/>
                          <a:ea typeface="RoxboroughCF"/>
                          <a:cs typeface="RoxboroughCF"/>
                          <a:sym typeface="RoxboroughCF"/>
                        </a:rPr>
                        <a:t>08</a:t>
                      </a:r>
                      <a:endParaRPr lang="en-US" sz="1100"/>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Trending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852036">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03</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REEL: MAKING RAW PIECES READY FOR WORKSHOPS OR PAINTING</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r>
                        <a:rPr lang="en-US" sz="1360">
                          <a:solidFill>
                            <a:srgbClr val="000000"/>
                          </a:solidFill>
                          <a:latin typeface="RoxboroughCF"/>
                          <a:ea typeface="RoxboroughCF"/>
                          <a:cs typeface="RoxboroughCF"/>
                          <a:sym typeface="RoxboroughCF"/>
                        </a:rPr>
                        <a:t>05</a:t>
                      </a:r>
                      <a:endParaRPr lang="en-US" sz="1100"/>
                    </a:p>
                    <a:p>
                      <a:pPr algn="l">
                        <a:lnSpc>
                          <a:spcPts val="1374"/>
                        </a:lnSpc>
                      </a:pPr>
                      <a:r>
                        <a:rPr lang="en-US" sz="1360">
                          <a:solidFill>
                            <a:srgbClr val="000000"/>
                          </a:solidFill>
                          <a:latin typeface="RoxboroughCF"/>
                          <a:ea typeface="RoxboroughCF"/>
                          <a:cs typeface="RoxboroughCF"/>
                          <a:sym typeface="RoxboroughCF"/>
                        </a:rPr>
                        <a:t>Behind-the-Scenes Reel: Creating Romantic-Inspired Concrete Art</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r>
                        <a:rPr lang="en-US" sz="1360">
                          <a:solidFill>
                            <a:srgbClr val="000000"/>
                          </a:solidFill>
                          <a:latin typeface="RoxboroughCF"/>
                          <a:ea typeface="RoxboroughCF"/>
                          <a:cs typeface="RoxboroughCF"/>
                          <a:sym typeface="RoxboroughCF"/>
                        </a:rPr>
                        <a:t>07</a:t>
                      </a:r>
                      <a:endParaRPr lang="en-US" sz="1100"/>
                    </a:p>
                    <a:p>
                      <a:pPr algn="l">
                        <a:lnSpc>
                          <a:spcPts val="1374"/>
                        </a:lnSpc>
                      </a:pPr>
                      <a:r>
                        <a:rPr lang="en-US" sz="1360">
                          <a:solidFill>
                            <a:srgbClr val="000000"/>
                          </a:solidFill>
                          <a:latin typeface="RoxboroughCF"/>
                          <a:ea typeface="RoxboroughCF"/>
                          <a:cs typeface="RoxboroughCF"/>
                          <a:sym typeface="RoxboroughCF"/>
                        </a:rPr>
                        <a:t>Story Series: “Which gift would you choose?” Poll</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r>
                        <a:rPr lang="en-US" sz="1360">
                          <a:solidFill>
                            <a:srgbClr val="000000"/>
                          </a:solidFill>
                          <a:latin typeface="RoxboroughCF"/>
                          <a:ea typeface="RoxboroughCF"/>
                          <a:cs typeface="RoxboroughCF"/>
                          <a:sym typeface="RoxboroughCF"/>
                        </a:rPr>
                        <a:t>08</a:t>
                      </a:r>
                      <a:endParaRPr lang="en-US" sz="1100"/>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Trending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971437">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09</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Offer on Unfinished Pieces for crafters (Buy 2, Get 1)</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11</a:t>
                      </a:r>
                      <a:endParaRPr lang="en-US" sz="1100"/>
                    </a:p>
                    <a:p>
                      <a:pPr algn="l">
                        <a:lnSpc>
                          <a:spcPts val="1374"/>
                        </a:lnSpc>
                      </a:pPr>
                      <a:r>
                        <a:rPr lang="en-US" sz="1360">
                          <a:solidFill>
                            <a:srgbClr val="000000"/>
                          </a:solidFill>
                          <a:latin typeface="RoxboroughCF Light"/>
                          <a:ea typeface="RoxboroughCF Light"/>
                          <a:cs typeface="RoxboroughCF Light"/>
                          <a:sym typeface="RoxboroughCF Light"/>
                        </a:rPr>
                        <a:t>Valentine’s Gift Ideas featuring romantic pieces</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Carousel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13</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Reel: Crafting elegant, oriental-inspired pieces for Ramadan</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218306">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09</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Offer on Unfinished Pieces for crafters (Buy 2, Get 1)</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11</a:t>
                      </a:r>
                      <a:endParaRPr lang="en-US" sz="1100"/>
                    </a:p>
                    <a:p>
                      <a:pPr algn="l">
                        <a:lnSpc>
                          <a:spcPts val="1374"/>
                        </a:lnSpc>
                      </a:pPr>
                      <a:r>
                        <a:rPr lang="en-US" sz="1360">
                          <a:solidFill>
                            <a:srgbClr val="000000"/>
                          </a:solidFill>
                          <a:latin typeface="RoxboroughCF Light"/>
                          <a:ea typeface="RoxboroughCF Light"/>
                          <a:cs typeface="RoxboroughCF Light"/>
                          <a:sym typeface="RoxboroughCF Light"/>
                        </a:rPr>
                        <a:t>Valentine’s Gift Ideas featuring romantic pieces</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Carousel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13</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Reel: Crafting elegant, oriental-inspired pieces for Ramadan</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54224">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17</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Carousel Post: Design ideas for Ramadan table or corner styling</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18</a:t>
                      </a:r>
                      <a:endParaRPr lang="en-US" sz="1100"/>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Story: Countdown sticker + question box “What are you looking for this Ramadan?”</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20</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Announcing Late Feb Workshop – themed around gifting or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21</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22</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Ramadan Trending sound  reel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54224">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17</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Carousel Post: Design ideas for Ramadan table or corner styling</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18</a:t>
                      </a:r>
                      <a:endParaRPr lang="en-US" sz="1100"/>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Story: Countdown sticker + question box “What are you looking for this Ramadan?”</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20</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Announcing Late Feb Workshop – themed around gifting or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21</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22</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Ramadan Trending sound  reel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54224">
                <a:tc rowSpan="2">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23</a:t>
                      </a:r>
                      <a:endParaRPr lang="en-US" sz="1100"/>
                    </a:p>
                    <a:p>
                      <a:pPr algn="l">
                        <a:lnSpc>
                          <a:spcPts val="1374"/>
                        </a:lnSpc>
                      </a:pPr>
                      <a:r>
                        <a:rPr lang="en-US" sz="1360">
                          <a:solidFill>
                            <a:srgbClr val="000000"/>
                          </a:solidFill>
                          <a:latin typeface="RoxboroughCF Light"/>
                          <a:ea typeface="RoxboroughCF Light"/>
                          <a:cs typeface="RoxboroughCF Light"/>
                          <a:sym typeface="RoxboroughCF Light"/>
                        </a:rPr>
                        <a:t>Carousel Post: Design ideas for Ramadan table or corner styling</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25</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UGC post customer feedback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27</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SOUND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28</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Tutorial &amp; decor  tips video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54224">
                <a:tc vMerge="true">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23</a:t>
                      </a:r>
                      <a:endParaRPr lang="en-US" sz="1100"/>
                    </a:p>
                    <a:p>
                      <a:pPr algn="l">
                        <a:lnSpc>
                          <a:spcPts val="1374"/>
                        </a:lnSpc>
                      </a:pPr>
                      <a:r>
                        <a:rPr lang="en-US" sz="1360">
                          <a:solidFill>
                            <a:srgbClr val="000000"/>
                          </a:solidFill>
                          <a:latin typeface="RoxboroughCF Light"/>
                          <a:ea typeface="RoxboroughCF Light"/>
                          <a:cs typeface="RoxboroughCF Light"/>
                          <a:sym typeface="RoxboroughCF Light"/>
                        </a:rPr>
                        <a:t>Carousel Post: Design ideas for Ramadan table or corner styling</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25</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UGC post customer feedback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27</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SOUND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28</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Tutorial &amp; decor  tips video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8314090" y="271833"/>
            <a:ext cx="938635" cy="938635"/>
          </a:xfrm>
          <a:custGeom>
            <a:avLst/>
            <a:gdLst/>
            <a:ahLst/>
            <a:cxnLst/>
            <a:rect r="r" b="b" t="t" l="l"/>
            <a:pathLst>
              <a:path h="938635" w="938635">
                <a:moveTo>
                  <a:pt x="0" y="0"/>
                </a:moveTo>
                <a:lnTo>
                  <a:pt x="938635" y="0"/>
                </a:lnTo>
                <a:lnTo>
                  <a:pt x="938635" y="938635"/>
                </a:lnTo>
                <a:lnTo>
                  <a:pt x="0" y="9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38825" y="3260222"/>
            <a:ext cx="452875" cy="452875"/>
          </a:xfrm>
          <a:custGeom>
            <a:avLst/>
            <a:gdLst/>
            <a:ahLst/>
            <a:cxnLst/>
            <a:rect r="r" b="b" t="t" l="l"/>
            <a:pathLst>
              <a:path h="452875" w="452875">
                <a:moveTo>
                  <a:pt x="0" y="0"/>
                </a:moveTo>
                <a:lnTo>
                  <a:pt x="452875" y="0"/>
                </a:lnTo>
                <a:lnTo>
                  <a:pt x="452875" y="452875"/>
                </a:lnTo>
                <a:lnTo>
                  <a:pt x="0" y="452875"/>
                </a:lnTo>
                <a:lnTo>
                  <a:pt x="0" y="0"/>
                </a:lnTo>
                <a:close/>
              </a:path>
            </a:pathLst>
          </a:custGeom>
          <a:blipFill>
            <a:blip r:embed="rId4"/>
            <a:stretch>
              <a:fillRect l="0" t="0" r="0" b="0"/>
            </a:stretch>
          </a:blipFill>
        </p:spPr>
      </p:sp>
      <p:sp>
        <p:nvSpPr>
          <p:cNvPr name="Freeform 5" id="5"/>
          <p:cNvSpPr/>
          <p:nvPr/>
        </p:nvSpPr>
        <p:spPr>
          <a:xfrm flipH="false" flipV="false" rot="0">
            <a:off x="10801770" y="188136"/>
            <a:ext cx="1106030" cy="1106030"/>
          </a:xfrm>
          <a:custGeom>
            <a:avLst/>
            <a:gdLst/>
            <a:ahLst/>
            <a:cxnLst/>
            <a:rect r="r" b="b" t="t" l="l"/>
            <a:pathLst>
              <a:path h="1106030" w="1106030">
                <a:moveTo>
                  <a:pt x="0" y="0"/>
                </a:moveTo>
                <a:lnTo>
                  <a:pt x="1106030" y="0"/>
                </a:lnTo>
                <a:lnTo>
                  <a:pt x="1106030" y="1106029"/>
                </a:lnTo>
                <a:lnTo>
                  <a:pt x="0" y="1106029"/>
                </a:lnTo>
                <a:lnTo>
                  <a:pt x="0" y="0"/>
                </a:lnTo>
                <a:close/>
              </a:path>
            </a:pathLst>
          </a:custGeom>
          <a:blipFill>
            <a:blip r:embed="rId5"/>
            <a:stretch>
              <a:fillRect l="0" t="0" r="0" b="0"/>
            </a:stretch>
          </a:blipFill>
        </p:spPr>
      </p:sp>
      <p:sp>
        <p:nvSpPr>
          <p:cNvPr name="TextBox 6" id="6"/>
          <p:cNvSpPr txBox="true"/>
          <p:nvPr/>
        </p:nvSpPr>
        <p:spPr>
          <a:xfrm rot="0">
            <a:off x="2155751" y="517233"/>
            <a:ext cx="6158339" cy="939244"/>
          </a:xfrm>
          <a:prstGeom prst="rect">
            <a:avLst/>
          </a:prstGeom>
        </p:spPr>
        <p:txBody>
          <a:bodyPr anchor="t" rtlCol="false" tIns="0" lIns="0" bIns="0" rIns="0">
            <a:spAutoFit/>
          </a:bodyPr>
          <a:lstStyle/>
          <a:p>
            <a:pPr algn="l">
              <a:lnSpc>
                <a:spcPts val="7070"/>
              </a:lnSpc>
            </a:pPr>
            <a:r>
              <a:rPr lang="en-US" sz="7000">
                <a:solidFill>
                  <a:srgbClr val="000000"/>
                </a:solidFill>
                <a:latin typeface="Playfair Display 2"/>
                <a:ea typeface="Playfair Display 2"/>
                <a:cs typeface="Playfair Display 2"/>
                <a:sym typeface="Playfair Display 2"/>
              </a:rPr>
              <a:t>Februry 2025</a:t>
            </a:r>
          </a:p>
        </p:txBody>
      </p:sp>
      <p:sp>
        <p:nvSpPr>
          <p:cNvPr name="TextBox 7" id="7"/>
          <p:cNvSpPr txBox="true"/>
          <p:nvPr/>
        </p:nvSpPr>
        <p:spPr>
          <a:xfrm rot="0">
            <a:off x="2155751" y="-139720"/>
            <a:ext cx="1273760" cy="1218655"/>
          </a:xfrm>
          <a:prstGeom prst="rect">
            <a:avLst/>
          </a:prstGeom>
        </p:spPr>
        <p:txBody>
          <a:bodyPr anchor="t" rtlCol="false" tIns="0" lIns="0" bIns="0" rIns="0">
            <a:spAutoFit/>
          </a:bodyPr>
          <a:lstStyle/>
          <a:p>
            <a:pPr algn="just">
              <a:lnSpc>
                <a:spcPts val="9119"/>
              </a:lnSpc>
            </a:pPr>
            <a:r>
              <a:rPr lang="en-US" sz="9028" i="true">
                <a:solidFill>
                  <a:srgbClr val="DF5745"/>
                </a:solidFill>
                <a:latin typeface="Beautifully Delicious Script"/>
                <a:ea typeface="Beautifully Delicious Script"/>
                <a:cs typeface="Beautifully Delicious Script"/>
                <a:sym typeface="Beautifully Delicious Script"/>
              </a:rPr>
              <a:t>(02)</a:t>
            </a:r>
          </a:p>
        </p:txBody>
      </p:sp>
      <p:sp>
        <p:nvSpPr>
          <p:cNvPr name="TextBox 8" id="8"/>
          <p:cNvSpPr txBox="true"/>
          <p:nvPr/>
        </p:nvSpPr>
        <p:spPr>
          <a:xfrm rot="0">
            <a:off x="13465263" y="326733"/>
            <a:ext cx="2662725" cy="1053424"/>
          </a:xfrm>
          <a:prstGeom prst="rect">
            <a:avLst/>
          </a:prstGeom>
        </p:spPr>
        <p:txBody>
          <a:bodyPr anchor="t" rtlCol="false" tIns="0" lIns="0" bIns="0" rIns="0">
            <a:spAutoFit/>
          </a:bodyPr>
          <a:lstStyle/>
          <a:p>
            <a:pPr algn="ctr">
              <a:lnSpc>
                <a:spcPts val="4190"/>
              </a:lnSpc>
            </a:pPr>
            <a:r>
              <a:rPr lang="en-US" sz="2993">
                <a:solidFill>
                  <a:srgbClr val="000000"/>
                </a:solidFill>
                <a:latin typeface="Gulfs Display"/>
                <a:ea typeface="Gulfs Display"/>
                <a:cs typeface="Gulfs Display"/>
                <a:sym typeface="Gulfs Display"/>
              </a:rPr>
              <a:t>4 posts/week</a:t>
            </a:r>
          </a:p>
          <a:p>
            <a:pPr algn="ctr">
              <a:lnSpc>
                <a:spcPts val="4190"/>
              </a:lnSpc>
            </a:pPr>
            <a:r>
              <a:rPr lang="en-US" sz="2993">
                <a:solidFill>
                  <a:srgbClr val="000000"/>
                </a:solidFill>
                <a:latin typeface="Gulfs Display"/>
                <a:ea typeface="Gulfs Display"/>
                <a:cs typeface="Gulfs Display"/>
                <a:sym typeface="Gulfs Display"/>
              </a:rPr>
              <a:t>2 Stories/ day</a:t>
            </a:r>
          </a:p>
        </p:txBody>
      </p:sp>
      <p:sp>
        <p:nvSpPr>
          <p:cNvPr name="Freeform 9" id="9"/>
          <p:cNvSpPr/>
          <p:nvPr/>
        </p:nvSpPr>
        <p:spPr>
          <a:xfrm flipH="false" flipV="false" rot="0">
            <a:off x="13012388" y="4396992"/>
            <a:ext cx="452875" cy="452875"/>
          </a:xfrm>
          <a:custGeom>
            <a:avLst/>
            <a:gdLst/>
            <a:ahLst/>
            <a:cxnLst/>
            <a:rect r="r" b="b" t="t" l="l"/>
            <a:pathLst>
              <a:path h="452875" w="452875">
                <a:moveTo>
                  <a:pt x="0" y="0"/>
                </a:moveTo>
                <a:lnTo>
                  <a:pt x="452875" y="0"/>
                </a:lnTo>
                <a:lnTo>
                  <a:pt x="452875" y="452874"/>
                </a:lnTo>
                <a:lnTo>
                  <a:pt x="0" y="452874"/>
                </a:lnTo>
                <a:lnTo>
                  <a:pt x="0" y="0"/>
                </a:lnTo>
                <a:close/>
              </a:path>
            </a:pathLst>
          </a:custGeom>
          <a:blipFill>
            <a:blip r:embed="rId4"/>
            <a:stretch>
              <a:fillRect l="0" t="0" r="0" b="0"/>
            </a:stretch>
          </a:blipFill>
        </p:spPr>
      </p:sp>
      <p:sp>
        <p:nvSpPr>
          <p:cNvPr name="Freeform 10" id="10"/>
          <p:cNvSpPr/>
          <p:nvPr/>
        </p:nvSpPr>
        <p:spPr>
          <a:xfrm flipH="false" flipV="false" rot="0">
            <a:off x="11174974" y="4490244"/>
            <a:ext cx="359622" cy="359622"/>
          </a:xfrm>
          <a:custGeom>
            <a:avLst/>
            <a:gdLst/>
            <a:ahLst/>
            <a:cxnLst/>
            <a:rect r="r" b="b" t="t" l="l"/>
            <a:pathLst>
              <a:path h="359622" w="359622">
                <a:moveTo>
                  <a:pt x="0" y="0"/>
                </a:moveTo>
                <a:lnTo>
                  <a:pt x="359622" y="0"/>
                </a:lnTo>
                <a:lnTo>
                  <a:pt x="359622" y="359622"/>
                </a:lnTo>
                <a:lnTo>
                  <a:pt x="0" y="359622"/>
                </a:lnTo>
                <a:lnTo>
                  <a:pt x="0" y="0"/>
                </a:lnTo>
                <a:close/>
              </a:path>
            </a:pathLst>
          </a:custGeom>
          <a:blipFill>
            <a:blip r:embed="rId4"/>
            <a:stretch>
              <a:fillRect l="0" t="0" r="0" b="0"/>
            </a:stretch>
          </a:blipFill>
        </p:spPr>
      </p:sp>
      <p:sp>
        <p:nvSpPr>
          <p:cNvPr name="Freeform 11" id="11"/>
          <p:cNvSpPr/>
          <p:nvPr/>
        </p:nvSpPr>
        <p:spPr>
          <a:xfrm flipH="false" flipV="false" rot="0">
            <a:off x="13031612" y="6257850"/>
            <a:ext cx="359622" cy="359622"/>
          </a:xfrm>
          <a:custGeom>
            <a:avLst/>
            <a:gdLst/>
            <a:ahLst/>
            <a:cxnLst/>
            <a:rect r="r" b="b" t="t" l="l"/>
            <a:pathLst>
              <a:path h="359622" w="359622">
                <a:moveTo>
                  <a:pt x="0" y="0"/>
                </a:moveTo>
                <a:lnTo>
                  <a:pt x="359622" y="0"/>
                </a:lnTo>
                <a:lnTo>
                  <a:pt x="359622" y="359622"/>
                </a:lnTo>
                <a:lnTo>
                  <a:pt x="0" y="359622"/>
                </a:lnTo>
                <a:lnTo>
                  <a:pt x="0" y="0"/>
                </a:lnTo>
                <a:close/>
              </a:path>
            </a:pathLst>
          </a:custGeom>
          <a:blipFill>
            <a:blip r:embed="rId4"/>
            <a:stretch>
              <a:fillRect l="0" t="0" r="0" b="0"/>
            </a:stretch>
          </a:blipFill>
        </p:spPr>
      </p:sp>
      <p:sp>
        <p:nvSpPr>
          <p:cNvPr name="Freeform 12" id="12"/>
          <p:cNvSpPr/>
          <p:nvPr/>
        </p:nvSpPr>
        <p:spPr>
          <a:xfrm flipH="false" flipV="false" rot="0">
            <a:off x="12984986" y="7777840"/>
            <a:ext cx="359622" cy="359622"/>
          </a:xfrm>
          <a:custGeom>
            <a:avLst/>
            <a:gdLst/>
            <a:ahLst/>
            <a:cxnLst/>
            <a:rect r="r" b="b" t="t" l="l"/>
            <a:pathLst>
              <a:path h="359622" w="359622">
                <a:moveTo>
                  <a:pt x="0" y="0"/>
                </a:moveTo>
                <a:lnTo>
                  <a:pt x="359622" y="0"/>
                </a:lnTo>
                <a:lnTo>
                  <a:pt x="359622" y="359623"/>
                </a:lnTo>
                <a:lnTo>
                  <a:pt x="0" y="359623"/>
                </a:lnTo>
                <a:lnTo>
                  <a:pt x="0" y="0"/>
                </a:lnTo>
                <a:close/>
              </a:path>
            </a:pathLst>
          </a:custGeom>
          <a:blipFill>
            <a:blip r:embed="rId4"/>
            <a:stretch>
              <a:fillRect l="0" t="0" r="0" b="0"/>
            </a:stretch>
          </a:blipFill>
        </p:spPr>
      </p:sp>
      <p:sp>
        <p:nvSpPr>
          <p:cNvPr name="Freeform 13" id="13"/>
          <p:cNvSpPr/>
          <p:nvPr/>
        </p:nvSpPr>
        <p:spPr>
          <a:xfrm flipH="false" flipV="false" rot="0">
            <a:off x="11174974" y="9258300"/>
            <a:ext cx="359622" cy="359622"/>
          </a:xfrm>
          <a:custGeom>
            <a:avLst/>
            <a:gdLst/>
            <a:ahLst/>
            <a:cxnLst/>
            <a:rect r="r" b="b" t="t" l="l"/>
            <a:pathLst>
              <a:path h="359622" w="359622">
                <a:moveTo>
                  <a:pt x="0" y="0"/>
                </a:moveTo>
                <a:lnTo>
                  <a:pt x="359622" y="0"/>
                </a:lnTo>
                <a:lnTo>
                  <a:pt x="359622" y="359622"/>
                </a:lnTo>
                <a:lnTo>
                  <a:pt x="0" y="359622"/>
                </a:lnTo>
                <a:lnTo>
                  <a:pt x="0" y="0"/>
                </a:lnTo>
                <a:close/>
              </a:path>
            </a:pathLst>
          </a:custGeom>
          <a:blipFill>
            <a:blip r:embed="rId4"/>
            <a:stretch>
              <a:fillRect l="0" t="0" r="0" b="0"/>
            </a:stretch>
          </a:blipFill>
        </p:spPr>
      </p:sp>
      <p:sp>
        <p:nvSpPr>
          <p:cNvPr name="Freeform 14" id="14"/>
          <p:cNvSpPr/>
          <p:nvPr/>
        </p:nvSpPr>
        <p:spPr>
          <a:xfrm flipH="false" flipV="false" rot="0">
            <a:off x="9144000" y="9258300"/>
            <a:ext cx="359622" cy="359622"/>
          </a:xfrm>
          <a:custGeom>
            <a:avLst/>
            <a:gdLst/>
            <a:ahLst/>
            <a:cxnLst/>
            <a:rect r="r" b="b" t="t" l="l"/>
            <a:pathLst>
              <a:path h="359622" w="359622">
                <a:moveTo>
                  <a:pt x="0" y="0"/>
                </a:moveTo>
                <a:lnTo>
                  <a:pt x="359622" y="0"/>
                </a:lnTo>
                <a:lnTo>
                  <a:pt x="359622" y="359622"/>
                </a:lnTo>
                <a:lnTo>
                  <a:pt x="0" y="359622"/>
                </a:lnTo>
                <a:lnTo>
                  <a:pt x="0" y="0"/>
                </a:lnTo>
                <a:close/>
              </a:path>
            </a:pathLst>
          </a:custGeom>
          <a:blipFill>
            <a:blip r:embed="rId4"/>
            <a:stretch>
              <a:fillRect l="0" t="0" r="0" b="0"/>
            </a:stretch>
          </a:blipFill>
        </p:spPr>
      </p:sp>
      <p:sp>
        <p:nvSpPr>
          <p:cNvPr name="Freeform 15" id="15"/>
          <p:cNvSpPr/>
          <p:nvPr/>
        </p:nvSpPr>
        <p:spPr>
          <a:xfrm flipH="false" flipV="false" rot="0">
            <a:off x="9144000" y="7777840"/>
            <a:ext cx="359622" cy="359622"/>
          </a:xfrm>
          <a:custGeom>
            <a:avLst/>
            <a:gdLst/>
            <a:ahLst/>
            <a:cxnLst/>
            <a:rect r="r" b="b" t="t" l="l"/>
            <a:pathLst>
              <a:path h="359622" w="359622">
                <a:moveTo>
                  <a:pt x="0" y="0"/>
                </a:moveTo>
                <a:lnTo>
                  <a:pt x="359622" y="0"/>
                </a:lnTo>
                <a:lnTo>
                  <a:pt x="359622" y="359623"/>
                </a:lnTo>
                <a:lnTo>
                  <a:pt x="0" y="359623"/>
                </a:lnTo>
                <a:lnTo>
                  <a:pt x="0" y="0"/>
                </a:lnTo>
                <a:close/>
              </a:path>
            </a:pathLst>
          </a:custGeom>
          <a:blipFill>
            <a:blip r:embed="rId4"/>
            <a:stretch>
              <a:fillRect l="0" t="0" r="0" b="0"/>
            </a:stretch>
          </a:blipFill>
        </p:spPr>
      </p:sp>
      <p:sp>
        <p:nvSpPr>
          <p:cNvPr name="Freeform 16" id="16"/>
          <p:cNvSpPr/>
          <p:nvPr/>
        </p:nvSpPr>
        <p:spPr>
          <a:xfrm flipH="false" flipV="false" rot="0">
            <a:off x="5552447" y="7957651"/>
            <a:ext cx="359622" cy="359622"/>
          </a:xfrm>
          <a:custGeom>
            <a:avLst/>
            <a:gdLst/>
            <a:ahLst/>
            <a:cxnLst/>
            <a:rect r="r" b="b" t="t" l="l"/>
            <a:pathLst>
              <a:path h="359622" w="359622">
                <a:moveTo>
                  <a:pt x="0" y="0"/>
                </a:moveTo>
                <a:lnTo>
                  <a:pt x="359622" y="0"/>
                </a:lnTo>
                <a:lnTo>
                  <a:pt x="359622" y="359623"/>
                </a:lnTo>
                <a:lnTo>
                  <a:pt x="0" y="359623"/>
                </a:lnTo>
                <a:lnTo>
                  <a:pt x="0" y="0"/>
                </a:lnTo>
                <a:close/>
              </a:path>
            </a:pathLst>
          </a:custGeom>
          <a:blipFill>
            <a:blip r:embed="rId4"/>
            <a:stretch>
              <a:fillRect l="0" t="0" r="0" b="0"/>
            </a:stretch>
          </a:blipFill>
        </p:spPr>
      </p:sp>
      <p:sp>
        <p:nvSpPr>
          <p:cNvPr name="Freeform 17" id="17"/>
          <p:cNvSpPr/>
          <p:nvPr/>
        </p:nvSpPr>
        <p:spPr>
          <a:xfrm flipH="false" flipV="false" rot="0">
            <a:off x="5372635" y="6257850"/>
            <a:ext cx="359622" cy="359622"/>
          </a:xfrm>
          <a:custGeom>
            <a:avLst/>
            <a:gdLst/>
            <a:ahLst/>
            <a:cxnLst/>
            <a:rect r="r" b="b" t="t" l="l"/>
            <a:pathLst>
              <a:path h="359622" w="359622">
                <a:moveTo>
                  <a:pt x="0" y="0"/>
                </a:moveTo>
                <a:lnTo>
                  <a:pt x="359623" y="0"/>
                </a:lnTo>
                <a:lnTo>
                  <a:pt x="359623" y="359622"/>
                </a:lnTo>
                <a:lnTo>
                  <a:pt x="0" y="359622"/>
                </a:lnTo>
                <a:lnTo>
                  <a:pt x="0" y="0"/>
                </a:lnTo>
                <a:close/>
              </a:path>
            </a:pathLst>
          </a:custGeom>
          <a:blipFill>
            <a:blip r:embed="rId4"/>
            <a:stretch>
              <a:fillRect l="0" t="0" r="0" b="0"/>
            </a:stretch>
          </a:blipFill>
        </p:spPr>
      </p:sp>
      <p:sp>
        <p:nvSpPr>
          <p:cNvPr name="Freeform 18" id="18"/>
          <p:cNvSpPr/>
          <p:nvPr/>
        </p:nvSpPr>
        <p:spPr>
          <a:xfrm flipH="false" flipV="false" rot="0">
            <a:off x="1485020" y="6257850"/>
            <a:ext cx="359622" cy="359622"/>
          </a:xfrm>
          <a:custGeom>
            <a:avLst/>
            <a:gdLst/>
            <a:ahLst/>
            <a:cxnLst/>
            <a:rect r="r" b="b" t="t" l="l"/>
            <a:pathLst>
              <a:path h="359622" w="359622">
                <a:moveTo>
                  <a:pt x="0" y="0"/>
                </a:moveTo>
                <a:lnTo>
                  <a:pt x="359622" y="0"/>
                </a:lnTo>
                <a:lnTo>
                  <a:pt x="359622" y="359622"/>
                </a:lnTo>
                <a:lnTo>
                  <a:pt x="0" y="359622"/>
                </a:lnTo>
                <a:lnTo>
                  <a:pt x="0" y="0"/>
                </a:lnTo>
                <a:close/>
              </a:path>
            </a:pathLst>
          </a:custGeom>
          <a:blipFill>
            <a:blip r:embed="rId4"/>
            <a:stretch>
              <a:fillRect l="0" t="0" r="0" b="0"/>
            </a:stretch>
          </a:blipFill>
        </p:spPr>
      </p:sp>
      <p:sp>
        <p:nvSpPr>
          <p:cNvPr name="Freeform 19" id="19"/>
          <p:cNvSpPr/>
          <p:nvPr/>
        </p:nvSpPr>
        <p:spPr>
          <a:xfrm flipH="false" flipV="false" rot="0">
            <a:off x="1664831" y="9258300"/>
            <a:ext cx="359622" cy="359622"/>
          </a:xfrm>
          <a:custGeom>
            <a:avLst/>
            <a:gdLst/>
            <a:ahLst/>
            <a:cxnLst/>
            <a:rect r="r" b="b" t="t" l="l"/>
            <a:pathLst>
              <a:path h="359622" w="359622">
                <a:moveTo>
                  <a:pt x="0" y="0"/>
                </a:moveTo>
                <a:lnTo>
                  <a:pt x="359623" y="0"/>
                </a:lnTo>
                <a:lnTo>
                  <a:pt x="359623" y="359622"/>
                </a:lnTo>
                <a:lnTo>
                  <a:pt x="0" y="359622"/>
                </a:lnTo>
                <a:lnTo>
                  <a:pt x="0" y="0"/>
                </a:lnTo>
                <a:close/>
              </a:path>
            </a:pathLst>
          </a:custGeom>
          <a:blipFill>
            <a:blip r:embed="rId4"/>
            <a:stretch>
              <a:fillRect l="0" t="0" r="0" b="0"/>
            </a:stretch>
          </a:blipFill>
        </p:spPr>
      </p:sp>
      <p:sp>
        <p:nvSpPr>
          <p:cNvPr name="Freeform 20" id="20"/>
          <p:cNvSpPr/>
          <p:nvPr/>
        </p:nvSpPr>
        <p:spPr>
          <a:xfrm flipH="false" flipV="false" rot="0">
            <a:off x="3429511" y="4670055"/>
            <a:ext cx="359622" cy="359622"/>
          </a:xfrm>
          <a:custGeom>
            <a:avLst/>
            <a:gdLst/>
            <a:ahLst/>
            <a:cxnLst/>
            <a:rect r="r" b="b" t="t" l="l"/>
            <a:pathLst>
              <a:path h="359622" w="359622">
                <a:moveTo>
                  <a:pt x="0" y="0"/>
                </a:moveTo>
                <a:lnTo>
                  <a:pt x="359623" y="0"/>
                </a:lnTo>
                <a:lnTo>
                  <a:pt x="359623" y="359623"/>
                </a:lnTo>
                <a:lnTo>
                  <a:pt x="0" y="359623"/>
                </a:lnTo>
                <a:lnTo>
                  <a:pt x="0" y="0"/>
                </a:lnTo>
                <a:close/>
              </a:path>
            </a:pathLst>
          </a:custGeom>
          <a:blipFill>
            <a:blip r:embed="rId4"/>
            <a:stretch>
              <a:fillRect l="0" t="0" r="0" b="0"/>
            </a:stretch>
          </a:blipFill>
        </p:spPr>
      </p:sp>
      <p:sp>
        <p:nvSpPr>
          <p:cNvPr name="Freeform 21" id="21"/>
          <p:cNvSpPr/>
          <p:nvPr/>
        </p:nvSpPr>
        <p:spPr>
          <a:xfrm flipH="false" flipV="false" rot="0">
            <a:off x="9526768" y="233657"/>
            <a:ext cx="1000960" cy="1000960"/>
          </a:xfrm>
          <a:custGeom>
            <a:avLst/>
            <a:gdLst/>
            <a:ahLst/>
            <a:cxnLst/>
            <a:rect r="r" b="b" t="t" l="l"/>
            <a:pathLst>
              <a:path h="1000960" w="1000960">
                <a:moveTo>
                  <a:pt x="0" y="0"/>
                </a:moveTo>
                <a:lnTo>
                  <a:pt x="1000960" y="0"/>
                </a:lnTo>
                <a:lnTo>
                  <a:pt x="1000960" y="1000960"/>
                </a:lnTo>
                <a:lnTo>
                  <a:pt x="0" y="1000960"/>
                </a:lnTo>
                <a:lnTo>
                  <a:pt x="0" y="0"/>
                </a:lnTo>
                <a:close/>
              </a:path>
            </a:pathLst>
          </a:custGeom>
          <a:blipFill>
            <a:blip r:embed="rId4"/>
            <a:stretch>
              <a:fillRect l="0" t="0" r="0" b="0"/>
            </a:stretch>
          </a:blipFill>
        </p:spPr>
      </p:sp>
      <p:sp>
        <p:nvSpPr>
          <p:cNvPr name="Freeform 22" id="22"/>
          <p:cNvSpPr/>
          <p:nvPr/>
        </p:nvSpPr>
        <p:spPr>
          <a:xfrm flipH="false" flipV="false" rot="0">
            <a:off x="7277097" y="4693955"/>
            <a:ext cx="406249" cy="406249"/>
          </a:xfrm>
          <a:custGeom>
            <a:avLst/>
            <a:gdLst/>
            <a:ahLst/>
            <a:cxnLst/>
            <a:rect r="r" b="b" t="t" l="l"/>
            <a:pathLst>
              <a:path h="406249" w="406249">
                <a:moveTo>
                  <a:pt x="0" y="0"/>
                </a:moveTo>
                <a:lnTo>
                  <a:pt x="406249" y="0"/>
                </a:lnTo>
                <a:lnTo>
                  <a:pt x="406249" y="406249"/>
                </a:lnTo>
                <a:lnTo>
                  <a:pt x="0" y="406249"/>
                </a:lnTo>
                <a:lnTo>
                  <a:pt x="0" y="0"/>
                </a:lnTo>
                <a:close/>
              </a:path>
            </a:pathLst>
          </a:custGeom>
          <a:blipFill>
            <a:blip r:embed="rId4"/>
            <a:stretch>
              <a:fillRect l="0" t="0" r="0" b="0"/>
            </a:stretch>
          </a:blipFill>
        </p:spPr>
      </p:sp>
      <p:sp>
        <p:nvSpPr>
          <p:cNvPr name="Freeform 23" id="23"/>
          <p:cNvSpPr/>
          <p:nvPr/>
        </p:nvSpPr>
        <p:spPr>
          <a:xfrm flipH="false" flipV="false" rot="0">
            <a:off x="13939498" y="3243780"/>
            <a:ext cx="469318" cy="469318"/>
          </a:xfrm>
          <a:custGeom>
            <a:avLst/>
            <a:gdLst/>
            <a:ahLst/>
            <a:cxnLst/>
            <a:rect r="r" b="b" t="t" l="l"/>
            <a:pathLst>
              <a:path h="469318" w="469318">
                <a:moveTo>
                  <a:pt x="0" y="0"/>
                </a:moveTo>
                <a:lnTo>
                  <a:pt x="469318" y="0"/>
                </a:lnTo>
                <a:lnTo>
                  <a:pt x="469318" y="469317"/>
                </a:lnTo>
                <a:lnTo>
                  <a:pt x="0" y="469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3691700" y="4435396"/>
            <a:ext cx="469318" cy="469318"/>
          </a:xfrm>
          <a:custGeom>
            <a:avLst/>
            <a:gdLst/>
            <a:ahLst/>
            <a:cxnLst/>
            <a:rect r="r" b="b" t="t" l="l"/>
            <a:pathLst>
              <a:path h="469318" w="469318">
                <a:moveTo>
                  <a:pt x="0" y="0"/>
                </a:moveTo>
                <a:lnTo>
                  <a:pt x="469318" y="0"/>
                </a:lnTo>
                <a:lnTo>
                  <a:pt x="469318" y="469318"/>
                </a:lnTo>
                <a:lnTo>
                  <a:pt x="0" y="469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3691700" y="6257850"/>
            <a:ext cx="469318" cy="469318"/>
          </a:xfrm>
          <a:custGeom>
            <a:avLst/>
            <a:gdLst/>
            <a:ahLst/>
            <a:cxnLst/>
            <a:rect r="r" b="b" t="t" l="l"/>
            <a:pathLst>
              <a:path h="469318" w="469318">
                <a:moveTo>
                  <a:pt x="0" y="0"/>
                </a:moveTo>
                <a:lnTo>
                  <a:pt x="469318" y="0"/>
                </a:lnTo>
                <a:lnTo>
                  <a:pt x="469318" y="469317"/>
                </a:lnTo>
                <a:lnTo>
                  <a:pt x="0" y="469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3457041" y="7722993"/>
            <a:ext cx="469318" cy="469318"/>
          </a:xfrm>
          <a:custGeom>
            <a:avLst/>
            <a:gdLst/>
            <a:ahLst/>
            <a:cxnLst/>
            <a:rect r="r" b="b" t="t" l="l"/>
            <a:pathLst>
              <a:path h="469318" w="469318">
                <a:moveTo>
                  <a:pt x="0" y="0"/>
                </a:moveTo>
                <a:lnTo>
                  <a:pt x="469318" y="0"/>
                </a:lnTo>
                <a:lnTo>
                  <a:pt x="469318" y="469317"/>
                </a:lnTo>
                <a:lnTo>
                  <a:pt x="0" y="469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1673141" y="9203452"/>
            <a:ext cx="469318" cy="469318"/>
          </a:xfrm>
          <a:custGeom>
            <a:avLst/>
            <a:gdLst/>
            <a:ahLst/>
            <a:cxnLst/>
            <a:rect r="r" b="b" t="t" l="l"/>
            <a:pathLst>
              <a:path h="469318" w="469318">
                <a:moveTo>
                  <a:pt x="0" y="0"/>
                </a:moveTo>
                <a:lnTo>
                  <a:pt x="469318" y="0"/>
                </a:lnTo>
                <a:lnTo>
                  <a:pt x="469318" y="469318"/>
                </a:lnTo>
                <a:lnTo>
                  <a:pt x="0" y="469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9792589" y="9148605"/>
            <a:ext cx="469318" cy="469318"/>
          </a:xfrm>
          <a:custGeom>
            <a:avLst/>
            <a:gdLst/>
            <a:ahLst/>
            <a:cxnLst/>
            <a:rect r="r" b="b" t="t" l="l"/>
            <a:pathLst>
              <a:path h="469318" w="469318">
                <a:moveTo>
                  <a:pt x="0" y="0"/>
                </a:moveTo>
                <a:lnTo>
                  <a:pt x="469318" y="0"/>
                </a:lnTo>
                <a:lnTo>
                  <a:pt x="469318" y="469317"/>
                </a:lnTo>
                <a:lnTo>
                  <a:pt x="0" y="469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9667625" y="7832688"/>
            <a:ext cx="359622" cy="359622"/>
          </a:xfrm>
          <a:custGeom>
            <a:avLst/>
            <a:gdLst/>
            <a:ahLst/>
            <a:cxnLst/>
            <a:rect r="r" b="b" t="t" l="l"/>
            <a:pathLst>
              <a:path h="359622" w="359622">
                <a:moveTo>
                  <a:pt x="0" y="0"/>
                </a:moveTo>
                <a:lnTo>
                  <a:pt x="359623" y="0"/>
                </a:lnTo>
                <a:lnTo>
                  <a:pt x="359623" y="359622"/>
                </a:lnTo>
                <a:lnTo>
                  <a:pt x="0" y="359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5372635" y="9148605"/>
            <a:ext cx="359622" cy="359622"/>
          </a:xfrm>
          <a:custGeom>
            <a:avLst/>
            <a:gdLst/>
            <a:ahLst/>
            <a:cxnLst/>
            <a:rect r="r" b="b" t="t" l="l"/>
            <a:pathLst>
              <a:path h="359622" w="359622">
                <a:moveTo>
                  <a:pt x="0" y="0"/>
                </a:moveTo>
                <a:lnTo>
                  <a:pt x="359623" y="0"/>
                </a:lnTo>
                <a:lnTo>
                  <a:pt x="359623" y="359622"/>
                </a:lnTo>
                <a:lnTo>
                  <a:pt x="0" y="359622"/>
                </a:lnTo>
                <a:lnTo>
                  <a:pt x="0" y="0"/>
                </a:lnTo>
                <a:close/>
              </a:path>
            </a:pathLst>
          </a:custGeom>
          <a:blipFill>
            <a:blip r:embed="rId4"/>
            <a:stretch>
              <a:fillRect l="0" t="0" r="0" b="0"/>
            </a:stretch>
          </a:blipFill>
        </p:spPr>
      </p:sp>
      <p:sp>
        <p:nvSpPr>
          <p:cNvPr name="Freeform 31" id="31"/>
          <p:cNvSpPr/>
          <p:nvPr/>
        </p:nvSpPr>
        <p:spPr>
          <a:xfrm flipH="false" flipV="false" rot="0">
            <a:off x="6013975" y="9148605"/>
            <a:ext cx="469318" cy="469318"/>
          </a:xfrm>
          <a:custGeom>
            <a:avLst/>
            <a:gdLst/>
            <a:ahLst/>
            <a:cxnLst/>
            <a:rect r="r" b="b" t="t" l="l"/>
            <a:pathLst>
              <a:path h="469318" w="469318">
                <a:moveTo>
                  <a:pt x="0" y="0"/>
                </a:moveTo>
                <a:lnTo>
                  <a:pt x="469318" y="0"/>
                </a:lnTo>
                <a:lnTo>
                  <a:pt x="469318" y="469317"/>
                </a:lnTo>
                <a:lnTo>
                  <a:pt x="0" y="469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3554475" y="7832688"/>
            <a:ext cx="469318" cy="469318"/>
          </a:xfrm>
          <a:custGeom>
            <a:avLst/>
            <a:gdLst/>
            <a:ahLst/>
            <a:cxnLst/>
            <a:rect r="r" b="b" t="t" l="l"/>
            <a:pathLst>
              <a:path h="469318" w="469318">
                <a:moveTo>
                  <a:pt x="0" y="0"/>
                </a:moveTo>
                <a:lnTo>
                  <a:pt x="469317" y="0"/>
                </a:lnTo>
                <a:lnTo>
                  <a:pt x="469317" y="469317"/>
                </a:lnTo>
                <a:lnTo>
                  <a:pt x="0" y="469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4327751" y="7887535"/>
            <a:ext cx="359622" cy="359622"/>
          </a:xfrm>
          <a:custGeom>
            <a:avLst/>
            <a:gdLst/>
            <a:ahLst/>
            <a:cxnLst/>
            <a:rect r="r" b="b" t="t" l="l"/>
            <a:pathLst>
              <a:path h="359622" w="359622">
                <a:moveTo>
                  <a:pt x="0" y="0"/>
                </a:moveTo>
                <a:lnTo>
                  <a:pt x="359623" y="0"/>
                </a:lnTo>
                <a:lnTo>
                  <a:pt x="359623" y="359623"/>
                </a:lnTo>
                <a:lnTo>
                  <a:pt x="0" y="359623"/>
                </a:lnTo>
                <a:lnTo>
                  <a:pt x="0" y="0"/>
                </a:lnTo>
                <a:close/>
              </a:path>
            </a:pathLst>
          </a:custGeom>
          <a:blipFill>
            <a:blip r:embed="rId4"/>
            <a:stretch>
              <a:fillRect l="0" t="0" r="0" b="0"/>
            </a:stretch>
          </a:blipFill>
        </p:spPr>
      </p:sp>
      <p:sp>
        <p:nvSpPr>
          <p:cNvPr name="Freeform 34" id="34"/>
          <p:cNvSpPr/>
          <p:nvPr/>
        </p:nvSpPr>
        <p:spPr>
          <a:xfrm flipH="false" flipV="false" rot="0">
            <a:off x="2323314" y="9203452"/>
            <a:ext cx="469318" cy="469318"/>
          </a:xfrm>
          <a:custGeom>
            <a:avLst/>
            <a:gdLst/>
            <a:ahLst/>
            <a:cxnLst/>
            <a:rect r="r" b="b" t="t" l="l"/>
            <a:pathLst>
              <a:path h="469318" w="469318">
                <a:moveTo>
                  <a:pt x="0" y="0"/>
                </a:moveTo>
                <a:lnTo>
                  <a:pt x="469317" y="0"/>
                </a:lnTo>
                <a:lnTo>
                  <a:pt x="469317" y="469318"/>
                </a:lnTo>
                <a:lnTo>
                  <a:pt x="0" y="469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2155751" y="6203002"/>
            <a:ext cx="469318" cy="469318"/>
          </a:xfrm>
          <a:custGeom>
            <a:avLst/>
            <a:gdLst/>
            <a:ahLst/>
            <a:cxnLst/>
            <a:rect r="r" b="b" t="t" l="l"/>
            <a:pathLst>
              <a:path h="469318" w="469318">
                <a:moveTo>
                  <a:pt x="0" y="0"/>
                </a:moveTo>
                <a:lnTo>
                  <a:pt x="469318" y="0"/>
                </a:lnTo>
                <a:lnTo>
                  <a:pt x="469318" y="469318"/>
                </a:lnTo>
                <a:lnTo>
                  <a:pt x="0" y="469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4272904" y="4670055"/>
            <a:ext cx="469318" cy="469318"/>
          </a:xfrm>
          <a:custGeom>
            <a:avLst/>
            <a:gdLst/>
            <a:ahLst/>
            <a:cxnLst/>
            <a:rect r="r" b="b" t="t" l="l"/>
            <a:pathLst>
              <a:path h="469318" w="469318">
                <a:moveTo>
                  <a:pt x="0" y="0"/>
                </a:moveTo>
                <a:lnTo>
                  <a:pt x="469317" y="0"/>
                </a:lnTo>
                <a:lnTo>
                  <a:pt x="469317" y="469318"/>
                </a:lnTo>
                <a:lnTo>
                  <a:pt x="0" y="469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0">
            <a:off x="7911946" y="4709224"/>
            <a:ext cx="390980" cy="390980"/>
          </a:xfrm>
          <a:custGeom>
            <a:avLst/>
            <a:gdLst/>
            <a:ahLst/>
            <a:cxnLst/>
            <a:rect r="r" b="b" t="t" l="l"/>
            <a:pathLst>
              <a:path h="390980" w="390980">
                <a:moveTo>
                  <a:pt x="0" y="0"/>
                </a:moveTo>
                <a:lnTo>
                  <a:pt x="390980" y="0"/>
                </a:lnTo>
                <a:lnTo>
                  <a:pt x="390980" y="390980"/>
                </a:lnTo>
                <a:lnTo>
                  <a:pt x="0" y="390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8553006" y="4670055"/>
            <a:ext cx="469318" cy="469318"/>
          </a:xfrm>
          <a:custGeom>
            <a:avLst/>
            <a:gdLst/>
            <a:ahLst/>
            <a:cxnLst/>
            <a:rect r="r" b="b" t="t" l="l"/>
            <a:pathLst>
              <a:path h="469318" w="469318">
                <a:moveTo>
                  <a:pt x="0" y="0"/>
                </a:moveTo>
                <a:lnTo>
                  <a:pt x="469318" y="0"/>
                </a:lnTo>
                <a:lnTo>
                  <a:pt x="469318" y="469318"/>
                </a:lnTo>
                <a:lnTo>
                  <a:pt x="0" y="469318"/>
                </a:lnTo>
                <a:lnTo>
                  <a:pt x="0" y="0"/>
                </a:lnTo>
                <a:close/>
              </a:path>
            </a:pathLst>
          </a:custGeom>
          <a:blipFill>
            <a:blip r:embed="rId5"/>
            <a:stretch>
              <a:fillRect l="0" t="0" r="0" b="0"/>
            </a:stretch>
          </a:blipFill>
        </p:spPr>
      </p:sp>
      <p:sp>
        <p:nvSpPr>
          <p:cNvPr name="Freeform 39" id="39"/>
          <p:cNvSpPr/>
          <p:nvPr/>
        </p:nvSpPr>
        <p:spPr>
          <a:xfrm flipH="false" flipV="false" rot="0">
            <a:off x="9292109" y="6148154"/>
            <a:ext cx="469318" cy="469318"/>
          </a:xfrm>
          <a:custGeom>
            <a:avLst/>
            <a:gdLst/>
            <a:ahLst/>
            <a:cxnLst/>
            <a:rect r="r" b="b" t="t" l="l"/>
            <a:pathLst>
              <a:path h="469318" w="469318">
                <a:moveTo>
                  <a:pt x="0" y="0"/>
                </a:moveTo>
                <a:lnTo>
                  <a:pt x="469318" y="0"/>
                </a:lnTo>
                <a:lnTo>
                  <a:pt x="469318" y="469318"/>
                </a:lnTo>
                <a:lnTo>
                  <a:pt x="0" y="469318"/>
                </a:lnTo>
                <a:lnTo>
                  <a:pt x="0" y="0"/>
                </a:lnTo>
                <a:close/>
              </a:path>
            </a:pathLst>
          </a:custGeom>
          <a:blipFill>
            <a:blip r:embed="rId5"/>
            <a:stretch>
              <a:fillRect l="0" t="0" r="0" b="0"/>
            </a:stretch>
          </a:blipFill>
        </p:spPr>
      </p:sp>
      <p:sp>
        <p:nvSpPr>
          <p:cNvPr name="Freeform 40" id="40"/>
          <p:cNvSpPr/>
          <p:nvPr/>
        </p:nvSpPr>
        <p:spPr>
          <a:xfrm flipH="false" flipV="false" rot="0">
            <a:off x="9855658" y="6179689"/>
            <a:ext cx="406249" cy="406249"/>
          </a:xfrm>
          <a:custGeom>
            <a:avLst/>
            <a:gdLst/>
            <a:ahLst/>
            <a:cxnLst/>
            <a:rect r="r" b="b" t="t" l="l"/>
            <a:pathLst>
              <a:path h="406249" w="406249">
                <a:moveTo>
                  <a:pt x="0" y="0"/>
                </a:moveTo>
                <a:lnTo>
                  <a:pt x="406249" y="0"/>
                </a:lnTo>
                <a:lnTo>
                  <a:pt x="406249" y="406249"/>
                </a:lnTo>
                <a:lnTo>
                  <a:pt x="0" y="406249"/>
                </a:lnTo>
                <a:lnTo>
                  <a:pt x="0" y="0"/>
                </a:lnTo>
                <a:close/>
              </a:path>
            </a:pathLst>
          </a:custGeom>
          <a:blipFill>
            <a:blip r:embed="rId4"/>
            <a:stretch>
              <a:fillRect l="0" t="0" r="0" b="0"/>
            </a:stretch>
          </a:blipFill>
        </p:spPr>
      </p:sp>
      <p:sp>
        <p:nvSpPr>
          <p:cNvPr name="Freeform 41" id="41"/>
          <p:cNvSpPr/>
          <p:nvPr/>
        </p:nvSpPr>
        <p:spPr>
          <a:xfrm flipH="false" flipV="false" rot="0">
            <a:off x="6005705" y="6257850"/>
            <a:ext cx="469318" cy="469318"/>
          </a:xfrm>
          <a:custGeom>
            <a:avLst/>
            <a:gdLst/>
            <a:ahLst/>
            <a:cxnLst/>
            <a:rect r="r" b="b" t="t" l="l"/>
            <a:pathLst>
              <a:path h="469318" w="469318">
                <a:moveTo>
                  <a:pt x="0" y="0"/>
                </a:moveTo>
                <a:lnTo>
                  <a:pt x="469317" y="0"/>
                </a:lnTo>
                <a:lnTo>
                  <a:pt x="469317" y="469317"/>
                </a:lnTo>
                <a:lnTo>
                  <a:pt x="0" y="469317"/>
                </a:lnTo>
                <a:lnTo>
                  <a:pt x="0" y="0"/>
                </a:lnTo>
                <a:close/>
              </a:path>
            </a:pathLst>
          </a:custGeom>
          <a:blipFill>
            <a:blip r:embed="rId5"/>
            <a:stretch>
              <a:fillRect l="0" t="0" r="0" b="0"/>
            </a:stretch>
          </a:blipFill>
        </p:spPr>
      </p:sp>
      <p:sp>
        <p:nvSpPr>
          <p:cNvPr name="Freeform 42" id="42"/>
          <p:cNvSpPr/>
          <p:nvPr/>
        </p:nvSpPr>
        <p:spPr>
          <a:xfrm flipH="false" flipV="false" rot="0">
            <a:off x="6248634" y="7957651"/>
            <a:ext cx="469318" cy="469318"/>
          </a:xfrm>
          <a:custGeom>
            <a:avLst/>
            <a:gdLst/>
            <a:ahLst/>
            <a:cxnLst/>
            <a:rect r="r" b="b" t="t" l="l"/>
            <a:pathLst>
              <a:path h="469318" w="469318">
                <a:moveTo>
                  <a:pt x="0" y="0"/>
                </a:moveTo>
                <a:lnTo>
                  <a:pt x="469317" y="0"/>
                </a:lnTo>
                <a:lnTo>
                  <a:pt x="469317" y="469318"/>
                </a:lnTo>
                <a:lnTo>
                  <a:pt x="0" y="469318"/>
                </a:lnTo>
                <a:lnTo>
                  <a:pt x="0" y="0"/>
                </a:lnTo>
                <a:close/>
              </a:path>
            </a:pathLst>
          </a:custGeom>
          <a:blipFill>
            <a:blip r:embed="rId5"/>
            <a:stretch>
              <a:fillRect l="0" t="0" r="0" b="0"/>
            </a:stretch>
          </a:blipFill>
        </p:spPr>
      </p:sp>
      <p:sp>
        <p:nvSpPr>
          <p:cNvPr name="Freeform 43" id="43"/>
          <p:cNvSpPr/>
          <p:nvPr/>
        </p:nvSpPr>
        <p:spPr>
          <a:xfrm flipH="false" flipV="false" rot="0">
            <a:off x="10332453" y="9148605"/>
            <a:ext cx="469318" cy="469318"/>
          </a:xfrm>
          <a:custGeom>
            <a:avLst/>
            <a:gdLst/>
            <a:ahLst/>
            <a:cxnLst/>
            <a:rect r="r" b="b" t="t" l="l"/>
            <a:pathLst>
              <a:path h="469318" w="469318">
                <a:moveTo>
                  <a:pt x="0" y="0"/>
                </a:moveTo>
                <a:lnTo>
                  <a:pt x="469317" y="0"/>
                </a:lnTo>
                <a:lnTo>
                  <a:pt x="469317" y="469317"/>
                </a:lnTo>
                <a:lnTo>
                  <a:pt x="0" y="469317"/>
                </a:lnTo>
                <a:lnTo>
                  <a:pt x="0" y="0"/>
                </a:lnTo>
                <a:close/>
              </a:path>
            </a:pathLst>
          </a:custGeom>
          <a:blipFill>
            <a:blip r:embed="rId5"/>
            <a:stretch>
              <a:fillRect l="0" t="0" r="0" b="0"/>
            </a:stretch>
          </a:blipFill>
        </p:spPr>
      </p:sp>
      <p:sp>
        <p:nvSpPr>
          <p:cNvPr name="Freeform 44" id="44"/>
          <p:cNvSpPr/>
          <p:nvPr/>
        </p:nvSpPr>
        <p:spPr>
          <a:xfrm flipH="false" flipV="false" rot="0">
            <a:off x="12428209" y="9203452"/>
            <a:ext cx="469318" cy="469318"/>
          </a:xfrm>
          <a:custGeom>
            <a:avLst/>
            <a:gdLst/>
            <a:ahLst/>
            <a:cxnLst/>
            <a:rect r="r" b="b" t="t" l="l"/>
            <a:pathLst>
              <a:path h="469318" w="469318">
                <a:moveTo>
                  <a:pt x="0" y="0"/>
                </a:moveTo>
                <a:lnTo>
                  <a:pt x="469317" y="0"/>
                </a:lnTo>
                <a:lnTo>
                  <a:pt x="469317" y="469318"/>
                </a:lnTo>
                <a:lnTo>
                  <a:pt x="0" y="469318"/>
                </a:lnTo>
                <a:lnTo>
                  <a:pt x="0" y="0"/>
                </a:lnTo>
                <a:close/>
              </a:path>
            </a:pathLst>
          </a:custGeom>
          <a:blipFill>
            <a:blip r:embed="rId5"/>
            <a:stretch>
              <a:fillRect l="0" t="0" r="0" b="0"/>
            </a:stretch>
          </a:blipFill>
        </p:spPr>
      </p:sp>
      <p:sp>
        <p:nvSpPr>
          <p:cNvPr name="Freeform 45" id="45"/>
          <p:cNvSpPr/>
          <p:nvPr/>
        </p:nvSpPr>
        <p:spPr>
          <a:xfrm flipH="false" flipV="false" rot="0">
            <a:off x="14088284" y="7832688"/>
            <a:ext cx="469318" cy="469318"/>
          </a:xfrm>
          <a:custGeom>
            <a:avLst/>
            <a:gdLst/>
            <a:ahLst/>
            <a:cxnLst/>
            <a:rect r="r" b="b" t="t" l="l"/>
            <a:pathLst>
              <a:path h="469318" w="469318">
                <a:moveTo>
                  <a:pt x="0" y="0"/>
                </a:moveTo>
                <a:lnTo>
                  <a:pt x="469318" y="0"/>
                </a:lnTo>
                <a:lnTo>
                  <a:pt x="469318" y="469317"/>
                </a:lnTo>
                <a:lnTo>
                  <a:pt x="0" y="469317"/>
                </a:lnTo>
                <a:lnTo>
                  <a:pt x="0" y="0"/>
                </a:lnTo>
                <a:close/>
              </a:path>
            </a:pathLst>
          </a:custGeom>
          <a:blipFill>
            <a:blip r:embed="rId5"/>
            <a:stretch>
              <a:fillRect l="0" t="0" r="0" b="0"/>
            </a:stretch>
          </a:blipFill>
        </p:spPr>
      </p:sp>
      <p:sp>
        <p:nvSpPr>
          <p:cNvPr name="Freeform 46" id="46"/>
          <p:cNvSpPr/>
          <p:nvPr/>
        </p:nvSpPr>
        <p:spPr>
          <a:xfrm flipH="false" flipV="false" rot="0">
            <a:off x="6807779" y="9093757"/>
            <a:ext cx="469318" cy="469318"/>
          </a:xfrm>
          <a:custGeom>
            <a:avLst/>
            <a:gdLst/>
            <a:ahLst/>
            <a:cxnLst/>
            <a:rect r="r" b="b" t="t" l="l"/>
            <a:pathLst>
              <a:path h="469318" w="469318">
                <a:moveTo>
                  <a:pt x="0" y="0"/>
                </a:moveTo>
                <a:lnTo>
                  <a:pt x="469318" y="0"/>
                </a:lnTo>
                <a:lnTo>
                  <a:pt x="469318" y="469318"/>
                </a:lnTo>
                <a:lnTo>
                  <a:pt x="0" y="469318"/>
                </a:lnTo>
                <a:lnTo>
                  <a:pt x="0" y="0"/>
                </a:lnTo>
                <a:close/>
              </a:path>
            </a:pathLst>
          </a:custGeom>
          <a:blipFill>
            <a:blip r:embed="rId5"/>
            <a:stretch>
              <a:fillRect l="0" t="0" r="0" b="0"/>
            </a:stretch>
          </a:blipFill>
        </p:spPr>
      </p:sp>
      <p:sp>
        <p:nvSpPr>
          <p:cNvPr name="Freeform 47" id="47"/>
          <p:cNvSpPr/>
          <p:nvPr/>
        </p:nvSpPr>
        <p:spPr>
          <a:xfrm flipH="false" flipV="false" rot="0">
            <a:off x="14256268" y="6227264"/>
            <a:ext cx="469318" cy="469318"/>
          </a:xfrm>
          <a:custGeom>
            <a:avLst/>
            <a:gdLst/>
            <a:ahLst/>
            <a:cxnLst/>
            <a:rect r="r" b="b" t="t" l="l"/>
            <a:pathLst>
              <a:path h="469318" w="469318">
                <a:moveTo>
                  <a:pt x="0" y="0"/>
                </a:moveTo>
                <a:lnTo>
                  <a:pt x="469317" y="0"/>
                </a:lnTo>
                <a:lnTo>
                  <a:pt x="469317" y="469318"/>
                </a:lnTo>
                <a:lnTo>
                  <a:pt x="0" y="469318"/>
                </a:lnTo>
                <a:lnTo>
                  <a:pt x="0" y="0"/>
                </a:lnTo>
                <a:close/>
              </a:path>
            </a:pathLst>
          </a:custGeom>
          <a:blipFill>
            <a:blip r:embed="rId5"/>
            <a:stretch>
              <a:fillRect l="0" t="0" r="0" b="0"/>
            </a:stretch>
          </a:blipFill>
        </p:spPr>
      </p:sp>
      <p:sp>
        <p:nvSpPr>
          <p:cNvPr name="Freeform 48" id="48"/>
          <p:cNvSpPr/>
          <p:nvPr/>
        </p:nvSpPr>
        <p:spPr>
          <a:xfrm flipH="false" flipV="false" rot="0">
            <a:off x="3087906" y="9328416"/>
            <a:ext cx="469318" cy="469318"/>
          </a:xfrm>
          <a:custGeom>
            <a:avLst/>
            <a:gdLst/>
            <a:ahLst/>
            <a:cxnLst/>
            <a:rect r="r" b="b" t="t" l="l"/>
            <a:pathLst>
              <a:path h="469318" w="469318">
                <a:moveTo>
                  <a:pt x="0" y="0"/>
                </a:moveTo>
                <a:lnTo>
                  <a:pt x="469318" y="0"/>
                </a:lnTo>
                <a:lnTo>
                  <a:pt x="469318" y="469318"/>
                </a:lnTo>
                <a:lnTo>
                  <a:pt x="0" y="469318"/>
                </a:lnTo>
                <a:lnTo>
                  <a:pt x="0" y="0"/>
                </a:lnTo>
                <a:close/>
              </a:path>
            </a:pathLst>
          </a:custGeom>
          <a:blipFill>
            <a:blip r:embed="rId5"/>
            <a:stretch>
              <a:fillRect l="0" t="0" r="0" b="0"/>
            </a:stretch>
          </a:blipFill>
        </p:spPr>
      </p:sp>
      <p:sp>
        <p:nvSpPr>
          <p:cNvPr name="Freeform 49" id="49"/>
          <p:cNvSpPr/>
          <p:nvPr/>
        </p:nvSpPr>
        <p:spPr>
          <a:xfrm flipH="false" flipV="false" rot="0">
            <a:off x="2792631" y="6257850"/>
            <a:ext cx="469318" cy="469318"/>
          </a:xfrm>
          <a:custGeom>
            <a:avLst/>
            <a:gdLst/>
            <a:ahLst/>
            <a:cxnLst/>
            <a:rect r="r" b="b" t="t" l="l"/>
            <a:pathLst>
              <a:path h="469318" w="469318">
                <a:moveTo>
                  <a:pt x="0" y="0"/>
                </a:moveTo>
                <a:lnTo>
                  <a:pt x="469318" y="0"/>
                </a:lnTo>
                <a:lnTo>
                  <a:pt x="469318" y="469317"/>
                </a:lnTo>
                <a:lnTo>
                  <a:pt x="0" y="469317"/>
                </a:lnTo>
                <a:lnTo>
                  <a:pt x="0" y="0"/>
                </a:lnTo>
                <a:close/>
              </a:path>
            </a:pathLst>
          </a:custGeom>
          <a:blipFill>
            <a:blip r:embed="rId5"/>
            <a:stretch>
              <a:fillRect l="0" t="0" r="0" b="0"/>
            </a:stretch>
          </a:blipFill>
        </p:spPr>
      </p:sp>
      <p:sp>
        <p:nvSpPr>
          <p:cNvPr name="Freeform 50" id="50"/>
          <p:cNvSpPr/>
          <p:nvPr/>
        </p:nvSpPr>
        <p:spPr>
          <a:xfrm flipH="false" flipV="false" rot="0">
            <a:off x="4903318" y="4615208"/>
            <a:ext cx="469318" cy="469318"/>
          </a:xfrm>
          <a:custGeom>
            <a:avLst/>
            <a:gdLst/>
            <a:ahLst/>
            <a:cxnLst/>
            <a:rect r="r" b="b" t="t" l="l"/>
            <a:pathLst>
              <a:path h="469318" w="469318">
                <a:moveTo>
                  <a:pt x="0" y="0"/>
                </a:moveTo>
                <a:lnTo>
                  <a:pt x="469317" y="0"/>
                </a:lnTo>
                <a:lnTo>
                  <a:pt x="469317" y="469317"/>
                </a:lnTo>
                <a:lnTo>
                  <a:pt x="0" y="469317"/>
                </a:lnTo>
                <a:lnTo>
                  <a:pt x="0" y="0"/>
                </a:lnTo>
                <a:close/>
              </a:path>
            </a:pathLst>
          </a:custGeom>
          <a:blipFill>
            <a:blip r:embed="rId5"/>
            <a:stretch>
              <a:fillRect l="0" t="0" r="0" b="0"/>
            </a:stretch>
          </a:blipFill>
        </p:spPr>
      </p:sp>
      <p:sp>
        <p:nvSpPr>
          <p:cNvPr name="Freeform 51" id="51"/>
          <p:cNvSpPr/>
          <p:nvPr/>
        </p:nvSpPr>
        <p:spPr>
          <a:xfrm flipH="false" flipV="false" rot="0">
            <a:off x="14322943" y="4435396"/>
            <a:ext cx="469318" cy="469318"/>
          </a:xfrm>
          <a:custGeom>
            <a:avLst/>
            <a:gdLst/>
            <a:ahLst/>
            <a:cxnLst/>
            <a:rect r="r" b="b" t="t" l="l"/>
            <a:pathLst>
              <a:path h="469318" w="469318">
                <a:moveTo>
                  <a:pt x="0" y="0"/>
                </a:moveTo>
                <a:lnTo>
                  <a:pt x="469317" y="0"/>
                </a:lnTo>
                <a:lnTo>
                  <a:pt x="469317" y="469318"/>
                </a:lnTo>
                <a:lnTo>
                  <a:pt x="0" y="469318"/>
                </a:lnTo>
                <a:lnTo>
                  <a:pt x="0" y="0"/>
                </a:lnTo>
                <a:close/>
              </a:path>
            </a:pathLst>
          </a:custGeom>
          <a:blipFill>
            <a:blip r:embed="rId5"/>
            <a:stretch>
              <a:fillRect l="0" t="0" r="0" b="0"/>
            </a:stretch>
          </a:blipFill>
        </p:spPr>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729161" y="2520315"/>
            <a:ext cx="3414839" cy="5246370"/>
            <a:chOff x="0" y="0"/>
            <a:chExt cx="7984490" cy="12266930"/>
          </a:xfrm>
        </p:grpSpPr>
        <p:sp>
          <p:nvSpPr>
            <p:cNvPr name="Freeform 3" id="3"/>
            <p:cNvSpPr/>
            <p:nvPr/>
          </p:nvSpPr>
          <p:spPr>
            <a:xfrm flipH="false" flipV="false" rot="0">
              <a:off x="0" y="14782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2"/>
              <a:stretch>
                <a:fillRect l="0" t="-24626" r="0" b="-24626"/>
              </a:stretch>
            </a:blipFill>
          </p:spPr>
        </p:sp>
        <p:sp>
          <p:nvSpPr>
            <p:cNvPr name="Freeform 4" id="4"/>
            <p:cNvSpPr/>
            <p:nvPr/>
          </p:nvSpPr>
          <p:spPr>
            <a:xfrm flipH="false" flipV="false" rot="0">
              <a:off x="0" y="0"/>
              <a:ext cx="7988300" cy="12268200"/>
            </a:xfrm>
            <a:custGeom>
              <a:avLst/>
              <a:gdLst/>
              <a:ahLst/>
              <a:cxnLst/>
              <a:rect r="r" b="b" t="t" l="l"/>
              <a:pathLst>
                <a:path h="12268200" w="7988300">
                  <a:moveTo>
                    <a:pt x="0" y="0"/>
                  </a:moveTo>
                  <a:lnTo>
                    <a:pt x="7988300" y="0"/>
                  </a:lnTo>
                  <a:lnTo>
                    <a:pt x="7988300" y="12268200"/>
                  </a:lnTo>
                  <a:lnTo>
                    <a:pt x="0" y="12268200"/>
                  </a:lnTo>
                  <a:close/>
                </a:path>
              </a:pathLst>
            </a:custGeom>
          </p:spPr>
        </p:sp>
      </p:grpSp>
      <p:sp>
        <p:nvSpPr>
          <p:cNvPr name="TextBox 5" id="5"/>
          <p:cNvSpPr txBox="true"/>
          <p:nvPr/>
        </p:nvSpPr>
        <p:spPr>
          <a:xfrm rot="0">
            <a:off x="2898321" y="503975"/>
            <a:ext cx="8937627" cy="935151"/>
          </a:xfrm>
          <a:prstGeom prst="rect">
            <a:avLst/>
          </a:prstGeom>
        </p:spPr>
        <p:txBody>
          <a:bodyPr anchor="t" rtlCol="false" tIns="0" lIns="0" bIns="0" rIns="0">
            <a:spAutoFit/>
          </a:bodyPr>
          <a:lstStyle/>
          <a:p>
            <a:pPr algn="l">
              <a:lnSpc>
                <a:spcPts val="7619"/>
              </a:lnSpc>
            </a:pPr>
            <a:r>
              <a:rPr lang="en-US" sz="5442" b="true">
                <a:solidFill>
                  <a:srgbClr val="000000"/>
                </a:solidFill>
                <a:latin typeface="RoxboroughCF Bold"/>
                <a:ea typeface="RoxboroughCF Bold"/>
                <a:cs typeface="RoxboroughCF Bold"/>
                <a:sym typeface="RoxboroughCF Bold"/>
              </a:rPr>
              <a:t>February  Posts  Examples: </a:t>
            </a:r>
          </a:p>
        </p:txBody>
      </p:sp>
      <p:grpSp>
        <p:nvGrpSpPr>
          <p:cNvPr name="Group 6" id="6"/>
          <p:cNvGrpSpPr>
            <a:grpSpLocks noChangeAspect="true"/>
          </p:cNvGrpSpPr>
          <p:nvPr/>
        </p:nvGrpSpPr>
        <p:grpSpPr>
          <a:xfrm rot="0">
            <a:off x="2233151" y="2076994"/>
            <a:ext cx="3414839" cy="5246370"/>
            <a:chOff x="0" y="0"/>
            <a:chExt cx="7984490" cy="12266930"/>
          </a:xfrm>
        </p:grpSpPr>
        <p:sp>
          <p:nvSpPr>
            <p:cNvPr name="Freeform 7" id="7"/>
            <p:cNvSpPr/>
            <p:nvPr/>
          </p:nvSpPr>
          <p:spPr>
            <a:xfrm flipH="false" flipV="false" rot="0">
              <a:off x="0" y="14782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3"/>
              <a:stretch>
                <a:fillRect l="0" t="-48522" r="0" b="-48522"/>
              </a:stretch>
            </a:blipFill>
          </p:spPr>
        </p:sp>
        <p:sp>
          <p:nvSpPr>
            <p:cNvPr name="Freeform 8" id="8"/>
            <p:cNvSpPr/>
            <p:nvPr/>
          </p:nvSpPr>
          <p:spPr>
            <a:xfrm flipH="false" flipV="false" rot="0">
              <a:off x="0" y="0"/>
              <a:ext cx="7988300" cy="12268200"/>
            </a:xfrm>
            <a:custGeom>
              <a:avLst/>
              <a:gdLst/>
              <a:ahLst/>
              <a:cxnLst/>
              <a:rect r="r" b="b" t="t" l="l"/>
              <a:pathLst>
                <a:path h="12268200" w="7988300">
                  <a:moveTo>
                    <a:pt x="0" y="0"/>
                  </a:moveTo>
                  <a:lnTo>
                    <a:pt x="7988300" y="0"/>
                  </a:lnTo>
                  <a:lnTo>
                    <a:pt x="7988300" y="12268200"/>
                  </a:lnTo>
                  <a:lnTo>
                    <a:pt x="0" y="12268200"/>
                  </a:lnTo>
                  <a:close/>
                </a:path>
              </a:pathLst>
            </a:custGeom>
          </p:spPr>
        </p:sp>
      </p:grpSp>
      <p:grpSp>
        <p:nvGrpSpPr>
          <p:cNvPr name="Group 9" id="9"/>
          <p:cNvGrpSpPr>
            <a:grpSpLocks noChangeAspect="true"/>
          </p:cNvGrpSpPr>
          <p:nvPr/>
        </p:nvGrpSpPr>
        <p:grpSpPr>
          <a:xfrm rot="0">
            <a:off x="9228924" y="3503542"/>
            <a:ext cx="3414839" cy="5246370"/>
            <a:chOff x="0" y="0"/>
            <a:chExt cx="7984490" cy="12266930"/>
          </a:xfrm>
        </p:grpSpPr>
        <p:sp>
          <p:nvSpPr>
            <p:cNvPr name="Freeform 10" id="10"/>
            <p:cNvSpPr/>
            <p:nvPr/>
          </p:nvSpPr>
          <p:spPr>
            <a:xfrm flipH="false" flipV="false" rot="0">
              <a:off x="0" y="14782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4"/>
              <a:stretch>
                <a:fillRect l="0" t="-48522" r="0" b="-48522"/>
              </a:stretch>
            </a:blipFill>
          </p:spPr>
        </p:sp>
        <p:sp>
          <p:nvSpPr>
            <p:cNvPr name="Freeform 11" id="11"/>
            <p:cNvSpPr/>
            <p:nvPr/>
          </p:nvSpPr>
          <p:spPr>
            <a:xfrm flipH="false" flipV="false" rot="0">
              <a:off x="0" y="0"/>
              <a:ext cx="7988300" cy="12268200"/>
            </a:xfrm>
            <a:custGeom>
              <a:avLst/>
              <a:gdLst/>
              <a:ahLst/>
              <a:cxnLst/>
              <a:rect r="r" b="b" t="t" l="l"/>
              <a:pathLst>
                <a:path h="12268200" w="7988300">
                  <a:moveTo>
                    <a:pt x="0" y="0"/>
                  </a:moveTo>
                  <a:lnTo>
                    <a:pt x="7988300" y="0"/>
                  </a:lnTo>
                  <a:lnTo>
                    <a:pt x="7988300" y="12268200"/>
                  </a:lnTo>
                  <a:lnTo>
                    <a:pt x="0" y="12268200"/>
                  </a:lnTo>
                  <a:close/>
                </a:path>
              </a:pathLst>
            </a:custGeom>
          </p:spPr>
        </p:sp>
      </p:grpSp>
      <p:grpSp>
        <p:nvGrpSpPr>
          <p:cNvPr name="Group 12" id="12"/>
          <p:cNvGrpSpPr>
            <a:grpSpLocks noChangeAspect="true"/>
          </p:cNvGrpSpPr>
          <p:nvPr/>
        </p:nvGrpSpPr>
        <p:grpSpPr>
          <a:xfrm rot="0">
            <a:off x="12643763" y="4700179"/>
            <a:ext cx="3414839" cy="5246370"/>
            <a:chOff x="0" y="0"/>
            <a:chExt cx="7984490" cy="12266930"/>
          </a:xfrm>
        </p:grpSpPr>
        <p:sp>
          <p:nvSpPr>
            <p:cNvPr name="Freeform 13" id="13"/>
            <p:cNvSpPr/>
            <p:nvPr/>
          </p:nvSpPr>
          <p:spPr>
            <a:xfrm flipH="false" flipV="false" rot="0">
              <a:off x="0" y="14782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5"/>
              <a:stretch>
                <a:fillRect l="0" t="-48566" r="0" b="-48566"/>
              </a:stretch>
            </a:blipFill>
          </p:spPr>
        </p:sp>
        <p:sp>
          <p:nvSpPr>
            <p:cNvPr name="Freeform 14" id="14"/>
            <p:cNvSpPr/>
            <p:nvPr/>
          </p:nvSpPr>
          <p:spPr>
            <a:xfrm flipH="false" flipV="false" rot="0">
              <a:off x="0" y="0"/>
              <a:ext cx="7988300" cy="12268200"/>
            </a:xfrm>
            <a:custGeom>
              <a:avLst/>
              <a:gdLst/>
              <a:ahLst/>
              <a:cxnLst/>
              <a:rect r="r" b="b" t="t" l="l"/>
              <a:pathLst>
                <a:path h="12268200" w="7988300">
                  <a:moveTo>
                    <a:pt x="0" y="0"/>
                  </a:moveTo>
                  <a:lnTo>
                    <a:pt x="7988300" y="0"/>
                  </a:lnTo>
                  <a:lnTo>
                    <a:pt x="7988300" y="12268200"/>
                  </a:lnTo>
                  <a:lnTo>
                    <a:pt x="0" y="12268200"/>
                  </a:lnTo>
                  <a:close/>
                </a:path>
              </a:pathLst>
            </a:custGeom>
          </p:spPr>
        </p:sp>
      </p:grpSp>
    </p:spTree>
  </p:cSld>
  <p:clrMapOvr>
    <a:masterClrMapping/>
  </p:clrMapOvr>
  <p:transition spd="fast">
    <p:wipe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4A5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535676"/>
            <a:chOff x="0" y="0"/>
            <a:chExt cx="2740026" cy="829391"/>
          </a:xfrm>
        </p:grpSpPr>
        <p:sp>
          <p:nvSpPr>
            <p:cNvPr name="Freeform 3" id="3"/>
            <p:cNvSpPr/>
            <p:nvPr/>
          </p:nvSpPr>
          <p:spPr>
            <a:xfrm flipH="false" flipV="false" rot="0">
              <a:off x="0" y="0"/>
              <a:ext cx="2740026" cy="829391"/>
            </a:xfrm>
            <a:custGeom>
              <a:avLst/>
              <a:gdLst/>
              <a:ahLst/>
              <a:cxnLst/>
              <a:rect r="r" b="b" t="t" l="l"/>
              <a:pathLst>
                <a:path h="829391" w="2740026">
                  <a:moveTo>
                    <a:pt x="0" y="0"/>
                  </a:moveTo>
                  <a:lnTo>
                    <a:pt x="2740026" y="0"/>
                  </a:lnTo>
                  <a:lnTo>
                    <a:pt x="2740026" y="829391"/>
                  </a:lnTo>
                  <a:lnTo>
                    <a:pt x="0" y="829391"/>
                  </a:lnTo>
                  <a:close/>
                </a:path>
              </a:pathLst>
            </a:custGeom>
            <a:blipFill>
              <a:blip r:embed="rId2"/>
              <a:stretch>
                <a:fillRect l="0" t="-241477" r="0" b="-71480"/>
              </a:stretch>
            </a:blipFill>
          </p:spPr>
        </p:sp>
      </p:grpSp>
      <p:sp>
        <p:nvSpPr>
          <p:cNvPr name="Freeform 4" id="4"/>
          <p:cNvSpPr/>
          <p:nvPr/>
        </p:nvSpPr>
        <p:spPr>
          <a:xfrm flipH="false" flipV="false" rot="0">
            <a:off x="10126438" y="5704290"/>
            <a:ext cx="4776883" cy="1861397"/>
          </a:xfrm>
          <a:custGeom>
            <a:avLst/>
            <a:gdLst/>
            <a:ahLst/>
            <a:cxnLst/>
            <a:rect r="r" b="b" t="t" l="l"/>
            <a:pathLst>
              <a:path h="1861397" w="4776883">
                <a:moveTo>
                  <a:pt x="0" y="0"/>
                </a:moveTo>
                <a:lnTo>
                  <a:pt x="4776883" y="0"/>
                </a:lnTo>
                <a:lnTo>
                  <a:pt x="4776883" y="1861397"/>
                </a:lnTo>
                <a:lnTo>
                  <a:pt x="0" y="1861397"/>
                </a:lnTo>
                <a:lnTo>
                  <a:pt x="0" y="0"/>
                </a:lnTo>
                <a:close/>
              </a:path>
            </a:pathLst>
          </a:custGeom>
          <a:blipFill>
            <a:blip r:embed="rId3"/>
            <a:stretch>
              <a:fillRect l="-9035" t="-87110" r="0" b="-87110"/>
            </a:stretch>
          </a:blipFill>
        </p:spPr>
      </p:sp>
      <p:sp>
        <p:nvSpPr>
          <p:cNvPr name="TextBox 5" id="5"/>
          <p:cNvSpPr txBox="true"/>
          <p:nvPr/>
        </p:nvSpPr>
        <p:spPr>
          <a:xfrm rot="0">
            <a:off x="1028700" y="6544740"/>
            <a:ext cx="7487955" cy="2981326"/>
          </a:xfrm>
          <a:prstGeom prst="rect">
            <a:avLst/>
          </a:prstGeom>
        </p:spPr>
        <p:txBody>
          <a:bodyPr anchor="t" rtlCol="false" tIns="0" lIns="0" bIns="0" rIns="0">
            <a:spAutoFit/>
          </a:bodyPr>
          <a:lstStyle/>
          <a:p>
            <a:pPr algn="l">
              <a:lnSpc>
                <a:spcPts val="11250"/>
              </a:lnSpc>
            </a:pPr>
            <a:r>
              <a:rPr lang="en-US" sz="12500" spc="-625" b="true">
                <a:solidFill>
                  <a:srgbClr val="E3E1DE"/>
                </a:solidFill>
                <a:latin typeface="Aileron Bold"/>
                <a:ea typeface="Aileron Bold"/>
                <a:cs typeface="Aileron Bold"/>
                <a:sym typeface="Aileron Bold"/>
              </a:rPr>
              <a:t>About</a:t>
            </a:r>
          </a:p>
          <a:p>
            <a:pPr algn="l">
              <a:lnSpc>
                <a:spcPts val="11250"/>
              </a:lnSpc>
            </a:pPr>
            <a:r>
              <a:rPr lang="en-US" sz="12500" spc="-625" b="true">
                <a:solidFill>
                  <a:srgbClr val="E3E1DE"/>
                </a:solidFill>
                <a:latin typeface="Aileron Bold"/>
                <a:ea typeface="Aileron Bold"/>
                <a:cs typeface="Aileron Bold"/>
                <a:sym typeface="Aileron Bold"/>
              </a:rPr>
              <a:t>Alex Land</a:t>
            </a:r>
          </a:p>
        </p:txBody>
      </p:sp>
      <p:sp>
        <p:nvSpPr>
          <p:cNvPr name="TextBox 6" id="6"/>
          <p:cNvSpPr txBox="true"/>
          <p:nvPr/>
        </p:nvSpPr>
        <p:spPr>
          <a:xfrm rot="0">
            <a:off x="10126438" y="7734300"/>
            <a:ext cx="7132862" cy="1333500"/>
          </a:xfrm>
          <a:prstGeom prst="rect">
            <a:avLst/>
          </a:prstGeom>
        </p:spPr>
        <p:txBody>
          <a:bodyPr anchor="t" rtlCol="false" tIns="0" lIns="0" bIns="0" rIns="0">
            <a:spAutoFit/>
          </a:bodyPr>
          <a:lstStyle/>
          <a:p>
            <a:pPr algn="just">
              <a:lnSpc>
                <a:spcPts val="2640"/>
              </a:lnSpc>
            </a:pPr>
            <a:r>
              <a:rPr lang="en-US" sz="2200" b="true">
                <a:solidFill>
                  <a:srgbClr val="E3E1DE"/>
                </a:solidFill>
                <a:latin typeface="Aileron Bold"/>
                <a:ea typeface="Aileron Bold"/>
                <a:cs typeface="Aileron Bold"/>
                <a:sym typeface="Aileron Bold"/>
              </a:rPr>
              <a:t>Alex Land is a handcrafted brand of concrete decor, combining artistry with strategic marketing to expand reach, boost engagement, and drive sustainable growth.</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24430" y="1458342"/>
          <a:ext cx="20665411" cy="11221111"/>
        </p:xfrm>
        <a:graphic>
          <a:graphicData uri="http://schemas.openxmlformats.org/drawingml/2006/table">
            <a:tbl>
              <a:tblPr/>
              <a:tblGrid>
                <a:gridCol w="2813690"/>
                <a:gridCol w="2813690"/>
                <a:gridCol w="2813690"/>
                <a:gridCol w="2665171"/>
                <a:gridCol w="2374526"/>
                <a:gridCol w="3476640"/>
                <a:gridCol w="3708006"/>
              </a:tblGrid>
              <a:tr h="1022237">
                <a:tc>
                  <a:txBody>
                    <a:bodyPr anchor="t" rtlCol="false"/>
                    <a:lstStyle/>
                    <a:p>
                      <a:pPr algn="ctr">
                        <a:lnSpc>
                          <a:spcPts val="1374"/>
                        </a:lnSpc>
                        <a:defRPr/>
                      </a:pPr>
                      <a:r>
                        <a:rPr lang="en-US" b="true" sz="1360">
                          <a:solidFill>
                            <a:srgbClr val="000000"/>
                          </a:solidFill>
                          <a:latin typeface="RoxboroughCF Medium"/>
                          <a:ea typeface="RoxboroughCF Medium"/>
                          <a:cs typeface="RoxboroughCF Medium"/>
                          <a:sym typeface="RoxboroughCF Medium"/>
                        </a:rPr>
                        <a:t>SUNDAY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MONDAY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TUESDAY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WEDNESDAY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THURSDAY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FRIDAY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SATURDAY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00540">
                <a:tc rowSpan="2">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01</a:t>
                      </a:r>
                      <a:endParaRPr lang="en-US" sz="1100"/>
                    </a:p>
                    <a:p>
                      <a:pPr algn="l">
                        <a:lnSpc>
                          <a:spcPts val="1374"/>
                        </a:lnSpc>
                      </a:pPr>
                      <a:r>
                        <a:rPr lang="en-US" sz="1360">
                          <a:solidFill>
                            <a:srgbClr val="000000"/>
                          </a:solidFill>
                          <a:latin typeface="RoxboroughCF Light"/>
                          <a:ea typeface="RoxboroughCF Light"/>
                          <a:cs typeface="RoxboroughCF Light"/>
                          <a:sym typeface="RoxboroughCF Light"/>
                        </a:rPr>
                        <a:t>Reel: Crafting Ramadan Decor</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 Styling Tips + UGC</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807899">
                <a:tc vMerge="true">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01</a:t>
                      </a:r>
                      <a:endParaRPr lang="en-US" sz="1100"/>
                    </a:p>
                    <a:p>
                      <a:pPr algn="l">
                        <a:lnSpc>
                          <a:spcPts val="1374"/>
                        </a:lnSpc>
                      </a:pPr>
                      <a:r>
                        <a:rPr lang="en-US" sz="1360">
                          <a:solidFill>
                            <a:srgbClr val="000000"/>
                          </a:solidFill>
                          <a:latin typeface="RoxboroughCF Light"/>
                          <a:ea typeface="RoxboroughCF Light"/>
                          <a:cs typeface="RoxboroughCF Light"/>
                          <a:sym typeface="RoxboroughCF Light"/>
                        </a:rPr>
                        <a:t>Reel: Crafting Ramadan Decor</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 Styling Tips + UGC</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81171">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03</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Testimonial Post</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05</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Gift Idea Posts</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 Reel: Gift Packaging</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r>
                        <a:rPr lang="en-US" sz="1360">
                          <a:solidFill>
                            <a:srgbClr val="000000"/>
                          </a:solidFill>
                          <a:latin typeface="RoxboroughCF"/>
                          <a:ea typeface="RoxboroughCF"/>
                          <a:cs typeface="RoxboroughCF"/>
                          <a:sym typeface="RoxboroughCF"/>
                        </a:rPr>
                        <a:t>07</a:t>
                      </a:r>
                      <a:endParaRPr lang="en-US" sz="1100"/>
                    </a:p>
                    <a:p>
                      <a:pPr algn="l" marL="0" indent="0" lvl="0">
                        <a:lnSpc>
                          <a:spcPts val="1374"/>
                        </a:lnSpc>
                        <a:spcBef>
                          <a:spcPct val="0"/>
                        </a:spcBef>
                      </a:pPr>
                      <a:r>
                        <a:rPr lang="en-US" sz="1360">
                          <a:solidFill>
                            <a:srgbClr val="000000"/>
                          </a:solidFill>
                          <a:latin typeface="RoxboroughCF"/>
                          <a:ea typeface="RoxboroughCF"/>
                          <a:cs typeface="RoxboroughCF"/>
                          <a:sym typeface="RoxboroughCF"/>
                        </a:rPr>
                        <a:t>Workshop Announcement + Recap</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creative Design visual </a:t>
                      </a: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08</a:t>
                      </a:r>
                      <a:endParaRPr lang="en-US" sz="1100"/>
                    </a:p>
                    <a:p>
                      <a:pPr algn="l">
                        <a:lnSpc>
                          <a:spcPts val="1374"/>
                        </a:lnSpc>
                      </a:pPr>
                      <a:r>
                        <a:rPr lang="en-US" sz="1360">
                          <a:solidFill>
                            <a:srgbClr val="000000"/>
                          </a:solidFill>
                          <a:latin typeface="RoxboroughCF"/>
                          <a:ea typeface="RoxboroughCF"/>
                          <a:cs typeface="RoxboroughCF"/>
                          <a:sym typeface="RoxboroughCF"/>
                        </a:rPr>
                        <a:t>Tutorial </a:t>
                      </a:r>
                    </a:p>
                    <a:p>
                      <a:pPr algn="l">
                        <a:lnSpc>
                          <a:spcPts val="1374"/>
                        </a:lnSpc>
                      </a:pPr>
                      <a:r>
                        <a:rPr lang="en-US" sz="1360">
                          <a:solidFill>
                            <a:srgbClr val="000000"/>
                          </a:solidFill>
                          <a:latin typeface="RoxboroughCF Light"/>
                          <a:ea typeface="RoxboroughCF Light"/>
                          <a:cs typeface="RoxboroughCF Light"/>
                          <a:sym typeface="RoxboroughCF Light"/>
                        </a:rPr>
                        <a:t>Gift Idea Posts</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 Reel: Gift Packaging</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513360">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03</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Testimonial Post</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05</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Gift Idea Posts</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 Reel: Gift Packaging</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r>
                        <a:rPr lang="en-US" sz="1360">
                          <a:solidFill>
                            <a:srgbClr val="000000"/>
                          </a:solidFill>
                          <a:latin typeface="RoxboroughCF"/>
                          <a:ea typeface="RoxboroughCF"/>
                          <a:cs typeface="RoxboroughCF"/>
                          <a:sym typeface="RoxboroughCF"/>
                        </a:rPr>
                        <a:t>07</a:t>
                      </a:r>
                      <a:endParaRPr lang="en-US" sz="1100"/>
                    </a:p>
                    <a:p>
                      <a:pPr algn="l" marL="0" indent="0" lvl="0">
                        <a:lnSpc>
                          <a:spcPts val="1374"/>
                        </a:lnSpc>
                        <a:spcBef>
                          <a:spcPct val="0"/>
                        </a:spcBef>
                      </a:pPr>
                      <a:r>
                        <a:rPr lang="en-US" sz="1360">
                          <a:solidFill>
                            <a:srgbClr val="000000"/>
                          </a:solidFill>
                          <a:latin typeface="RoxboroughCF"/>
                          <a:ea typeface="RoxboroughCF"/>
                          <a:cs typeface="RoxboroughCF"/>
                          <a:sym typeface="RoxboroughCF"/>
                        </a:rPr>
                        <a:t>Workshop Announcement + Recap</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creative Design visual </a:t>
                      </a: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08</a:t>
                      </a:r>
                      <a:endParaRPr lang="en-US" sz="1100"/>
                    </a:p>
                    <a:p>
                      <a:pPr algn="l">
                        <a:lnSpc>
                          <a:spcPts val="1374"/>
                        </a:lnSpc>
                      </a:pPr>
                      <a:r>
                        <a:rPr lang="en-US" sz="1360">
                          <a:solidFill>
                            <a:srgbClr val="000000"/>
                          </a:solidFill>
                          <a:latin typeface="RoxboroughCF"/>
                          <a:ea typeface="RoxboroughCF"/>
                          <a:cs typeface="RoxboroughCF"/>
                          <a:sym typeface="RoxboroughCF"/>
                        </a:rPr>
                        <a:t>Tutorial </a:t>
                      </a:r>
                    </a:p>
                    <a:p>
                      <a:pPr algn="l">
                        <a:lnSpc>
                          <a:spcPts val="1374"/>
                        </a:lnSpc>
                      </a:pPr>
                      <a:r>
                        <a:rPr lang="en-US" sz="1360">
                          <a:solidFill>
                            <a:srgbClr val="000000"/>
                          </a:solidFill>
                          <a:latin typeface="RoxboroughCF Light"/>
                          <a:ea typeface="RoxboroughCF Light"/>
                          <a:cs typeface="RoxboroughCF Light"/>
                          <a:sym typeface="RoxboroughCF Light"/>
                        </a:rPr>
                        <a:t>Gift Idea Posts</a:t>
                      </a:r>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 Reel: Gift Packaging</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781806">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09</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 Baby Shower Giveaways product &amp;UGC</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11</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Ramadan  Vibes Reel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hilight products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13</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Story Poll + Last-Minute Reminder</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14</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Testimonial &amp;  Custemer feedback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433108">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09</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 Baby Shower Giveaways product &amp;UGC</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11</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Ramadan  Vibes Reel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hilight products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13</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Story Poll + Last-Minute Reminder</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14</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Testimonial &amp;  Custemer feedback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102815">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17</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Mother’s Day Gift Idea Posts</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18</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19</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Mother day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21</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CAROUSEL HILIGHTING UNFINISHED  PIECES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662483">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17</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Mother’s Day Gift Idea Posts</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18</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19</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Mother day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21</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CAROUSEL HILIGHTING UNFINISHED  PIECES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334531">
                <a:tc rowSpan="2">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24</a:t>
                      </a:r>
                      <a:endParaRPr lang="en-US" sz="1100"/>
                    </a:p>
                    <a:p>
                      <a:pPr algn="l">
                        <a:lnSpc>
                          <a:spcPts val="1374"/>
                        </a:lnSpc>
                      </a:pPr>
                      <a:r>
                        <a:rPr lang="en-US" sz="1360">
                          <a:solidFill>
                            <a:srgbClr val="000000"/>
                          </a:solidFill>
                          <a:latin typeface="RoxboroughCF"/>
                          <a:ea typeface="RoxboroughCF"/>
                          <a:cs typeface="RoxboroughCF"/>
                          <a:sym typeface="RoxboroughCF"/>
                        </a:rPr>
                        <a:t>TUTORIAL  POST </a:t>
                      </a:r>
                    </a:p>
                    <a:p>
                      <a:pPr algn="l" marL="0" indent="0" lvl="0">
                        <a:lnSpc>
                          <a:spcPts val="1374"/>
                        </a:lnSpc>
                        <a:spcBef>
                          <a:spcPct val="0"/>
                        </a:spcBef>
                      </a:pPr>
                      <a:r>
                        <a:rPr lang="en-US" sz="1360">
                          <a:solidFill>
                            <a:srgbClr val="000000"/>
                          </a:solidFill>
                          <a:latin typeface="RoxboroughCF"/>
                          <a:ea typeface="RoxboroughCF"/>
                          <a:cs typeface="RoxboroughCF"/>
                          <a:sym typeface="RoxboroughCF"/>
                        </a:rPr>
                        <a:t>pouring and coloring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26</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 Engagement/Katb El Ketab &amp; boby shower Giveaways  pormotion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28</a:t>
                      </a:r>
                      <a:endParaRPr lang="en-US" sz="1100"/>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30</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Eid Elfiter vibes trending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481162">
                <a:tc vMerge="true">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24</a:t>
                      </a:r>
                      <a:endParaRPr lang="en-US" sz="1100"/>
                    </a:p>
                    <a:p>
                      <a:pPr algn="l">
                        <a:lnSpc>
                          <a:spcPts val="1374"/>
                        </a:lnSpc>
                      </a:pPr>
                      <a:r>
                        <a:rPr lang="en-US" sz="1360">
                          <a:solidFill>
                            <a:srgbClr val="000000"/>
                          </a:solidFill>
                          <a:latin typeface="RoxboroughCF"/>
                          <a:ea typeface="RoxboroughCF"/>
                          <a:cs typeface="RoxboroughCF"/>
                          <a:sym typeface="RoxboroughCF"/>
                        </a:rPr>
                        <a:t>TUTORIAL  POST </a:t>
                      </a:r>
                    </a:p>
                    <a:p>
                      <a:pPr algn="l" marL="0" indent="0" lvl="0">
                        <a:lnSpc>
                          <a:spcPts val="1374"/>
                        </a:lnSpc>
                        <a:spcBef>
                          <a:spcPct val="0"/>
                        </a:spcBef>
                      </a:pPr>
                      <a:r>
                        <a:rPr lang="en-US" sz="1360">
                          <a:solidFill>
                            <a:srgbClr val="000000"/>
                          </a:solidFill>
                          <a:latin typeface="RoxboroughCF"/>
                          <a:ea typeface="RoxboroughCF"/>
                          <a:cs typeface="RoxboroughCF"/>
                          <a:sym typeface="RoxboroughCF"/>
                        </a:rPr>
                        <a:t>pouring and coloring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26</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 Engagement/Katb El Ketab &amp; boby shower Giveaways  pormotion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28</a:t>
                      </a:r>
                      <a:endParaRPr lang="en-US" sz="1100"/>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29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30</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Eid Elfiter vibes trending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0617534" y="183060"/>
            <a:ext cx="1090356" cy="1090356"/>
          </a:xfrm>
          <a:custGeom>
            <a:avLst/>
            <a:gdLst/>
            <a:ahLst/>
            <a:cxnLst/>
            <a:rect r="r" b="b" t="t" l="l"/>
            <a:pathLst>
              <a:path h="1090356" w="1090356">
                <a:moveTo>
                  <a:pt x="0" y="0"/>
                </a:moveTo>
                <a:lnTo>
                  <a:pt x="1090356" y="0"/>
                </a:lnTo>
                <a:lnTo>
                  <a:pt x="1090356" y="1090357"/>
                </a:lnTo>
                <a:lnTo>
                  <a:pt x="0" y="1090357"/>
                </a:lnTo>
                <a:lnTo>
                  <a:pt x="0" y="0"/>
                </a:lnTo>
                <a:close/>
              </a:path>
            </a:pathLst>
          </a:custGeom>
          <a:blipFill>
            <a:blip r:embed="rId2"/>
            <a:stretch>
              <a:fillRect l="0" t="0" r="0" b="0"/>
            </a:stretch>
          </a:blipFill>
        </p:spPr>
      </p:sp>
      <p:sp>
        <p:nvSpPr>
          <p:cNvPr name="Freeform 4" id="4"/>
          <p:cNvSpPr/>
          <p:nvPr/>
        </p:nvSpPr>
        <p:spPr>
          <a:xfrm flipH="false" flipV="false" rot="0">
            <a:off x="8918019" y="183060"/>
            <a:ext cx="1090356" cy="1090356"/>
          </a:xfrm>
          <a:custGeom>
            <a:avLst/>
            <a:gdLst/>
            <a:ahLst/>
            <a:cxnLst/>
            <a:rect r="r" b="b" t="t" l="l"/>
            <a:pathLst>
              <a:path h="1090356" w="1090356">
                <a:moveTo>
                  <a:pt x="0" y="0"/>
                </a:moveTo>
                <a:lnTo>
                  <a:pt x="1090357" y="0"/>
                </a:lnTo>
                <a:lnTo>
                  <a:pt x="1090357" y="1090357"/>
                </a:lnTo>
                <a:lnTo>
                  <a:pt x="0" y="1090357"/>
                </a:lnTo>
                <a:lnTo>
                  <a:pt x="0" y="0"/>
                </a:lnTo>
                <a:close/>
              </a:path>
            </a:pathLst>
          </a:custGeom>
          <a:blipFill>
            <a:blip r:embed="rId3"/>
            <a:stretch>
              <a:fillRect l="0" t="0" r="0" b="0"/>
            </a:stretch>
          </a:blipFill>
        </p:spPr>
      </p:sp>
      <p:sp>
        <p:nvSpPr>
          <p:cNvPr name="Freeform 5" id="5"/>
          <p:cNvSpPr/>
          <p:nvPr/>
        </p:nvSpPr>
        <p:spPr>
          <a:xfrm flipH="false" flipV="false" rot="0">
            <a:off x="7223734" y="183060"/>
            <a:ext cx="1090356" cy="1090356"/>
          </a:xfrm>
          <a:custGeom>
            <a:avLst/>
            <a:gdLst/>
            <a:ahLst/>
            <a:cxnLst/>
            <a:rect r="r" b="b" t="t" l="l"/>
            <a:pathLst>
              <a:path h="1090356" w="1090356">
                <a:moveTo>
                  <a:pt x="0" y="0"/>
                </a:moveTo>
                <a:lnTo>
                  <a:pt x="1090356" y="0"/>
                </a:lnTo>
                <a:lnTo>
                  <a:pt x="1090356" y="1090357"/>
                </a:lnTo>
                <a:lnTo>
                  <a:pt x="0" y="1090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20816" y="358689"/>
            <a:ext cx="4403430" cy="939244"/>
          </a:xfrm>
          <a:prstGeom prst="rect">
            <a:avLst/>
          </a:prstGeom>
        </p:spPr>
        <p:txBody>
          <a:bodyPr anchor="t" rtlCol="false" tIns="0" lIns="0" bIns="0" rIns="0">
            <a:spAutoFit/>
          </a:bodyPr>
          <a:lstStyle/>
          <a:p>
            <a:pPr algn="l">
              <a:lnSpc>
                <a:spcPts val="7070"/>
              </a:lnSpc>
            </a:pPr>
            <a:r>
              <a:rPr lang="en-US" sz="7000">
                <a:solidFill>
                  <a:srgbClr val="000000"/>
                </a:solidFill>
                <a:latin typeface="Playfair Display 2"/>
                <a:ea typeface="Playfair Display 2"/>
                <a:cs typeface="Playfair Display 2"/>
                <a:sym typeface="Playfair Display 2"/>
              </a:rPr>
              <a:t>Mars 2025</a:t>
            </a:r>
          </a:p>
        </p:txBody>
      </p:sp>
      <p:sp>
        <p:nvSpPr>
          <p:cNvPr name="TextBox 7" id="7"/>
          <p:cNvSpPr txBox="true"/>
          <p:nvPr/>
        </p:nvSpPr>
        <p:spPr>
          <a:xfrm rot="0">
            <a:off x="2155751" y="-209206"/>
            <a:ext cx="2444234" cy="1386202"/>
          </a:xfrm>
          <a:prstGeom prst="rect">
            <a:avLst/>
          </a:prstGeom>
        </p:spPr>
        <p:txBody>
          <a:bodyPr anchor="t" rtlCol="false" tIns="0" lIns="0" bIns="0" rIns="0">
            <a:spAutoFit/>
          </a:bodyPr>
          <a:lstStyle/>
          <a:p>
            <a:pPr algn="just">
              <a:lnSpc>
                <a:spcPts val="10423"/>
              </a:lnSpc>
            </a:pPr>
            <a:r>
              <a:rPr lang="en-US" sz="10320" i="true">
                <a:solidFill>
                  <a:srgbClr val="DF5745"/>
                </a:solidFill>
                <a:latin typeface="Beautifully Delicious Script"/>
                <a:ea typeface="Beautifully Delicious Script"/>
                <a:cs typeface="Beautifully Delicious Script"/>
                <a:sym typeface="Beautifully Delicious Script"/>
              </a:rPr>
              <a:t>(3)</a:t>
            </a:r>
          </a:p>
        </p:txBody>
      </p:sp>
      <p:sp>
        <p:nvSpPr>
          <p:cNvPr name="TextBox 8" id="8"/>
          <p:cNvSpPr txBox="true"/>
          <p:nvPr/>
        </p:nvSpPr>
        <p:spPr>
          <a:xfrm rot="0">
            <a:off x="12669134" y="168189"/>
            <a:ext cx="2720545" cy="1053424"/>
          </a:xfrm>
          <a:prstGeom prst="rect">
            <a:avLst/>
          </a:prstGeom>
        </p:spPr>
        <p:txBody>
          <a:bodyPr anchor="t" rtlCol="false" tIns="0" lIns="0" bIns="0" rIns="0">
            <a:spAutoFit/>
          </a:bodyPr>
          <a:lstStyle/>
          <a:p>
            <a:pPr algn="ctr">
              <a:lnSpc>
                <a:spcPts val="4190"/>
              </a:lnSpc>
            </a:pPr>
            <a:r>
              <a:rPr lang="en-US" sz="2993">
                <a:solidFill>
                  <a:srgbClr val="000000"/>
                </a:solidFill>
                <a:latin typeface="Gulfs Display"/>
                <a:ea typeface="Gulfs Display"/>
                <a:cs typeface="Gulfs Display"/>
                <a:sym typeface="Gulfs Display"/>
              </a:rPr>
              <a:t>4 posts/ week </a:t>
            </a:r>
          </a:p>
          <a:p>
            <a:pPr algn="ctr">
              <a:lnSpc>
                <a:spcPts val="4190"/>
              </a:lnSpc>
            </a:pPr>
            <a:r>
              <a:rPr lang="en-US" sz="2993">
                <a:solidFill>
                  <a:srgbClr val="000000"/>
                </a:solidFill>
                <a:latin typeface="Gulfs Display"/>
                <a:ea typeface="Gulfs Display"/>
                <a:cs typeface="Gulfs Display"/>
                <a:sym typeface="Gulfs Display"/>
              </a:rPr>
              <a:t>2Stories/day</a:t>
            </a:r>
          </a:p>
        </p:txBody>
      </p:sp>
      <p:sp>
        <p:nvSpPr>
          <p:cNvPr name="Freeform 9" id="9"/>
          <p:cNvSpPr/>
          <p:nvPr/>
        </p:nvSpPr>
        <p:spPr>
          <a:xfrm flipH="false" flipV="false" rot="0">
            <a:off x="14200839" y="2904733"/>
            <a:ext cx="600261" cy="600261"/>
          </a:xfrm>
          <a:custGeom>
            <a:avLst/>
            <a:gdLst/>
            <a:ahLst/>
            <a:cxnLst/>
            <a:rect r="r" b="b" t="t" l="l"/>
            <a:pathLst>
              <a:path h="600261" w="600261">
                <a:moveTo>
                  <a:pt x="0" y="0"/>
                </a:moveTo>
                <a:lnTo>
                  <a:pt x="600261" y="0"/>
                </a:lnTo>
                <a:lnTo>
                  <a:pt x="600261" y="600260"/>
                </a:lnTo>
                <a:lnTo>
                  <a:pt x="0" y="600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029406" y="4843370"/>
            <a:ext cx="600261" cy="600261"/>
          </a:xfrm>
          <a:custGeom>
            <a:avLst/>
            <a:gdLst/>
            <a:ahLst/>
            <a:cxnLst/>
            <a:rect r="r" b="b" t="t" l="l"/>
            <a:pathLst>
              <a:path h="600261" w="600261">
                <a:moveTo>
                  <a:pt x="0" y="0"/>
                </a:moveTo>
                <a:lnTo>
                  <a:pt x="600261" y="0"/>
                </a:lnTo>
                <a:lnTo>
                  <a:pt x="600261" y="600260"/>
                </a:lnTo>
                <a:lnTo>
                  <a:pt x="0" y="600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624116" y="6293207"/>
            <a:ext cx="600261" cy="600261"/>
          </a:xfrm>
          <a:custGeom>
            <a:avLst/>
            <a:gdLst/>
            <a:ahLst/>
            <a:cxnLst/>
            <a:rect r="r" b="b" t="t" l="l"/>
            <a:pathLst>
              <a:path h="600261" w="600261">
                <a:moveTo>
                  <a:pt x="0" y="0"/>
                </a:moveTo>
                <a:lnTo>
                  <a:pt x="600261" y="0"/>
                </a:lnTo>
                <a:lnTo>
                  <a:pt x="600261" y="600261"/>
                </a:lnTo>
                <a:lnTo>
                  <a:pt x="0" y="600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068873" y="7830330"/>
            <a:ext cx="600261" cy="600261"/>
          </a:xfrm>
          <a:custGeom>
            <a:avLst/>
            <a:gdLst/>
            <a:ahLst/>
            <a:cxnLst/>
            <a:rect r="r" b="b" t="t" l="l"/>
            <a:pathLst>
              <a:path h="600261" w="600261">
                <a:moveTo>
                  <a:pt x="0" y="0"/>
                </a:moveTo>
                <a:lnTo>
                  <a:pt x="600261" y="0"/>
                </a:lnTo>
                <a:lnTo>
                  <a:pt x="600261" y="600260"/>
                </a:lnTo>
                <a:lnTo>
                  <a:pt x="0" y="600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200839" y="9104567"/>
            <a:ext cx="600261" cy="600261"/>
          </a:xfrm>
          <a:custGeom>
            <a:avLst/>
            <a:gdLst/>
            <a:ahLst/>
            <a:cxnLst/>
            <a:rect r="r" b="b" t="t" l="l"/>
            <a:pathLst>
              <a:path h="600261" w="600261">
                <a:moveTo>
                  <a:pt x="0" y="0"/>
                </a:moveTo>
                <a:lnTo>
                  <a:pt x="600261" y="0"/>
                </a:lnTo>
                <a:lnTo>
                  <a:pt x="600261" y="600261"/>
                </a:lnTo>
                <a:lnTo>
                  <a:pt x="0" y="600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5059969" y="2904733"/>
            <a:ext cx="659418" cy="659418"/>
          </a:xfrm>
          <a:custGeom>
            <a:avLst/>
            <a:gdLst/>
            <a:ahLst/>
            <a:cxnLst/>
            <a:rect r="r" b="b" t="t" l="l"/>
            <a:pathLst>
              <a:path h="659418" w="659418">
                <a:moveTo>
                  <a:pt x="0" y="0"/>
                </a:moveTo>
                <a:lnTo>
                  <a:pt x="659419" y="0"/>
                </a:lnTo>
                <a:lnTo>
                  <a:pt x="659419" y="659418"/>
                </a:lnTo>
                <a:lnTo>
                  <a:pt x="0" y="659418"/>
                </a:lnTo>
                <a:lnTo>
                  <a:pt x="0" y="0"/>
                </a:lnTo>
                <a:close/>
              </a:path>
            </a:pathLst>
          </a:custGeom>
          <a:blipFill>
            <a:blip r:embed="rId3"/>
            <a:stretch>
              <a:fillRect l="0" t="0" r="0" b="0"/>
            </a:stretch>
          </a:blipFill>
        </p:spPr>
      </p:sp>
      <p:sp>
        <p:nvSpPr>
          <p:cNvPr name="Freeform 15" id="15"/>
          <p:cNvSpPr/>
          <p:nvPr/>
        </p:nvSpPr>
        <p:spPr>
          <a:xfrm flipH="false" flipV="false" rot="0">
            <a:off x="14801100" y="4784212"/>
            <a:ext cx="659418" cy="659418"/>
          </a:xfrm>
          <a:custGeom>
            <a:avLst/>
            <a:gdLst/>
            <a:ahLst/>
            <a:cxnLst/>
            <a:rect r="r" b="b" t="t" l="l"/>
            <a:pathLst>
              <a:path h="659418" w="659418">
                <a:moveTo>
                  <a:pt x="0" y="0"/>
                </a:moveTo>
                <a:lnTo>
                  <a:pt x="659418" y="0"/>
                </a:lnTo>
                <a:lnTo>
                  <a:pt x="659418" y="659418"/>
                </a:lnTo>
                <a:lnTo>
                  <a:pt x="0" y="659418"/>
                </a:lnTo>
                <a:lnTo>
                  <a:pt x="0" y="0"/>
                </a:lnTo>
                <a:close/>
              </a:path>
            </a:pathLst>
          </a:custGeom>
          <a:blipFill>
            <a:blip r:embed="rId3"/>
            <a:stretch>
              <a:fillRect l="0" t="0" r="0" b="0"/>
            </a:stretch>
          </a:blipFill>
        </p:spPr>
      </p:sp>
      <p:sp>
        <p:nvSpPr>
          <p:cNvPr name="Freeform 16" id="16"/>
          <p:cNvSpPr/>
          <p:nvPr/>
        </p:nvSpPr>
        <p:spPr>
          <a:xfrm flipH="false" flipV="false" rot="0">
            <a:off x="15130809" y="9005980"/>
            <a:ext cx="659418" cy="659418"/>
          </a:xfrm>
          <a:custGeom>
            <a:avLst/>
            <a:gdLst/>
            <a:ahLst/>
            <a:cxnLst/>
            <a:rect r="r" b="b" t="t" l="l"/>
            <a:pathLst>
              <a:path h="659418" w="659418">
                <a:moveTo>
                  <a:pt x="0" y="0"/>
                </a:moveTo>
                <a:lnTo>
                  <a:pt x="659418" y="0"/>
                </a:lnTo>
                <a:lnTo>
                  <a:pt x="659418" y="659419"/>
                </a:lnTo>
                <a:lnTo>
                  <a:pt x="0" y="659419"/>
                </a:lnTo>
                <a:lnTo>
                  <a:pt x="0" y="0"/>
                </a:lnTo>
                <a:close/>
              </a:path>
            </a:pathLst>
          </a:custGeom>
          <a:blipFill>
            <a:blip r:embed="rId3"/>
            <a:stretch>
              <a:fillRect l="0" t="0" r="0" b="0"/>
            </a:stretch>
          </a:blipFill>
        </p:spPr>
      </p:sp>
      <p:sp>
        <p:nvSpPr>
          <p:cNvPr name="Freeform 17" id="17"/>
          <p:cNvSpPr/>
          <p:nvPr/>
        </p:nvSpPr>
        <p:spPr>
          <a:xfrm flipH="false" flipV="false" rot="0">
            <a:off x="11378181" y="7830330"/>
            <a:ext cx="659418" cy="659418"/>
          </a:xfrm>
          <a:custGeom>
            <a:avLst/>
            <a:gdLst/>
            <a:ahLst/>
            <a:cxnLst/>
            <a:rect r="r" b="b" t="t" l="l"/>
            <a:pathLst>
              <a:path h="659418" w="659418">
                <a:moveTo>
                  <a:pt x="0" y="0"/>
                </a:moveTo>
                <a:lnTo>
                  <a:pt x="659418" y="0"/>
                </a:lnTo>
                <a:lnTo>
                  <a:pt x="659418" y="659418"/>
                </a:lnTo>
                <a:lnTo>
                  <a:pt x="0" y="659418"/>
                </a:lnTo>
                <a:lnTo>
                  <a:pt x="0" y="0"/>
                </a:lnTo>
                <a:close/>
              </a:path>
            </a:pathLst>
          </a:custGeom>
          <a:blipFill>
            <a:blip r:embed="rId3"/>
            <a:stretch>
              <a:fillRect l="0" t="0" r="0" b="0"/>
            </a:stretch>
          </a:blipFill>
        </p:spPr>
      </p:sp>
      <p:sp>
        <p:nvSpPr>
          <p:cNvPr name="Freeform 18" id="18"/>
          <p:cNvSpPr/>
          <p:nvPr/>
        </p:nvSpPr>
        <p:spPr>
          <a:xfrm flipH="false" flipV="false" rot="0">
            <a:off x="7654672" y="7771172"/>
            <a:ext cx="659418" cy="659418"/>
          </a:xfrm>
          <a:custGeom>
            <a:avLst/>
            <a:gdLst/>
            <a:ahLst/>
            <a:cxnLst/>
            <a:rect r="r" b="b" t="t" l="l"/>
            <a:pathLst>
              <a:path h="659418" w="659418">
                <a:moveTo>
                  <a:pt x="0" y="0"/>
                </a:moveTo>
                <a:lnTo>
                  <a:pt x="659418" y="0"/>
                </a:lnTo>
                <a:lnTo>
                  <a:pt x="659418" y="659418"/>
                </a:lnTo>
                <a:lnTo>
                  <a:pt x="0" y="659418"/>
                </a:lnTo>
                <a:lnTo>
                  <a:pt x="0" y="0"/>
                </a:lnTo>
                <a:close/>
              </a:path>
            </a:pathLst>
          </a:custGeom>
          <a:blipFill>
            <a:blip r:embed="rId3"/>
            <a:stretch>
              <a:fillRect l="0" t="0" r="0" b="0"/>
            </a:stretch>
          </a:blipFill>
        </p:spPr>
      </p:sp>
      <p:sp>
        <p:nvSpPr>
          <p:cNvPr name="Freeform 19" id="19"/>
          <p:cNvSpPr/>
          <p:nvPr/>
        </p:nvSpPr>
        <p:spPr>
          <a:xfrm flipH="false" flipV="false" rot="0">
            <a:off x="8543739" y="7771172"/>
            <a:ext cx="600261" cy="600261"/>
          </a:xfrm>
          <a:custGeom>
            <a:avLst/>
            <a:gdLst/>
            <a:ahLst/>
            <a:cxnLst/>
            <a:rect r="r" b="b" t="t" l="l"/>
            <a:pathLst>
              <a:path h="600261" w="600261">
                <a:moveTo>
                  <a:pt x="0" y="0"/>
                </a:moveTo>
                <a:lnTo>
                  <a:pt x="600261" y="0"/>
                </a:lnTo>
                <a:lnTo>
                  <a:pt x="600261" y="600260"/>
                </a:lnTo>
                <a:lnTo>
                  <a:pt x="0" y="600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1378181" y="4813791"/>
            <a:ext cx="600261" cy="600261"/>
          </a:xfrm>
          <a:custGeom>
            <a:avLst/>
            <a:gdLst/>
            <a:ahLst/>
            <a:cxnLst/>
            <a:rect r="r" b="b" t="t" l="l"/>
            <a:pathLst>
              <a:path h="600261" w="600261">
                <a:moveTo>
                  <a:pt x="0" y="0"/>
                </a:moveTo>
                <a:lnTo>
                  <a:pt x="600260" y="0"/>
                </a:lnTo>
                <a:lnTo>
                  <a:pt x="600260" y="600260"/>
                </a:lnTo>
                <a:lnTo>
                  <a:pt x="0" y="600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2068873" y="4813791"/>
            <a:ext cx="659418" cy="659418"/>
          </a:xfrm>
          <a:custGeom>
            <a:avLst/>
            <a:gdLst/>
            <a:ahLst/>
            <a:cxnLst/>
            <a:rect r="r" b="b" t="t" l="l"/>
            <a:pathLst>
              <a:path h="659418" w="659418">
                <a:moveTo>
                  <a:pt x="0" y="0"/>
                </a:moveTo>
                <a:lnTo>
                  <a:pt x="659419" y="0"/>
                </a:lnTo>
                <a:lnTo>
                  <a:pt x="659419" y="659418"/>
                </a:lnTo>
                <a:lnTo>
                  <a:pt x="0" y="659418"/>
                </a:lnTo>
                <a:lnTo>
                  <a:pt x="0" y="0"/>
                </a:lnTo>
                <a:close/>
              </a:path>
            </a:pathLst>
          </a:custGeom>
          <a:blipFill>
            <a:blip r:embed="rId3"/>
            <a:stretch>
              <a:fillRect l="0" t="0" r="0" b="0"/>
            </a:stretch>
          </a:blipFill>
        </p:spPr>
      </p:sp>
      <p:sp>
        <p:nvSpPr>
          <p:cNvPr name="Freeform 22" id="22"/>
          <p:cNvSpPr/>
          <p:nvPr/>
        </p:nvSpPr>
        <p:spPr>
          <a:xfrm flipH="false" flipV="false" rot="0">
            <a:off x="8069042" y="4754633"/>
            <a:ext cx="659418" cy="659418"/>
          </a:xfrm>
          <a:custGeom>
            <a:avLst/>
            <a:gdLst/>
            <a:ahLst/>
            <a:cxnLst/>
            <a:rect r="r" b="b" t="t" l="l"/>
            <a:pathLst>
              <a:path h="659418" w="659418">
                <a:moveTo>
                  <a:pt x="0" y="0"/>
                </a:moveTo>
                <a:lnTo>
                  <a:pt x="659419" y="0"/>
                </a:lnTo>
                <a:lnTo>
                  <a:pt x="659419" y="659418"/>
                </a:lnTo>
                <a:lnTo>
                  <a:pt x="0" y="659418"/>
                </a:lnTo>
                <a:lnTo>
                  <a:pt x="0" y="0"/>
                </a:lnTo>
                <a:close/>
              </a:path>
            </a:pathLst>
          </a:custGeom>
          <a:blipFill>
            <a:blip r:embed="rId3"/>
            <a:stretch>
              <a:fillRect l="0" t="0" r="0" b="0"/>
            </a:stretch>
          </a:blipFill>
        </p:spPr>
      </p:sp>
      <p:sp>
        <p:nvSpPr>
          <p:cNvPr name="Freeform 23" id="23"/>
          <p:cNvSpPr/>
          <p:nvPr/>
        </p:nvSpPr>
        <p:spPr>
          <a:xfrm flipH="false" flipV="false" rot="0">
            <a:off x="7468782" y="4813791"/>
            <a:ext cx="600261" cy="600261"/>
          </a:xfrm>
          <a:custGeom>
            <a:avLst/>
            <a:gdLst/>
            <a:ahLst/>
            <a:cxnLst/>
            <a:rect r="r" b="b" t="t" l="l"/>
            <a:pathLst>
              <a:path h="600261" w="600261">
                <a:moveTo>
                  <a:pt x="0" y="0"/>
                </a:moveTo>
                <a:lnTo>
                  <a:pt x="600260" y="0"/>
                </a:lnTo>
                <a:lnTo>
                  <a:pt x="600260" y="600260"/>
                </a:lnTo>
                <a:lnTo>
                  <a:pt x="0" y="600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5790227" y="2900657"/>
            <a:ext cx="604336" cy="604336"/>
          </a:xfrm>
          <a:custGeom>
            <a:avLst/>
            <a:gdLst/>
            <a:ahLst/>
            <a:cxnLst/>
            <a:rect r="r" b="b" t="t" l="l"/>
            <a:pathLst>
              <a:path h="604336" w="604336">
                <a:moveTo>
                  <a:pt x="0" y="0"/>
                </a:moveTo>
                <a:lnTo>
                  <a:pt x="604336" y="0"/>
                </a:lnTo>
                <a:lnTo>
                  <a:pt x="604336" y="604336"/>
                </a:lnTo>
                <a:lnTo>
                  <a:pt x="0" y="604336"/>
                </a:lnTo>
                <a:lnTo>
                  <a:pt x="0" y="0"/>
                </a:lnTo>
                <a:close/>
              </a:path>
            </a:pathLst>
          </a:custGeom>
          <a:blipFill>
            <a:blip r:embed="rId2"/>
            <a:stretch>
              <a:fillRect l="0" t="0" r="0" b="0"/>
            </a:stretch>
          </a:blipFill>
        </p:spPr>
      </p:sp>
      <p:sp>
        <p:nvSpPr>
          <p:cNvPr name="Freeform 25" id="25"/>
          <p:cNvSpPr/>
          <p:nvPr/>
        </p:nvSpPr>
        <p:spPr>
          <a:xfrm flipH="false" flipV="false" rot="0">
            <a:off x="15719388" y="4754633"/>
            <a:ext cx="604336" cy="604336"/>
          </a:xfrm>
          <a:custGeom>
            <a:avLst/>
            <a:gdLst/>
            <a:ahLst/>
            <a:cxnLst/>
            <a:rect r="r" b="b" t="t" l="l"/>
            <a:pathLst>
              <a:path h="604336" w="604336">
                <a:moveTo>
                  <a:pt x="0" y="0"/>
                </a:moveTo>
                <a:lnTo>
                  <a:pt x="604336" y="0"/>
                </a:lnTo>
                <a:lnTo>
                  <a:pt x="604336" y="604336"/>
                </a:lnTo>
                <a:lnTo>
                  <a:pt x="0" y="604336"/>
                </a:lnTo>
                <a:lnTo>
                  <a:pt x="0" y="0"/>
                </a:lnTo>
                <a:close/>
              </a:path>
            </a:pathLst>
          </a:custGeom>
          <a:blipFill>
            <a:blip r:embed="rId2"/>
            <a:stretch>
              <a:fillRect l="0" t="0" r="0" b="0"/>
            </a:stretch>
          </a:blipFill>
        </p:spPr>
      </p:sp>
      <p:sp>
        <p:nvSpPr>
          <p:cNvPr name="Freeform 26" id="26"/>
          <p:cNvSpPr/>
          <p:nvPr/>
        </p:nvSpPr>
        <p:spPr>
          <a:xfrm flipH="false" flipV="false" rot="0">
            <a:off x="13076681" y="4839294"/>
            <a:ext cx="604336" cy="604336"/>
          </a:xfrm>
          <a:custGeom>
            <a:avLst/>
            <a:gdLst/>
            <a:ahLst/>
            <a:cxnLst/>
            <a:rect r="r" b="b" t="t" l="l"/>
            <a:pathLst>
              <a:path h="604336" w="604336">
                <a:moveTo>
                  <a:pt x="0" y="0"/>
                </a:moveTo>
                <a:lnTo>
                  <a:pt x="604336" y="0"/>
                </a:lnTo>
                <a:lnTo>
                  <a:pt x="604336" y="604336"/>
                </a:lnTo>
                <a:lnTo>
                  <a:pt x="0" y="604336"/>
                </a:lnTo>
                <a:lnTo>
                  <a:pt x="0" y="0"/>
                </a:lnTo>
                <a:close/>
              </a:path>
            </a:pathLst>
          </a:custGeom>
          <a:blipFill>
            <a:blip r:embed="rId2"/>
            <a:stretch>
              <a:fillRect l="0" t="0" r="0" b="0"/>
            </a:stretch>
          </a:blipFill>
        </p:spPr>
      </p:sp>
      <p:sp>
        <p:nvSpPr>
          <p:cNvPr name="Freeform 27" id="27"/>
          <p:cNvSpPr/>
          <p:nvPr/>
        </p:nvSpPr>
        <p:spPr>
          <a:xfrm flipH="false" flipV="false" rot="0">
            <a:off x="8918019" y="4754633"/>
            <a:ext cx="604336" cy="604336"/>
          </a:xfrm>
          <a:custGeom>
            <a:avLst/>
            <a:gdLst/>
            <a:ahLst/>
            <a:cxnLst/>
            <a:rect r="r" b="b" t="t" l="l"/>
            <a:pathLst>
              <a:path h="604336" w="604336">
                <a:moveTo>
                  <a:pt x="0" y="0"/>
                </a:moveTo>
                <a:lnTo>
                  <a:pt x="604336" y="0"/>
                </a:lnTo>
                <a:lnTo>
                  <a:pt x="604336" y="604336"/>
                </a:lnTo>
                <a:lnTo>
                  <a:pt x="0" y="604336"/>
                </a:lnTo>
                <a:lnTo>
                  <a:pt x="0" y="0"/>
                </a:lnTo>
                <a:close/>
              </a:path>
            </a:pathLst>
          </a:custGeom>
          <a:blipFill>
            <a:blip r:embed="rId2"/>
            <a:stretch>
              <a:fillRect l="0" t="0" r="0" b="0"/>
            </a:stretch>
          </a:blipFill>
        </p:spPr>
      </p:sp>
      <p:sp>
        <p:nvSpPr>
          <p:cNvPr name="Freeform 28" id="28"/>
          <p:cNvSpPr/>
          <p:nvPr/>
        </p:nvSpPr>
        <p:spPr>
          <a:xfrm flipH="false" flipV="false" rot="0">
            <a:off x="12897734" y="7767096"/>
            <a:ext cx="604336" cy="604336"/>
          </a:xfrm>
          <a:custGeom>
            <a:avLst/>
            <a:gdLst/>
            <a:ahLst/>
            <a:cxnLst/>
            <a:rect r="r" b="b" t="t" l="l"/>
            <a:pathLst>
              <a:path h="604336" w="604336">
                <a:moveTo>
                  <a:pt x="0" y="0"/>
                </a:moveTo>
                <a:lnTo>
                  <a:pt x="604336" y="0"/>
                </a:lnTo>
                <a:lnTo>
                  <a:pt x="604336" y="604336"/>
                </a:lnTo>
                <a:lnTo>
                  <a:pt x="0" y="604336"/>
                </a:lnTo>
                <a:lnTo>
                  <a:pt x="0" y="0"/>
                </a:lnTo>
                <a:close/>
              </a:path>
            </a:pathLst>
          </a:custGeom>
          <a:blipFill>
            <a:blip r:embed="rId2"/>
            <a:stretch>
              <a:fillRect l="0" t="0" r="0" b="0"/>
            </a:stretch>
          </a:blipFill>
        </p:spPr>
      </p:sp>
      <p:sp>
        <p:nvSpPr>
          <p:cNvPr name="Freeform 29" id="29"/>
          <p:cNvSpPr/>
          <p:nvPr/>
        </p:nvSpPr>
        <p:spPr>
          <a:xfrm flipH="false" flipV="false" rot="0">
            <a:off x="1520816" y="9258300"/>
            <a:ext cx="604336" cy="604336"/>
          </a:xfrm>
          <a:custGeom>
            <a:avLst/>
            <a:gdLst/>
            <a:ahLst/>
            <a:cxnLst/>
            <a:rect r="r" b="b" t="t" l="l"/>
            <a:pathLst>
              <a:path h="604336" w="604336">
                <a:moveTo>
                  <a:pt x="0" y="0"/>
                </a:moveTo>
                <a:lnTo>
                  <a:pt x="604336" y="0"/>
                </a:lnTo>
                <a:lnTo>
                  <a:pt x="604336" y="604336"/>
                </a:lnTo>
                <a:lnTo>
                  <a:pt x="0" y="604336"/>
                </a:lnTo>
                <a:lnTo>
                  <a:pt x="0" y="0"/>
                </a:lnTo>
                <a:close/>
              </a:path>
            </a:pathLst>
          </a:custGeom>
          <a:blipFill>
            <a:blip r:embed="rId2"/>
            <a:stretch>
              <a:fillRect l="0" t="0" r="0" b="0"/>
            </a:stretch>
          </a:blipFill>
        </p:spPr>
      </p:sp>
      <p:sp>
        <p:nvSpPr>
          <p:cNvPr name="Freeform 30" id="30"/>
          <p:cNvSpPr/>
          <p:nvPr/>
        </p:nvSpPr>
        <p:spPr>
          <a:xfrm flipH="false" flipV="false" rot="0">
            <a:off x="1520816" y="6293207"/>
            <a:ext cx="604336" cy="604336"/>
          </a:xfrm>
          <a:custGeom>
            <a:avLst/>
            <a:gdLst/>
            <a:ahLst/>
            <a:cxnLst/>
            <a:rect r="r" b="b" t="t" l="l"/>
            <a:pathLst>
              <a:path h="604336" w="604336">
                <a:moveTo>
                  <a:pt x="0" y="0"/>
                </a:moveTo>
                <a:lnTo>
                  <a:pt x="604336" y="0"/>
                </a:lnTo>
                <a:lnTo>
                  <a:pt x="604336" y="604336"/>
                </a:lnTo>
                <a:lnTo>
                  <a:pt x="0" y="604336"/>
                </a:lnTo>
                <a:lnTo>
                  <a:pt x="0" y="0"/>
                </a:lnTo>
                <a:close/>
              </a:path>
            </a:pathLst>
          </a:custGeom>
          <a:blipFill>
            <a:blip r:embed="rId2"/>
            <a:stretch>
              <a:fillRect l="0" t="0" r="0" b="0"/>
            </a:stretch>
          </a:blipFill>
        </p:spPr>
      </p:sp>
      <p:sp>
        <p:nvSpPr>
          <p:cNvPr name="Freeform 31" id="31"/>
          <p:cNvSpPr/>
          <p:nvPr/>
        </p:nvSpPr>
        <p:spPr>
          <a:xfrm flipH="false" flipV="false" rot="0">
            <a:off x="2444068" y="6297283"/>
            <a:ext cx="600261" cy="600261"/>
          </a:xfrm>
          <a:custGeom>
            <a:avLst/>
            <a:gdLst/>
            <a:ahLst/>
            <a:cxnLst/>
            <a:rect r="r" b="b" t="t" l="l"/>
            <a:pathLst>
              <a:path h="600261" w="600261">
                <a:moveTo>
                  <a:pt x="0" y="0"/>
                </a:moveTo>
                <a:lnTo>
                  <a:pt x="600260" y="0"/>
                </a:lnTo>
                <a:lnTo>
                  <a:pt x="600260" y="600260"/>
                </a:lnTo>
                <a:lnTo>
                  <a:pt x="0" y="600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6595852" y="6293207"/>
            <a:ext cx="604336" cy="604336"/>
          </a:xfrm>
          <a:custGeom>
            <a:avLst/>
            <a:gdLst/>
            <a:ahLst/>
            <a:cxnLst/>
            <a:rect r="r" b="b" t="t" l="l"/>
            <a:pathLst>
              <a:path h="604336" w="604336">
                <a:moveTo>
                  <a:pt x="0" y="0"/>
                </a:moveTo>
                <a:lnTo>
                  <a:pt x="604336" y="0"/>
                </a:lnTo>
                <a:lnTo>
                  <a:pt x="604336" y="604336"/>
                </a:lnTo>
                <a:lnTo>
                  <a:pt x="0" y="604336"/>
                </a:lnTo>
                <a:lnTo>
                  <a:pt x="0" y="0"/>
                </a:lnTo>
                <a:close/>
              </a:path>
            </a:pathLst>
          </a:custGeom>
          <a:blipFill>
            <a:blip r:embed="rId2"/>
            <a:stretch>
              <a:fillRect l="0" t="0" r="0" b="0"/>
            </a:stretch>
          </a:blipFill>
        </p:spPr>
      </p:sp>
      <p:sp>
        <p:nvSpPr>
          <p:cNvPr name="Freeform 33" id="33"/>
          <p:cNvSpPr/>
          <p:nvPr/>
        </p:nvSpPr>
        <p:spPr>
          <a:xfrm flipH="false" flipV="false" rot="0">
            <a:off x="5564959" y="9258300"/>
            <a:ext cx="659418" cy="659418"/>
          </a:xfrm>
          <a:custGeom>
            <a:avLst/>
            <a:gdLst/>
            <a:ahLst/>
            <a:cxnLst/>
            <a:rect r="r" b="b" t="t" l="l"/>
            <a:pathLst>
              <a:path h="659418" w="659418">
                <a:moveTo>
                  <a:pt x="0" y="0"/>
                </a:moveTo>
                <a:lnTo>
                  <a:pt x="659418" y="0"/>
                </a:lnTo>
                <a:lnTo>
                  <a:pt x="659418" y="659418"/>
                </a:lnTo>
                <a:lnTo>
                  <a:pt x="0" y="659418"/>
                </a:lnTo>
                <a:lnTo>
                  <a:pt x="0" y="0"/>
                </a:lnTo>
                <a:close/>
              </a:path>
            </a:pathLst>
          </a:custGeom>
          <a:blipFill>
            <a:blip r:embed="rId3"/>
            <a:stretch>
              <a:fillRect l="0" t="0" r="0" b="0"/>
            </a:stretch>
          </a:blipFill>
        </p:spPr>
      </p:sp>
      <p:sp>
        <p:nvSpPr>
          <p:cNvPr name="Freeform 34" id="34"/>
          <p:cNvSpPr/>
          <p:nvPr/>
        </p:nvSpPr>
        <p:spPr>
          <a:xfrm flipH="false" flipV="false" rot="0">
            <a:off x="6623473" y="9365268"/>
            <a:ext cx="600261" cy="600261"/>
          </a:xfrm>
          <a:custGeom>
            <a:avLst/>
            <a:gdLst/>
            <a:ahLst/>
            <a:cxnLst/>
            <a:rect r="r" b="b" t="t" l="l"/>
            <a:pathLst>
              <a:path h="600261" w="600261">
                <a:moveTo>
                  <a:pt x="0" y="0"/>
                </a:moveTo>
                <a:lnTo>
                  <a:pt x="600261" y="0"/>
                </a:lnTo>
                <a:lnTo>
                  <a:pt x="600261" y="600261"/>
                </a:lnTo>
                <a:lnTo>
                  <a:pt x="0" y="600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3722531" y="7800751"/>
            <a:ext cx="600261" cy="600261"/>
          </a:xfrm>
          <a:custGeom>
            <a:avLst/>
            <a:gdLst/>
            <a:ahLst/>
            <a:cxnLst/>
            <a:rect r="r" b="b" t="t" l="l"/>
            <a:pathLst>
              <a:path h="600261" w="600261">
                <a:moveTo>
                  <a:pt x="0" y="0"/>
                </a:moveTo>
                <a:lnTo>
                  <a:pt x="600261" y="0"/>
                </a:lnTo>
                <a:lnTo>
                  <a:pt x="600261" y="600260"/>
                </a:lnTo>
                <a:lnTo>
                  <a:pt x="0" y="600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4599986" y="7771172"/>
            <a:ext cx="659418" cy="659418"/>
          </a:xfrm>
          <a:custGeom>
            <a:avLst/>
            <a:gdLst/>
            <a:ahLst/>
            <a:cxnLst/>
            <a:rect r="r" b="b" t="t" l="l"/>
            <a:pathLst>
              <a:path h="659418" w="659418">
                <a:moveTo>
                  <a:pt x="0" y="0"/>
                </a:moveTo>
                <a:lnTo>
                  <a:pt x="659418" y="0"/>
                </a:lnTo>
                <a:lnTo>
                  <a:pt x="659418" y="659418"/>
                </a:lnTo>
                <a:lnTo>
                  <a:pt x="0" y="659418"/>
                </a:lnTo>
                <a:lnTo>
                  <a:pt x="0" y="0"/>
                </a:lnTo>
                <a:close/>
              </a:path>
            </a:pathLst>
          </a:custGeom>
          <a:blipFill>
            <a:blip r:embed="rId3"/>
            <a:stretch>
              <a:fillRect l="0" t="0" r="0" b="0"/>
            </a:stretch>
          </a:blipFill>
        </p:spPr>
      </p:sp>
      <p:sp>
        <p:nvSpPr>
          <p:cNvPr name="Freeform 37" id="37"/>
          <p:cNvSpPr/>
          <p:nvPr/>
        </p:nvSpPr>
        <p:spPr>
          <a:xfrm flipH="false" flipV="false" rot="0">
            <a:off x="16021556" y="9104567"/>
            <a:ext cx="604336" cy="604336"/>
          </a:xfrm>
          <a:custGeom>
            <a:avLst/>
            <a:gdLst/>
            <a:ahLst/>
            <a:cxnLst/>
            <a:rect r="r" b="b" t="t" l="l"/>
            <a:pathLst>
              <a:path h="604336" w="604336">
                <a:moveTo>
                  <a:pt x="0" y="0"/>
                </a:moveTo>
                <a:lnTo>
                  <a:pt x="604336" y="0"/>
                </a:lnTo>
                <a:lnTo>
                  <a:pt x="604336" y="604336"/>
                </a:lnTo>
                <a:lnTo>
                  <a:pt x="0" y="604336"/>
                </a:lnTo>
                <a:lnTo>
                  <a:pt x="0" y="0"/>
                </a:lnTo>
                <a:close/>
              </a:path>
            </a:pathLst>
          </a:custGeom>
          <a:blipFill>
            <a:blip r:embed="rId2"/>
            <a:stretch>
              <a:fillRect l="0" t="0" r="0" b="0"/>
            </a:stretch>
          </a:blipFill>
        </p:spPr>
      </p:sp>
      <p:sp>
        <p:nvSpPr>
          <p:cNvPr name="Freeform 38" id="38"/>
          <p:cNvSpPr/>
          <p:nvPr/>
        </p:nvSpPr>
        <p:spPr>
          <a:xfrm flipH="false" flipV="false" rot="0">
            <a:off x="3358653" y="6297283"/>
            <a:ext cx="659418" cy="659418"/>
          </a:xfrm>
          <a:custGeom>
            <a:avLst/>
            <a:gdLst/>
            <a:ahLst/>
            <a:cxnLst/>
            <a:rect r="r" b="b" t="t" l="l"/>
            <a:pathLst>
              <a:path h="659418" w="659418">
                <a:moveTo>
                  <a:pt x="0" y="0"/>
                </a:moveTo>
                <a:lnTo>
                  <a:pt x="659418" y="0"/>
                </a:lnTo>
                <a:lnTo>
                  <a:pt x="659418" y="659418"/>
                </a:lnTo>
                <a:lnTo>
                  <a:pt x="0" y="659418"/>
                </a:lnTo>
                <a:lnTo>
                  <a:pt x="0" y="0"/>
                </a:lnTo>
                <a:close/>
              </a:path>
            </a:pathLst>
          </a:custGeom>
          <a:blipFill>
            <a:blip r:embed="rId3"/>
            <a:stretch>
              <a:fillRect l="0" t="0" r="0" b="0"/>
            </a:stretch>
          </a:blipFill>
        </p:spPr>
      </p:sp>
    </p:spTree>
  </p:cSld>
  <p:clrMapOvr>
    <a:masterClrMapping/>
  </p:clrMapOvr>
  <p:transition spd="fast">
    <p:wipe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629709" y="2972013"/>
            <a:ext cx="3272530" cy="5025131"/>
            <a:chOff x="0" y="0"/>
            <a:chExt cx="7984490" cy="12260580"/>
          </a:xfrm>
        </p:grpSpPr>
        <p:sp>
          <p:nvSpPr>
            <p:cNvPr name="Freeform 3" id="3"/>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2"/>
              <a:stretch>
                <a:fillRect l="0" t="-48522" r="0" b="-48522"/>
              </a:stretch>
            </a:blipFill>
          </p:spPr>
        </p:sp>
        <p:sp>
          <p:nvSpPr>
            <p:cNvPr name="Freeform 4" id="4"/>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sp>
        <p:nvSpPr>
          <p:cNvPr name="TextBox 5" id="5"/>
          <p:cNvSpPr txBox="true"/>
          <p:nvPr/>
        </p:nvSpPr>
        <p:spPr>
          <a:xfrm rot="0">
            <a:off x="2898321" y="923925"/>
            <a:ext cx="6792109" cy="880695"/>
          </a:xfrm>
          <a:prstGeom prst="rect">
            <a:avLst/>
          </a:prstGeom>
        </p:spPr>
        <p:txBody>
          <a:bodyPr anchor="t" rtlCol="false" tIns="0" lIns="0" bIns="0" rIns="0">
            <a:spAutoFit/>
          </a:bodyPr>
          <a:lstStyle/>
          <a:p>
            <a:pPr algn="l">
              <a:lnSpc>
                <a:spcPts val="7239"/>
              </a:lnSpc>
            </a:pPr>
            <a:r>
              <a:rPr lang="en-US" sz="5170" b="true">
                <a:solidFill>
                  <a:srgbClr val="000000"/>
                </a:solidFill>
                <a:latin typeface="RoxboroughCF Bold"/>
                <a:ea typeface="RoxboroughCF Bold"/>
                <a:cs typeface="RoxboroughCF Bold"/>
                <a:sym typeface="RoxboroughCF Bold"/>
              </a:rPr>
              <a:t>Mars Posts Examples:</a:t>
            </a:r>
          </a:p>
        </p:txBody>
      </p:sp>
      <p:grpSp>
        <p:nvGrpSpPr>
          <p:cNvPr name="Group 6" id="6"/>
          <p:cNvGrpSpPr>
            <a:grpSpLocks noChangeAspect="true"/>
          </p:cNvGrpSpPr>
          <p:nvPr/>
        </p:nvGrpSpPr>
        <p:grpSpPr>
          <a:xfrm rot="0">
            <a:off x="2253853" y="2397957"/>
            <a:ext cx="3261263" cy="5007830"/>
            <a:chOff x="0" y="0"/>
            <a:chExt cx="7984490" cy="12260580"/>
          </a:xfrm>
        </p:grpSpPr>
        <p:sp>
          <p:nvSpPr>
            <p:cNvPr name="Freeform 7" id="7"/>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3"/>
              <a:stretch>
                <a:fillRect l="0" t="-48522" r="0" b="-48522"/>
              </a:stretch>
            </a:blipFill>
          </p:spPr>
        </p:sp>
        <p:sp>
          <p:nvSpPr>
            <p:cNvPr name="Freeform 8" id="8"/>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grpSp>
        <p:nvGrpSpPr>
          <p:cNvPr name="Group 9" id="9"/>
          <p:cNvGrpSpPr>
            <a:grpSpLocks noChangeAspect="true"/>
          </p:cNvGrpSpPr>
          <p:nvPr/>
        </p:nvGrpSpPr>
        <p:grpSpPr>
          <a:xfrm rot="0">
            <a:off x="9016832" y="4045377"/>
            <a:ext cx="3394826" cy="5212923"/>
            <a:chOff x="0" y="0"/>
            <a:chExt cx="7984490" cy="12260580"/>
          </a:xfrm>
        </p:grpSpPr>
        <p:sp>
          <p:nvSpPr>
            <p:cNvPr name="Freeform 10" id="10"/>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4"/>
              <a:stretch>
                <a:fillRect l="0" t="-48522" r="0" b="-48522"/>
              </a:stretch>
            </a:blipFill>
          </p:spPr>
        </p:sp>
        <p:sp>
          <p:nvSpPr>
            <p:cNvPr name="Freeform 11" id="11"/>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grpSp>
        <p:nvGrpSpPr>
          <p:cNvPr name="Group 12" id="12"/>
          <p:cNvGrpSpPr>
            <a:grpSpLocks noChangeAspect="true"/>
          </p:cNvGrpSpPr>
          <p:nvPr/>
        </p:nvGrpSpPr>
        <p:grpSpPr>
          <a:xfrm rot="0">
            <a:off x="12528305" y="4863516"/>
            <a:ext cx="3311219" cy="5084542"/>
            <a:chOff x="0" y="0"/>
            <a:chExt cx="7984490" cy="12260580"/>
          </a:xfrm>
        </p:grpSpPr>
        <p:sp>
          <p:nvSpPr>
            <p:cNvPr name="Freeform 13" id="13"/>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5"/>
              <a:stretch>
                <a:fillRect l="0" t="-48522" r="0" b="-48522"/>
              </a:stretch>
            </a:blipFill>
          </p:spPr>
        </p:sp>
        <p:sp>
          <p:nvSpPr>
            <p:cNvPr name="Freeform 14" id="14"/>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spTree>
  </p:cSld>
  <p:clrMapOvr>
    <a:masterClrMapping/>
  </p:clrMapOvr>
  <p:transition spd="fast">
    <p:wipe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821517" y="1553428"/>
          <a:ext cx="16997168" cy="10486667"/>
        </p:xfrm>
        <a:graphic>
          <a:graphicData uri="http://schemas.openxmlformats.org/drawingml/2006/table">
            <a:tbl>
              <a:tblPr/>
              <a:tblGrid>
                <a:gridCol w="2438386"/>
                <a:gridCol w="2438386"/>
                <a:gridCol w="2438386"/>
                <a:gridCol w="2438386"/>
                <a:gridCol w="2438386"/>
                <a:gridCol w="2438386"/>
                <a:gridCol w="2366852"/>
              </a:tblGrid>
              <a:tr h="906727">
                <a:tc>
                  <a:txBody>
                    <a:bodyPr anchor="t" rtlCol="false"/>
                    <a:lstStyle/>
                    <a:p>
                      <a:pPr algn="ctr">
                        <a:lnSpc>
                          <a:spcPts val="1374"/>
                        </a:lnSpc>
                        <a:defRPr/>
                      </a:pPr>
                      <a:r>
                        <a:rPr lang="en-US" b="true" sz="1360">
                          <a:solidFill>
                            <a:srgbClr val="000000"/>
                          </a:solidFill>
                          <a:latin typeface="RoxboroughCF Medium"/>
                          <a:ea typeface="RoxboroughCF Medium"/>
                          <a:cs typeface="RoxboroughCF Medium"/>
                          <a:sym typeface="RoxboroughCF Medium"/>
                        </a:rPr>
                        <a:t>SUNDAY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MONDAY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TUESDAY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WEDNESDAY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THURSDAY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FRIDAY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a:txBody>
                    <a:bodyPr anchor="t" rtlCol="false"/>
                    <a:lstStyle/>
                    <a:p>
                      <a:pPr algn="ctr" marL="0" indent="0" lvl="0">
                        <a:lnSpc>
                          <a:spcPts val="1374"/>
                        </a:lnSpc>
                        <a:spcBef>
                          <a:spcPct val="0"/>
                        </a:spcBef>
                        <a:defRPr/>
                      </a:pPr>
                      <a:r>
                        <a:rPr lang="en-US" b="true" sz="1360">
                          <a:solidFill>
                            <a:srgbClr val="000000"/>
                          </a:solidFill>
                          <a:latin typeface="RoxboroughCF Medium"/>
                          <a:ea typeface="RoxboroughCF Medium"/>
                          <a:cs typeface="RoxboroughCF Medium"/>
                          <a:sym typeface="RoxboroughCF Medium"/>
                        </a:rPr>
                        <a:t>SATURDAY</a:t>
                      </a:r>
                      <a:endParaRPr lang="en-US" sz="1100"/>
                    </a:p>
                  </a:txBody>
                  <a:tcPr marL="90930" marR="90930" marT="90930" marB="90930" anchor="ctr">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53124">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31</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01</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TRENDING  MUSIC REEL</a:t>
                      </a: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03</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E</a:t>
                      </a:r>
                      <a:r>
                        <a:rPr lang="en-US" sz="1360" u="none">
                          <a:solidFill>
                            <a:srgbClr val="000000"/>
                          </a:solidFill>
                          <a:latin typeface="RoxboroughCF Light"/>
                          <a:ea typeface="RoxboroughCF Light"/>
                          <a:cs typeface="RoxboroughCF Light"/>
                          <a:sym typeface="RoxboroughCF Light"/>
                        </a:rPr>
                        <a:t>ducational &amp;</a:t>
                      </a: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Tutorial post</a:t>
                      </a: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 Increase engagement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05</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CAROUSEL WITH TRENDING MUSIC I</a:t>
                      </a:r>
                      <a:r>
                        <a:rPr lang="en-US" sz="1360" u="none">
                          <a:solidFill>
                            <a:srgbClr val="000000"/>
                          </a:solidFill>
                          <a:latin typeface="RoxboroughCF Light"/>
                          <a:ea typeface="RoxboroughCF Light"/>
                          <a:cs typeface="RoxboroughCF Light"/>
                          <a:sym typeface="RoxboroughCF Light"/>
                        </a:rPr>
                        <a:t>ncrease virality </a:t>
                      </a: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188847">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31</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01</a:t>
                      </a:r>
                      <a:endParaRPr lang="en-US" sz="1100"/>
                    </a:p>
                    <a:p>
                      <a:pPr algn="l" marL="0" indent="0" lvl="0">
                        <a:lnSpc>
                          <a:spcPts val="1374"/>
                        </a:lnSpc>
                        <a:spcBef>
                          <a:spcPct val="0"/>
                        </a:spcBef>
                      </a:pP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TRENDING  MUSIC REEL</a:t>
                      </a: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03</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E</a:t>
                      </a:r>
                      <a:r>
                        <a:rPr lang="en-US" sz="1360" u="none">
                          <a:solidFill>
                            <a:srgbClr val="000000"/>
                          </a:solidFill>
                          <a:latin typeface="RoxboroughCF Light"/>
                          <a:ea typeface="RoxboroughCF Light"/>
                          <a:cs typeface="RoxboroughCF Light"/>
                          <a:sym typeface="RoxboroughCF Light"/>
                        </a:rPr>
                        <a:t>ducational &amp;</a:t>
                      </a: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Tutorial post</a:t>
                      </a:r>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 Increase engagement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04</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05</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CAROUSEL WITH TRENDING MUSIC I</a:t>
                      </a:r>
                      <a:r>
                        <a:rPr lang="en-US" sz="1360" u="none">
                          <a:solidFill>
                            <a:srgbClr val="000000"/>
                          </a:solidFill>
                          <a:latin typeface="RoxboroughCF Light"/>
                          <a:ea typeface="RoxboroughCF Light"/>
                          <a:cs typeface="RoxboroughCF Light"/>
                          <a:sym typeface="RoxboroughCF Light"/>
                        </a:rPr>
                        <a:t>ncrease virality </a:t>
                      </a: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050864">
                <a:tc rowSpan="2">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07</a:t>
                      </a:r>
                      <a:endParaRPr lang="en-US" sz="1100"/>
                    </a:p>
                    <a:p>
                      <a:pPr algn="l">
                        <a:lnSpc>
                          <a:spcPts val="1374"/>
                        </a:lnSpc>
                      </a:pPr>
                      <a:r>
                        <a:rPr lang="en-US" sz="1360">
                          <a:solidFill>
                            <a:srgbClr val="000000"/>
                          </a:solidFill>
                          <a:latin typeface="RoxboroughCF Light"/>
                          <a:ea typeface="RoxboroughCF Light"/>
                          <a:cs typeface="RoxboroughCF Light"/>
                          <a:sym typeface="RoxboroughCF Light"/>
                        </a:rPr>
                        <a:t>Promotional &amp; Seasonal content Inspire creativity, and CTA enrollment in handmade courses.</a:t>
                      </a:r>
                    </a:p>
                    <a:p>
                      <a:pPr algn="l">
                        <a:lnSpc>
                          <a:spcPts val="1374"/>
                        </a:lnSpc>
                      </a:pPr>
                      <a:r>
                        <a:rPr lang="en-US" sz="1360">
                          <a:solidFill>
                            <a:srgbClr val="000000"/>
                          </a:solidFill>
                          <a:latin typeface="RoxboroughCF Light"/>
                          <a:ea typeface="RoxboroughCF Light"/>
                          <a:cs typeface="RoxboroughCF Light"/>
                          <a:sym typeface="RoxboroughCF Light"/>
                        </a:rPr>
                        <a:t>- Carousel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08</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09</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UGC   music reel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11</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SEASONAL &amp;PROMOTIONAL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-SHOWCASE SHAM EL NSSIM NEW DESIGNS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AWARNESS&amp; ENGAGEMENT </a:t>
                      </a: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13</a:t>
                      </a:r>
                      <a:endParaRPr lang="en-US" sz="1100"/>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trending comedy  voice over reel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1879585">
                <a:tc vMerge="true">
                  <a:txBody>
                    <a:bodyPr anchor="t" rtlCol="false"/>
                    <a:lstStyle/>
                    <a:p>
                      <a:pPr algn="l">
                        <a:lnSpc>
                          <a:spcPts val="1374"/>
                        </a:lnSpc>
                        <a:defRPr/>
                      </a:pPr>
                      <a:r>
                        <a:rPr lang="en-US" sz="1360">
                          <a:solidFill>
                            <a:srgbClr val="000000"/>
                          </a:solidFill>
                          <a:latin typeface="RoxboroughCF Light"/>
                          <a:ea typeface="RoxboroughCF Light"/>
                          <a:cs typeface="RoxboroughCF Light"/>
                          <a:sym typeface="RoxboroughCF Light"/>
                        </a:rPr>
                        <a:t>07</a:t>
                      </a:r>
                      <a:endParaRPr lang="en-US" sz="1100"/>
                    </a:p>
                    <a:p>
                      <a:pPr algn="l">
                        <a:lnSpc>
                          <a:spcPts val="1374"/>
                        </a:lnSpc>
                      </a:pPr>
                      <a:r>
                        <a:rPr lang="en-US" sz="1360">
                          <a:solidFill>
                            <a:srgbClr val="000000"/>
                          </a:solidFill>
                          <a:latin typeface="RoxboroughCF Light"/>
                          <a:ea typeface="RoxboroughCF Light"/>
                          <a:cs typeface="RoxboroughCF Light"/>
                          <a:sym typeface="RoxboroughCF Light"/>
                        </a:rPr>
                        <a:t>Promotional &amp; Seasonal content Inspire creativity, and CTA enrollment in handmade courses.</a:t>
                      </a:r>
                    </a:p>
                    <a:p>
                      <a:pPr algn="l">
                        <a:lnSpc>
                          <a:spcPts val="1374"/>
                        </a:lnSpc>
                      </a:pPr>
                      <a:r>
                        <a:rPr lang="en-US" sz="1360">
                          <a:solidFill>
                            <a:srgbClr val="000000"/>
                          </a:solidFill>
                          <a:latin typeface="RoxboroughCF Light"/>
                          <a:ea typeface="RoxboroughCF Light"/>
                          <a:cs typeface="RoxboroughCF Light"/>
                          <a:sym typeface="RoxboroughCF Light"/>
                        </a:rPr>
                        <a:t>- Carousel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08</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09</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UGC   music reel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10</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11</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SEASONAL &amp;PROMOTIONAL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-SHOWCASE SHAM EL NSSIM NEW DESIGNS .</a:t>
                      </a:r>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AWARNESS&amp; ENGAGEMENT </a:t>
                      </a: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a:ea typeface="RoxboroughCF"/>
                          <a:cs typeface="RoxboroughCF"/>
                          <a:sym typeface="RoxboroughCF"/>
                        </a:rPr>
                        <a:t>13</a:t>
                      </a:r>
                      <a:endParaRPr lang="en-US" sz="1100"/>
                    </a:p>
                    <a:p>
                      <a:pPr algn="l" marL="0" indent="0" lvl="0">
                        <a:lnSpc>
                          <a:spcPts val="1374"/>
                        </a:lnSpc>
                        <a:spcBef>
                          <a:spcPct val="0"/>
                        </a:spcBef>
                      </a:pPr>
                      <a:r>
                        <a:rPr lang="en-US" sz="1360">
                          <a:solidFill>
                            <a:srgbClr val="000000"/>
                          </a:solidFill>
                          <a:latin typeface="RoxboroughCF Light"/>
                          <a:ea typeface="RoxboroughCF Light"/>
                          <a:cs typeface="RoxboroughCF Light"/>
                          <a:sym typeface="RoxboroughCF Light"/>
                        </a:rPr>
                        <a:t>trending comedy  voice over reel</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741360">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14</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Tutorial  post</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SEASONAL PROMOTION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13</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14</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Creative Design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16</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736280">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14</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Tutorial  post</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SEASONAL PROMOTION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13</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14</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Creative Design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16</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Trending music reel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732470">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18</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SEASONAL POSTS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20</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BEHIND THE SENCE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21</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22</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UGC POST</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23</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24</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CAROUSEL HIGHLIGHTS NEW PRODUCTS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732470">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18</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SEASONAL POSTS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19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20</a:t>
                      </a:r>
                      <a:endParaRPr lang="en-US" sz="1100"/>
                    </a:p>
                    <a:p>
                      <a:pPr algn="l" marL="0" indent="0" lvl="0">
                        <a:lnSpc>
                          <a:spcPts val="1374"/>
                        </a:lnSpc>
                        <a:spcBef>
                          <a:spcPct val="0"/>
                        </a:spcBef>
                      </a:pPr>
                      <a:r>
                        <a:rPr lang="en-US" sz="1360" u="none">
                          <a:solidFill>
                            <a:srgbClr val="000000"/>
                          </a:solidFill>
                          <a:latin typeface="RoxboroughCF Light"/>
                          <a:ea typeface="RoxboroughCF Light"/>
                          <a:cs typeface="RoxboroughCF Light"/>
                          <a:sym typeface="RoxboroughCF Light"/>
                        </a:rPr>
                        <a:t>BEHIND THE SENCE </a:t>
                      </a:r>
                    </a:p>
                    <a:p>
                      <a:pPr algn="l" marL="0" indent="0" lvl="0">
                        <a:lnSpc>
                          <a:spcPts val="1374"/>
                        </a:lnSpc>
                        <a:spcBef>
                          <a:spcPct val="0"/>
                        </a:spcBef>
                      </a:pP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21</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22</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UGC POST</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23</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24</a:t>
                      </a:r>
                      <a:endParaRPr lang="en-US" sz="1100"/>
                    </a:p>
                    <a:p>
                      <a:pPr algn="l" marL="0" indent="0" lvl="0">
                        <a:lnSpc>
                          <a:spcPts val="1374"/>
                        </a:lnSpc>
                        <a:spcBef>
                          <a:spcPct val="0"/>
                        </a:spcBef>
                      </a:pPr>
                      <a:r>
                        <a:rPr lang="en-US" sz="1360" u="none">
                          <a:solidFill>
                            <a:srgbClr val="000000"/>
                          </a:solidFill>
                          <a:latin typeface="RoxboroughCF"/>
                          <a:ea typeface="RoxboroughCF"/>
                          <a:cs typeface="RoxboroughCF"/>
                          <a:sym typeface="RoxboroughCF"/>
                        </a:rPr>
                        <a:t>CAROUSEL HIGHLIGHTS NEW PRODUCTS </a:t>
                      </a:r>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732470">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28</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01</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rowSpan="2">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r h="732470">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25</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26</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27</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28</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29</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01</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c vMerge="true">
                  <a:txBody>
                    <a:bodyPr anchor="t" rtlCol="false"/>
                    <a:lstStyle/>
                    <a:p>
                      <a:pPr algn="l" marL="0" indent="0" lvl="0">
                        <a:lnSpc>
                          <a:spcPts val="1374"/>
                        </a:lnSpc>
                        <a:spcBef>
                          <a:spcPct val="0"/>
                        </a:spcBef>
                        <a:defRPr/>
                      </a:pPr>
                      <a:r>
                        <a:rPr lang="en-US" sz="1360">
                          <a:solidFill>
                            <a:srgbClr val="000000"/>
                          </a:solidFill>
                          <a:latin typeface="RoxboroughCF Light"/>
                          <a:ea typeface="RoxboroughCF Light"/>
                          <a:cs typeface="RoxboroughCF Light"/>
                          <a:sym typeface="RoxboroughCF Light"/>
                        </a:rPr>
                        <a:t>02</a:t>
                      </a:r>
                      <a:endParaRPr lang="en-US" sz="1100"/>
                    </a:p>
                  </a:txBody>
                  <a:tcPr marL="90930" marR="90930" marT="90930" marB="90930" anchor="t">
                    <a:lnL cmpd="sng" algn="ctr" cap="flat" w="10311">
                      <a:solidFill>
                        <a:srgbClr val="000000"/>
                      </a:solidFill>
                      <a:prstDash val="solid"/>
                      <a:round/>
                      <a:headEnd type="none" w="med" len="med"/>
                      <a:tailEnd type="none" w="med" len="med"/>
                    </a:lnL>
                    <a:lnR cmpd="sng" algn="ctr" cap="flat" w="10311">
                      <a:solidFill>
                        <a:srgbClr val="000000"/>
                      </a:solidFill>
                      <a:prstDash val="solid"/>
                      <a:round/>
                      <a:headEnd type="none" w="med" len="med"/>
                      <a:tailEnd type="none" w="med" len="med"/>
                    </a:lnR>
                    <a:lnT cmpd="sng" algn="ctr" cap="flat" w="10311">
                      <a:solidFill>
                        <a:srgbClr val="000000"/>
                      </a:solidFill>
                      <a:prstDash val="solid"/>
                      <a:round/>
                      <a:headEnd type="none" w="med" len="med"/>
                      <a:tailEnd type="none" w="med" len="med"/>
                    </a:lnT>
                    <a:lnB cmpd="sng" algn="ctr" cap="flat" w="10311">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8094026" y="315618"/>
            <a:ext cx="973169" cy="973169"/>
          </a:xfrm>
          <a:custGeom>
            <a:avLst/>
            <a:gdLst/>
            <a:ahLst/>
            <a:cxnLst/>
            <a:rect r="r" b="b" t="t" l="l"/>
            <a:pathLst>
              <a:path h="973169" w="973169">
                <a:moveTo>
                  <a:pt x="0" y="0"/>
                </a:moveTo>
                <a:lnTo>
                  <a:pt x="973169" y="0"/>
                </a:lnTo>
                <a:lnTo>
                  <a:pt x="973169" y="973169"/>
                </a:lnTo>
                <a:lnTo>
                  <a:pt x="0" y="9731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16903" y="315618"/>
            <a:ext cx="1050959" cy="1050959"/>
          </a:xfrm>
          <a:custGeom>
            <a:avLst/>
            <a:gdLst/>
            <a:ahLst/>
            <a:cxnLst/>
            <a:rect r="r" b="b" t="t" l="l"/>
            <a:pathLst>
              <a:path h="1050959" w="1050959">
                <a:moveTo>
                  <a:pt x="0" y="0"/>
                </a:moveTo>
                <a:lnTo>
                  <a:pt x="1050960" y="0"/>
                </a:lnTo>
                <a:lnTo>
                  <a:pt x="1050960" y="1050959"/>
                </a:lnTo>
                <a:lnTo>
                  <a:pt x="0" y="1050959"/>
                </a:lnTo>
                <a:lnTo>
                  <a:pt x="0" y="0"/>
                </a:lnTo>
                <a:close/>
              </a:path>
            </a:pathLst>
          </a:custGeom>
          <a:blipFill>
            <a:blip r:embed="rId4"/>
            <a:stretch>
              <a:fillRect l="0" t="0" r="0" b="0"/>
            </a:stretch>
          </a:blipFill>
        </p:spPr>
      </p:sp>
      <p:sp>
        <p:nvSpPr>
          <p:cNvPr name="Freeform 5" id="5"/>
          <p:cNvSpPr/>
          <p:nvPr/>
        </p:nvSpPr>
        <p:spPr>
          <a:xfrm flipH="false" flipV="false" rot="0">
            <a:off x="9391216" y="315618"/>
            <a:ext cx="962956" cy="962956"/>
          </a:xfrm>
          <a:custGeom>
            <a:avLst/>
            <a:gdLst/>
            <a:ahLst/>
            <a:cxnLst/>
            <a:rect r="r" b="b" t="t" l="l"/>
            <a:pathLst>
              <a:path h="962956" w="962956">
                <a:moveTo>
                  <a:pt x="0" y="0"/>
                </a:moveTo>
                <a:lnTo>
                  <a:pt x="962956" y="0"/>
                </a:lnTo>
                <a:lnTo>
                  <a:pt x="962956" y="962956"/>
                </a:lnTo>
                <a:lnTo>
                  <a:pt x="0" y="962956"/>
                </a:lnTo>
                <a:lnTo>
                  <a:pt x="0" y="0"/>
                </a:lnTo>
                <a:close/>
              </a:path>
            </a:pathLst>
          </a:custGeom>
          <a:blipFill>
            <a:blip r:embed="rId5"/>
            <a:stretch>
              <a:fillRect l="0" t="0" r="0" b="0"/>
            </a:stretch>
          </a:blipFill>
        </p:spPr>
      </p:sp>
      <p:sp>
        <p:nvSpPr>
          <p:cNvPr name="TextBox 6" id="6"/>
          <p:cNvSpPr txBox="true"/>
          <p:nvPr/>
        </p:nvSpPr>
        <p:spPr>
          <a:xfrm rot="0">
            <a:off x="2287664" y="465565"/>
            <a:ext cx="4954719" cy="939244"/>
          </a:xfrm>
          <a:prstGeom prst="rect">
            <a:avLst/>
          </a:prstGeom>
        </p:spPr>
        <p:txBody>
          <a:bodyPr anchor="t" rtlCol="false" tIns="0" lIns="0" bIns="0" rIns="0">
            <a:spAutoFit/>
          </a:bodyPr>
          <a:lstStyle/>
          <a:p>
            <a:pPr algn="l">
              <a:lnSpc>
                <a:spcPts val="7070"/>
              </a:lnSpc>
            </a:pPr>
            <a:r>
              <a:rPr lang="en-US" sz="7000">
                <a:solidFill>
                  <a:srgbClr val="000000"/>
                </a:solidFill>
                <a:latin typeface="Playfair Display 2"/>
                <a:ea typeface="Playfair Display 2"/>
                <a:cs typeface="Playfair Display 2"/>
                <a:sym typeface="Playfair Display 2"/>
              </a:rPr>
              <a:t>April  2025</a:t>
            </a:r>
          </a:p>
        </p:txBody>
      </p:sp>
      <p:sp>
        <p:nvSpPr>
          <p:cNvPr name="TextBox 7" id="7"/>
          <p:cNvSpPr txBox="true"/>
          <p:nvPr/>
        </p:nvSpPr>
        <p:spPr>
          <a:xfrm rot="0">
            <a:off x="2442657" y="123825"/>
            <a:ext cx="911328" cy="939244"/>
          </a:xfrm>
          <a:prstGeom prst="rect">
            <a:avLst/>
          </a:prstGeom>
        </p:spPr>
        <p:txBody>
          <a:bodyPr anchor="t" rtlCol="false" tIns="0" lIns="0" bIns="0" rIns="0">
            <a:spAutoFit/>
          </a:bodyPr>
          <a:lstStyle/>
          <a:p>
            <a:pPr algn="just">
              <a:lnSpc>
                <a:spcPts val="7070"/>
              </a:lnSpc>
            </a:pPr>
            <a:r>
              <a:rPr lang="en-US" sz="7000" i="true">
                <a:solidFill>
                  <a:srgbClr val="DF5745"/>
                </a:solidFill>
                <a:latin typeface="Beautifully Delicious Script"/>
                <a:ea typeface="Beautifully Delicious Script"/>
                <a:cs typeface="Beautifully Delicious Script"/>
                <a:sym typeface="Beautifully Delicious Script"/>
              </a:rPr>
              <a:t>(04)</a:t>
            </a:r>
          </a:p>
        </p:txBody>
      </p:sp>
      <p:sp>
        <p:nvSpPr>
          <p:cNvPr name="TextBox 8" id="8"/>
          <p:cNvSpPr txBox="true"/>
          <p:nvPr/>
        </p:nvSpPr>
        <p:spPr>
          <a:xfrm rot="0">
            <a:off x="11812190" y="275065"/>
            <a:ext cx="2638388" cy="1053424"/>
          </a:xfrm>
          <a:prstGeom prst="rect">
            <a:avLst/>
          </a:prstGeom>
        </p:spPr>
        <p:txBody>
          <a:bodyPr anchor="t" rtlCol="false" tIns="0" lIns="0" bIns="0" rIns="0">
            <a:spAutoFit/>
          </a:bodyPr>
          <a:lstStyle/>
          <a:p>
            <a:pPr algn="ctr">
              <a:lnSpc>
                <a:spcPts val="4190"/>
              </a:lnSpc>
            </a:pPr>
            <a:r>
              <a:rPr lang="en-US" sz="2993">
                <a:solidFill>
                  <a:srgbClr val="000000"/>
                </a:solidFill>
                <a:latin typeface="Gulfs Display"/>
                <a:ea typeface="Gulfs Display"/>
                <a:cs typeface="Gulfs Display"/>
                <a:sym typeface="Gulfs Display"/>
              </a:rPr>
              <a:t>4 posts /week</a:t>
            </a:r>
          </a:p>
          <a:p>
            <a:pPr algn="ctr">
              <a:lnSpc>
                <a:spcPts val="4190"/>
              </a:lnSpc>
            </a:pPr>
            <a:r>
              <a:rPr lang="en-US" sz="2993">
                <a:solidFill>
                  <a:srgbClr val="000000"/>
                </a:solidFill>
                <a:latin typeface="Gulfs Display"/>
                <a:ea typeface="Gulfs Display"/>
                <a:cs typeface="Gulfs Display"/>
                <a:sym typeface="Gulfs Display"/>
              </a:rPr>
              <a:t>2 stories /day</a:t>
            </a:r>
          </a:p>
        </p:txBody>
      </p:sp>
      <p:sp>
        <p:nvSpPr>
          <p:cNvPr name="Freeform 9" id="9"/>
          <p:cNvSpPr/>
          <p:nvPr/>
        </p:nvSpPr>
        <p:spPr>
          <a:xfrm flipH="false" flipV="false" rot="0">
            <a:off x="4765024" y="3151625"/>
            <a:ext cx="451003" cy="451003"/>
          </a:xfrm>
          <a:custGeom>
            <a:avLst/>
            <a:gdLst/>
            <a:ahLst/>
            <a:cxnLst/>
            <a:rect r="r" b="b" t="t" l="l"/>
            <a:pathLst>
              <a:path h="451003" w="451003">
                <a:moveTo>
                  <a:pt x="0" y="0"/>
                </a:moveTo>
                <a:lnTo>
                  <a:pt x="451003" y="0"/>
                </a:lnTo>
                <a:lnTo>
                  <a:pt x="451003" y="451003"/>
                </a:lnTo>
                <a:lnTo>
                  <a:pt x="0" y="451003"/>
                </a:lnTo>
                <a:lnTo>
                  <a:pt x="0" y="0"/>
                </a:lnTo>
                <a:close/>
              </a:path>
            </a:pathLst>
          </a:custGeom>
          <a:blipFill>
            <a:blip r:embed="rId4"/>
            <a:stretch>
              <a:fillRect l="0" t="0" r="0" b="0"/>
            </a:stretch>
          </a:blipFill>
        </p:spPr>
      </p:sp>
      <p:sp>
        <p:nvSpPr>
          <p:cNvPr name="Freeform 10" id="10"/>
          <p:cNvSpPr/>
          <p:nvPr/>
        </p:nvSpPr>
        <p:spPr>
          <a:xfrm flipH="false" flipV="false" rot="0">
            <a:off x="5304888" y="3151625"/>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987218" y="3172836"/>
            <a:ext cx="445435" cy="445435"/>
          </a:xfrm>
          <a:custGeom>
            <a:avLst/>
            <a:gdLst/>
            <a:ahLst/>
            <a:cxnLst/>
            <a:rect r="r" b="b" t="t" l="l"/>
            <a:pathLst>
              <a:path h="445435" w="445435">
                <a:moveTo>
                  <a:pt x="0" y="0"/>
                </a:moveTo>
                <a:lnTo>
                  <a:pt x="445436" y="0"/>
                </a:lnTo>
                <a:lnTo>
                  <a:pt x="445436" y="445435"/>
                </a:lnTo>
                <a:lnTo>
                  <a:pt x="0" y="445435"/>
                </a:lnTo>
                <a:lnTo>
                  <a:pt x="0" y="0"/>
                </a:lnTo>
                <a:close/>
              </a:path>
            </a:pathLst>
          </a:custGeom>
          <a:blipFill>
            <a:blip r:embed="rId5"/>
            <a:stretch>
              <a:fillRect l="0" t="0" r="0" b="0"/>
            </a:stretch>
          </a:blipFill>
        </p:spPr>
      </p:sp>
      <p:sp>
        <p:nvSpPr>
          <p:cNvPr name="Freeform 12" id="12"/>
          <p:cNvSpPr/>
          <p:nvPr/>
        </p:nvSpPr>
        <p:spPr>
          <a:xfrm flipH="false" flipV="false" rot="0">
            <a:off x="6491402" y="5143500"/>
            <a:ext cx="451003" cy="451003"/>
          </a:xfrm>
          <a:custGeom>
            <a:avLst/>
            <a:gdLst/>
            <a:ahLst/>
            <a:cxnLst/>
            <a:rect r="r" b="b" t="t" l="l"/>
            <a:pathLst>
              <a:path h="451003" w="451003">
                <a:moveTo>
                  <a:pt x="0" y="0"/>
                </a:moveTo>
                <a:lnTo>
                  <a:pt x="451003" y="0"/>
                </a:lnTo>
                <a:lnTo>
                  <a:pt x="451003" y="451003"/>
                </a:lnTo>
                <a:lnTo>
                  <a:pt x="0" y="451003"/>
                </a:lnTo>
                <a:lnTo>
                  <a:pt x="0" y="0"/>
                </a:lnTo>
                <a:close/>
              </a:path>
            </a:pathLst>
          </a:custGeom>
          <a:blipFill>
            <a:blip r:embed="rId4"/>
            <a:stretch>
              <a:fillRect l="0" t="0" r="0" b="0"/>
            </a:stretch>
          </a:blipFill>
        </p:spPr>
      </p:sp>
      <p:sp>
        <p:nvSpPr>
          <p:cNvPr name="Freeform 13" id="13"/>
          <p:cNvSpPr/>
          <p:nvPr/>
        </p:nvSpPr>
        <p:spPr>
          <a:xfrm flipH="false" flipV="false" rot="0">
            <a:off x="6998454" y="5106646"/>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7648591" y="5184079"/>
            <a:ext cx="445435" cy="445435"/>
          </a:xfrm>
          <a:custGeom>
            <a:avLst/>
            <a:gdLst/>
            <a:ahLst/>
            <a:cxnLst/>
            <a:rect r="r" b="b" t="t" l="l"/>
            <a:pathLst>
              <a:path h="445435" w="445435">
                <a:moveTo>
                  <a:pt x="0" y="0"/>
                </a:moveTo>
                <a:lnTo>
                  <a:pt x="445435" y="0"/>
                </a:lnTo>
                <a:lnTo>
                  <a:pt x="445435" y="445435"/>
                </a:lnTo>
                <a:lnTo>
                  <a:pt x="0" y="445435"/>
                </a:lnTo>
                <a:lnTo>
                  <a:pt x="0" y="0"/>
                </a:lnTo>
                <a:close/>
              </a:path>
            </a:pathLst>
          </a:custGeom>
          <a:blipFill>
            <a:blip r:embed="rId5"/>
            <a:stretch>
              <a:fillRect l="0" t="0" r="0" b="0"/>
            </a:stretch>
          </a:blipFill>
        </p:spPr>
      </p:sp>
      <p:sp>
        <p:nvSpPr>
          <p:cNvPr name="Freeform 15" id="15"/>
          <p:cNvSpPr/>
          <p:nvPr/>
        </p:nvSpPr>
        <p:spPr>
          <a:xfrm flipH="false" flipV="false" rot="0">
            <a:off x="2898321" y="5406796"/>
            <a:ext cx="451003" cy="451003"/>
          </a:xfrm>
          <a:custGeom>
            <a:avLst/>
            <a:gdLst/>
            <a:ahLst/>
            <a:cxnLst/>
            <a:rect r="r" b="b" t="t" l="l"/>
            <a:pathLst>
              <a:path h="451003" w="451003">
                <a:moveTo>
                  <a:pt x="0" y="0"/>
                </a:moveTo>
                <a:lnTo>
                  <a:pt x="451004" y="0"/>
                </a:lnTo>
                <a:lnTo>
                  <a:pt x="451004" y="451004"/>
                </a:lnTo>
                <a:lnTo>
                  <a:pt x="0" y="451004"/>
                </a:lnTo>
                <a:lnTo>
                  <a:pt x="0" y="0"/>
                </a:lnTo>
                <a:close/>
              </a:path>
            </a:pathLst>
          </a:custGeom>
          <a:blipFill>
            <a:blip r:embed="rId4"/>
            <a:stretch>
              <a:fillRect l="0" t="0" r="0" b="0"/>
            </a:stretch>
          </a:blipFill>
        </p:spPr>
      </p:sp>
      <p:sp>
        <p:nvSpPr>
          <p:cNvPr name="Freeform 16" id="16"/>
          <p:cNvSpPr/>
          <p:nvPr/>
        </p:nvSpPr>
        <p:spPr>
          <a:xfrm flipH="false" flipV="false" rot="0">
            <a:off x="3494593" y="5406796"/>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2908550" y="6664351"/>
            <a:ext cx="445435" cy="445435"/>
          </a:xfrm>
          <a:custGeom>
            <a:avLst/>
            <a:gdLst/>
            <a:ahLst/>
            <a:cxnLst/>
            <a:rect r="r" b="b" t="t" l="l"/>
            <a:pathLst>
              <a:path h="445435" w="445435">
                <a:moveTo>
                  <a:pt x="0" y="0"/>
                </a:moveTo>
                <a:lnTo>
                  <a:pt x="445436" y="0"/>
                </a:lnTo>
                <a:lnTo>
                  <a:pt x="445436" y="445435"/>
                </a:lnTo>
                <a:lnTo>
                  <a:pt x="0" y="445435"/>
                </a:lnTo>
                <a:lnTo>
                  <a:pt x="0" y="0"/>
                </a:lnTo>
                <a:close/>
              </a:path>
            </a:pathLst>
          </a:custGeom>
          <a:blipFill>
            <a:blip r:embed="rId5"/>
            <a:stretch>
              <a:fillRect l="0" t="0" r="0" b="0"/>
            </a:stretch>
          </a:blipFill>
        </p:spPr>
      </p:sp>
      <p:sp>
        <p:nvSpPr>
          <p:cNvPr name="Freeform 18" id="18"/>
          <p:cNvSpPr/>
          <p:nvPr/>
        </p:nvSpPr>
        <p:spPr>
          <a:xfrm flipH="false" flipV="false" rot="0">
            <a:off x="3442716" y="6621929"/>
            <a:ext cx="451003" cy="451003"/>
          </a:xfrm>
          <a:custGeom>
            <a:avLst/>
            <a:gdLst/>
            <a:ahLst/>
            <a:cxnLst/>
            <a:rect r="r" b="b" t="t" l="l"/>
            <a:pathLst>
              <a:path h="451003" w="451003">
                <a:moveTo>
                  <a:pt x="0" y="0"/>
                </a:moveTo>
                <a:lnTo>
                  <a:pt x="451003" y="0"/>
                </a:lnTo>
                <a:lnTo>
                  <a:pt x="451003" y="451003"/>
                </a:lnTo>
                <a:lnTo>
                  <a:pt x="0" y="451003"/>
                </a:lnTo>
                <a:lnTo>
                  <a:pt x="0" y="0"/>
                </a:lnTo>
                <a:close/>
              </a:path>
            </a:pathLst>
          </a:custGeom>
          <a:blipFill>
            <a:blip r:embed="rId4"/>
            <a:stretch>
              <a:fillRect l="0" t="0" r="0" b="0"/>
            </a:stretch>
          </a:blipFill>
        </p:spPr>
      </p:sp>
      <p:sp>
        <p:nvSpPr>
          <p:cNvPr name="Freeform 19" id="19"/>
          <p:cNvSpPr/>
          <p:nvPr/>
        </p:nvSpPr>
        <p:spPr>
          <a:xfrm flipH="false" flipV="false" rot="0">
            <a:off x="3982450" y="6621929"/>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4746597" y="6621929"/>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323315" y="6621929"/>
            <a:ext cx="451003" cy="451003"/>
          </a:xfrm>
          <a:custGeom>
            <a:avLst/>
            <a:gdLst/>
            <a:ahLst/>
            <a:cxnLst/>
            <a:rect r="r" b="b" t="t" l="l"/>
            <a:pathLst>
              <a:path h="451003" w="451003">
                <a:moveTo>
                  <a:pt x="0" y="0"/>
                </a:moveTo>
                <a:lnTo>
                  <a:pt x="451003" y="0"/>
                </a:lnTo>
                <a:lnTo>
                  <a:pt x="451003" y="451003"/>
                </a:lnTo>
                <a:lnTo>
                  <a:pt x="0" y="451003"/>
                </a:lnTo>
                <a:lnTo>
                  <a:pt x="0" y="0"/>
                </a:lnTo>
                <a:close/>
              </a:path>
            </a:pathLst>
          </a:custGeom>
          <a:blipFill>
            <a:blip r:embed="rId4"/>
            <a:stretch>
              <a:fillRect l="0" t="0" r="0" b="0"/>
            </a:stretch>
          </a:blipFill>
        </p:spPr>
      </p:sp>
      <p:sp>
        <p:nvSpPr>
          <p:cNvPr name="Freeform 22" id="22"/>
          <p:cNvSpPr/>
          <p:nvPr/>
        </p:nvSpPr>
        <p:spPr>
          <a:xfrm flipH="false" flipV="false" rot="0">
            <a:off x="3006736" y="7668807"/>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3756948" y="7705661"/>
            <a:ext cx="451003" cy="451003"/>
          </a:xfrm>
          <a:custGeom>
            <a:avLst/>
            <a:gdLst/>
            <a:ahLst/>
            <a:cxnLst/>
            <a:rect r="r" b="b" t="t" l="l"/>
            <a:pathLst>
              <a:path h="451003" w="451003">
                <a:moveTo>
                  <a:pt x="0" y="0"/>
                </a:moveTo>
                <a:lnTo>
                  <a:pt x="451004" y="0"/>
                </a:lnTo>
                <a:lnTo>
                  <a:pt x="451004" y="451003"/>
                </a:lnTo>
                <a:lnTo>
                  <a:pt x="0" y="451003"/>
                </a:lnTo>
                <a:lnTo>
                  <a:pt x="0" y="0"/>
                </a:lnTo>
                <a:close/>
              </a:path>
            </a:pathLst>
          </a:custGeom>
          <a:blipFill>
            <a:blip r:embed="rId4"/>
            <a:stretch>
              <a:fillRect l="0" t="0" r="0" b="0"/>
            </a:stretch>
          </a:blipFill>
        </p:spPr>
      </p:sp>
      <p:sp>
        <p:nvSpPr>
          <p:cNvPr name="Freeform 24" id="24"/>
          <p:cNvSpPr/>
          <p:nvPr/>
        </p:nvSpPr>
        <p:spPr>
          <a:xfrm flipH="false" flipV="false" rot="0">
            <a:off x="6491402" y="7714341"/>
            <a:ext cx="433643" cy="433643"/>
          </a:xfrm>
          <a:custGeom>
            <a:avLst/>
            <a:gdLst/>
            <a:ahLst/>
            <a:cxnLst/>
            <a:rect r="r" b="b" t="t" l="l"/>
            <a:pathLst>
              <a:path h="433643" w="433643">
                <a:moveTo>
                  <a:pt x="0" y="0"/>
                </a:moveTo>
                <a:lnTo>
                  <a:pt x="433643" y="0"/>
                </a:lnTo>
                <a:lnTo>
                  <a:pt x="433643" y="433643"/>
                </a:lnTo>
                <a:lnTo>
                  <a:pt x="0" y="433643"/>
                </a:lnTo>
                <a:lnTo>
                  <a:pt x="0" y="0"/>
                </a:lnTo>
                <a:close/>
              </a:path>
            </a:pathLst>
          </a:custGeom>
          <a:blipFill>
            <a:blip r:embed="rId5"/>
            <a:stretch>
              <a:fillRect l="0" t="0" r="0" b="0"/>
            </a:stretch>
          </a:blipFill>
        </p:spPr>
      </p:sp>
      <p:sp>
        <p:nvSpPr>
          <p:cNvPr name="Freeform 25" id="25"/>
          <p:cNvSpPr/>
          <p:nvPr/>
        </p:nvSpPr>
        <p:spPr>
          <a:xfrm flipH="false" flipV="false" rot="0">
            <a:off x="6998454" y="7714341"/>
            <a:ext cx="451003" cy="451003"/>
          </a:xfrm>
          <a:custGeom>
            <a:avLst/>
            <a:gdLst/>
            <a:ahLst/>
            <a:cxnLst/>
            <a:rect r="r" b="b" t="t" l="l"/>
            <a:pathLst>
              <a:path h="451003" w="451003">
                <a:moveTo>
                  <a:pt x="0" y="0"/>
                </a:moveTo>
                <a:lnTo>
                  <a:pt x="451004" y="0"/>
                </a:lnTo>
                <a:lnTo>
                  <a:pt x="451004" y="451003"/>
                </a:lnTo>
                <a:lnTo>
                  <a:pt x="0" y="451003"/>
                </a:lnTo>
                <a:lnTo>
                  <a:pt x="0" y="0"/>
                </a:lnTo>
                <a:close/>
              </a:path>
            </a:pathLst>
          </a:custGeom>
          <a:blipFill>
            <a:blip r:embed="rId4"/>
            <a:stretch>
              <a:fillRect l="0" t="0" r="0" b="0"/>
            </a:stretch>
          </a:blipFill>
        </p:spPr>
      </p:sp>
      <p:sp>
        <p:nvSpPr>
          <p:cNvPr name="Freeform 26" id="26"/>
          <p:cNvSpPr/>
          <p:nvPr/>
        </p:nvSpPr>
        <p:spPr>
          <a:xfrm flipH="false" flipV="false" rot="0">
            <a:off x="7716158" y="7660127"/>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9427258" y="3377127"/>
            <a:ext cx="445435" cy="445435"/>
          </a:xfrm>
          <a:custGeom>
            <a:avLst/>
            <a:gdLst/>
            <a:ahLst/>
            <a:cxnLst/>
            <a:rect r="r" b="b" t="t" l="l"/>
            <a:pathLst>
              <a:path h="445435" w="445435">
                <a:moveTo>
                  <a:pt x="0" y="0"/>
                </a:moveTo>
                <a:lnTo>
                  <a:pt x="445436" y="0"/>
                </a:lnTo>
                <a:lnTo>
                  <a:pt x="445436" y="445435"/>
                </a:lnTo>
                <a:lnTo>
                  <a:pt x="0" y="445435"/>
                </a:lnTo>
                <a:lnTo>
                  <a:pt x="0" y="0"/>
                </a:lnTo>
                <a:close/>
              </a:path>
            </a:pathLst>
          </a:custGeom>
          <a:blipFill>
            <a:blip r:embed="rId5"/>
            <a:stretch>
              <a:fillRect l="0" t="0" r="0" b="0"/>
            </a:stretch>
          </a:blipFill>
        </p:spPr>
      </p:sp>
      <p:sp>
        <p:nvSpPr>
          <p:cNvPr name="Freeform 28" id="28"/>
          <p:cNvSpPr/>
          <p:nvPr/>
        </p:nvSpPr>
        <p:spPr>
          <a:xfrm flipH="false" flipV="false" rot="0">
            <a:off x="8900071" y="3377127"/>
            <a:ext cx="487857" cy="487857"/>
          </a:xfrm>
          <a:custGeom>
            <a:avLst/>
            <a:gdLst/>
            <a:ahLst/>
            <a:cxnLst/>
            <a:rect r="r" b="b" t="t" l="l"/>
            <a:pathLst>
              <a:path h="487857" w="487857">
                <a:moveTo>
                  <a:pt x="0" y="0"/>
                </a:moveTo>
                <a:lnTo>
                  <a:pt x="487858" y="0"/>
                </a:lnTo>
                <a:lnTo>
                  <a:pt x="487858"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8355109" y="3413980"/>
            <a:ext cx="451003" cy="451003"/>
          </a:xfrm>
          <a:custGeom>
            <a:avLst/>
            <a:gdLst/>
            <a:ahLst/>
            <a:cxnLst/>
            <a:rect r="r" b="b" t="t" l="l"/>
            <a:pathLst>
              <a:path h="451003" w="451003">
                <a:moveTo>
                  <a:pt x="0" y="0"/>
                </a:moveTo>
                <a:lnTo>
                  <a:pt x="451004" y="0"/>
                </a:lnTo>
                <a:lnTo>
                  <a:pt x="451004" y="451004"/>
                </a:lnTo>
                <a:lnTo>
                  <a:pt x="0" y="451004"/>
                </a:lnTo>
                <a:lnTo>
                  <a:pt x="0" y="0"/>
                </a:lnTo>
                <a:close/>
              </a:path>
            </a:pathLst>
          </a:custGeom>
          <a:blipFill>
            <a:blip r:embed="rId4"/>
            <a:stretch>
              <a:fillRect l="0" t="0" r="0" b="0"/>
            </a:stretch>
          </a:blipFill>
        </p:spPr>
      </p:sp>
      <p:sp>
        <p:nvSpPr>
          <p:cNvPr name="Freeform 30" id="30"/>
          <p:cNvSpPr/>
          <p:nvPr/>
        </p:nvSpPr>
        <p:spPr>
          <a:xfrm flipH="false" flipV="false" rot="0">
            <a:off x="10128670" y="5404012"/>
            <a:ext cx="451003" cy="451003"/>
          </a:xfrm>
          <a:custGeom>
            <a:avLst/>
            <a:gdLst/>
            <a:ahLst/>
            <a:cxnLst/>
            <a:rect r="r" b="b" t="t" l="l"/>
            <a:pathLst>
              <a:path h="451003" w="451003">
                <a:moveTo>
                  <a:pt x="0" y="0"/>
                </a:moveTo>
                <a:lnTo>
                  <a:pt x="451004" y="0"/>
                </a:lnTo>
                <a:lnTo>
                  <a:pt x="451004" y="451004"/>
                </a:lnTo>
                <a:lnTo>
                  <a:pt x="0" y="451004"/>
                </a:lnTo>
                <a:lnTo>
                  <a:pt x="0" y="0"/>
                </a:lnTo>
                <a:close/>
              </a:path>
            </a:pathLst>
          </a:custGeom>
          <a:blipFill>
            <a:blip r:embed="rId4"/>
            <a:stretch>
              <a:fillRect l="0" t="0" r="0" b="0"/>
            </a:stretch>
          </a:blipFill>
        </p:spPr>
      </p:sp>
      <p:sp>
        <p:nvSpPr>
          <p:cNvPr name="Freeform 31" id="31"/>
          <p:cNvSpPr/>
          <p:nvPr/>
        </p:nvSpPr>
        <p:spPr>
          <a:xfrm flipH="false" flipV="false" rot="0">
            <a:off x="10741599" y="5369943"/>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11366755" y="5428007"/>
            <a:ext cx="445435" cy="445435"/>
          </a:xfrm>
          <a:custGeom>
            <a:avLst/>
            <a:gdLst/>
            <a:ahLst/>
            <a:cxnLst/>
            <a:rect r="r" b="b" t="t" l="l"/>
            <a:pathLst>
              <a:path h="445435" w="445435">
                <a:moveTo>
                  <a:pt x="0" y="0"/>
                </a:moveTo>
                <a:lnTo>
                  <a:pt x="445435" y="0"/>
                </a:lnTo>
                <a:lnTo>
                  <a:pt x="445435" y="445436"/>
                </a:lnTo>
                <a:lnTo>
                  <a:pt x="0" y="445436"/>
                </a:lnTo>
                <a:lnTo>
                  <a:pt x="0" y="0"/>
                </a:lnTo>
                <a:close/>
              </a:path>
            </a:pathLst>
          </a:custGeom>
          <a:blipFill>
            <a:blip r:embed="rId5"/>
            <a:stretch>
              <a:fillRect l="0" t="0" r="0" b="0"/>
            </a:stretch>
          </a:blipFill>
        </p:spPr>
      </p:sp>
      <p:sp>
        <p:nvSpPr>
          <p:cNvPr name="Freeform 33" id="33"/>
          <p:cNvSpPr/>
          <p:nvPr/>
        </p:nvSpPr>
        <p:spPr>
          <a:xfrm flipH="false" flipV="false" rot="0">
            <a:off x="11812190" y="3371559"/>
            <a:ext cx="451003" cy="451003"/>
          </a:xfrm>
          <a:custGeom>
            <a:avLst/>
            <a:gdLst/>
            <a:ahLst/>
            <a:cxnLst/>
            <a:rect r="r" b="b" t="t" l="l"/>
            <a:pathLst>
              <a:path h="451003" w="451003">
                <a:moveTo>
                  <a:pt x="0" y="0"/>
                </a:moveTo>
                <a:lnTo>
                  <a:pt x="451004" y="0"/>
                </a:lnTo>
                <a:lnTo>
                  <a:pt x="451004" y="451003"/>
                </a:lnTo>
                <a:lnTo>
                  <a:pt x="0" y="451003"/>
                </a:lnTo>
                <a:lnTo>
                  <a:pt x="0" y="0"/>
                </a:lnTo>
                <a:close/>
              </a:path>
            </a:pathLst>
          </a:custGeom>
          <a:blipFill>
            <a:blip r:embed="rId4"/>
            <a:stretch>
              <a:fillRect l="0" t="0" r="0" b="0"/>
            </a:stretch>
          </a:blipFill>
        </p:spPr>
      </p:sp>
      <p:sp>
        <p:nvSpPr>
          <p:cNvPr name="Freeform 34" id="34"/>
          <p:cNvSpPr/>
          <p:nvPr/>
        </p:nvSpPr>
        <p:spPr>
          <a:xfrm flipH="false" flipV="false" rot="0">
            <a:off x="12358444" y="3334705"/>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13131384" y="3355916"/>
            <a:ext cx="445435" cy="445435"/>
          </a:xfrm>
          <a:custGeom>
            <a:avLst/>
            <a:gdLst/>
            <a:ahLst/>
            <a:cxnLst/>
            <a:rect r="r" b="b" t="t" l="l"/>
            <a:pathLst>
              <a:path h="445435" w="445435">
                <a:moveTo>
                  <a:pt x="0" y="0"/>
                </a:moveTo>
                <a:lnTo>
                  <a:pt x="445436" y="0"/>
                </a:lnTo>
                <a:lnTo>
                  <a:pt x="445436" y="445435"/>
                </a:lnTo>
                <a:lnTo>
                  <a:pt x="0" y="445435"/>
                </a:lnTo>
                <a:lnTo>
                  <a:pt x="0" y="0"/>
                </a:lnTo>
                <a:close/>
              </a:path>
            </a:pathLst>
          </a:custGeom>
          <a:blipFill>
            <a:blip r:embed="rId5"/>
            <a:stretch>
              <a:fillRect l="0" t="0" r="0" b="0"/>
            </a:stretch>
          </a:blipFill>
        </p:spPr>
      </p:sp>
      <p:sp>
        <p:nvSpPr>
          <p:cNvPr name="Freeform 36" id="36"/>
          <p:cNvSpPr/>
          <p:nvPr/>
        </p:nvSpPr>
        <p:spPr>
          <a:xfrm flipH="false" flipV="false" rot="0">
            <a:off x="13576820" y="4883929"/>
            <a:ext cx="445435" cy="445435"/>
          </a:xfrm>
          <a:custGeom>
            <a:avLst/>
            <a:gdLst/>
            <a:ahLst/>
            <a:cxnLst/>
            <a:rect r="r" b="b" t="t" l="l"/>
            <a:pathLst>
              <a:path h="445435" w="445435">
                <a:moveTo>
                  <a:pt x="0" y="0"/>
                </a:moveTo>
                <a:lnTo>
                  <a:pt x="445435" y="0"/>
                </a:lnTo>
                <a:lnTo>
                  <a:pt x="445435" y="445435"/>
                </a:lnTo>
                <a:lnTo>
                  <a:pt x="0" y="445435"/>
                </a:lnTo>
                <a:lnTo>
                  <a:pt x="0" y="0"/>
                </a:lnTo>
                <a:close/>
              </a:path>
            </a:pathLst>
          </a:custGeom>
          <a:blipFill>
            <a:blip r:embed="rId5"/>
            <a:stretch>
              <a:fillRect l="0" t="0" r="0" b="0"/>
            </a:stretch>
          </a:blipFill>
        </p:spPr>
      </p:sp>
      <p:sp>
        <p:nvSpPr>
          <p:cNvPr name="Freeform 37" id="37"/>
          <p:cNvSpPr/>
          <p:nvPr/>
        </p:nvSpPr>
        <p:spPr>
          <a:xfrm flipH="false" flipV="false" rot="0">
            <a:off x="14120662" y="4878361"/>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14706926" y="4878361"/>
            <a:ext cx="451003" cy="451003"/>
          </a:xfrm>
          <a:custGeom>
            <a:avLst/>
            <a:gdLst/>
            <a:ahLst/>
            <a:cxnLst/>
            <a:rect r="r" b="b" t="t" l="l"/>
            <a:pathLst>
              <a:path h="451003" w="451003">
                <a:moveTo>
                  <a:pt x="0" y="0"/>
                </a:moveTo>
                <a:lnTo>
                  <a:pt x="451003" y="0"/>
                </a:lnTo>
                <a:lnTo>
                  <a:pt x="451003" y="451003"/>
                </a:lnTo>
                <a:lnTo>
                  <a:pt x="0" y="451003"/>
                </a:lnTo>
                <a:lnTo>
                  <a:pt x="0" y="0"/>
                </a:lnTo>
                <a:close/>
              </a:path>
            </a:pathLst>
          </a:custGeom>
          <a:blipFill>
            <a:blip r:embed="rId4"/>
            <a:stretch>
              <a:fillRect l="0" t="0" r="0" b="0"/>
            </a:stretch>
          </a:blipFill>
        </p:spPr>
      </p:sp>
      <p:sp>
        <p:nvSpPr>
          <p:cNvPr name="Freeform 39" id="39"/>
          <p:cNvSpPr/>
          <p:nvPr/>
        </p:nvSpPr>
        <p:spPr>
          <a:xfrm flipH="false" flipV="false" rot="0">
            <a:off x="11913008" y="6621929"/>
            <a:ext cx="445435" cy="445435"/>
          </a:xfrm>
          <a:custGeom>
            <a:avLst/>
            <a:gdLst/>
            <a:ahLst/>
            <a:cxnLst/>
            <a:rect r="r" b="b" t="t" l="l"/>
            <a:pathLst>
              <a:path h="445435" w="445435">
                <a:moveTo>
                  <a:pt x="0" y="0"/>
                </a:moveTo>
                <a:lnTo>
                  <a:pt x="445436" y="0"/>
                </a:lnTo>
                <a:lnTo>
                  <a:pt x="445436" y="445435"/>
                </a:lnTo>
                <a:lnTo>
                  <a:pt x="0" y="445435"/>
                </a:lnTo>
                <a:lnTo>
                  <a:pt x="0" y="0"/>
                </a:lnTo>
                <a:close/>
              </a:path>
            </a:pathLst>
          </a:custGeom>
          <a:blipFill>
            <a:blip r:embed="rId5"/>
            <a:stretch>
              <a:fillRect l="0" t="0" r="0" b="0"/>
            </a:stretch>
          </a:blipFill>
        </p:spPr>
      </p:sp>
      <p:sp>
        <p:nvSpPr>
          <p:cNvPr name="Freeform 40" id="40"/>
          <p:cNvSpPr/>
          <p:nvPr/>
        </p:nvSpPr>
        <p:spPr>
          <a:xfrm flipH="false" flipV="false" rot="0">
            <a:off x="12465875" y="6621929"/>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1" id="41"/>
          <p:cNvSpPr/>
          <p:nvPr/>
        </p:nvSpPr>
        <p:spPr>
          <a:xfrm flipH="false" flipV="false" rot="0">
            <a:off x="13131384" y="6658783"/>
            <a:ext cx="451003" cy="451003"/>
          </a:xfrm>
          <a:custGeom>
            <a:avLst/>
            <a:gdLst/>
            <a:ahLst/>
            <a:cxnLst/>
            <a:rect r="r" b="b" t="t" l="l"/>
            <a:pathLst>
              <a:path h="451003" w="451003">
                <a:moveTo>
                  <a:pt x="0" y="0"/>
                </a:moveTo>
                <a:lnTo>
                  <a:pt x="451004" y="0"/>
                </a:lnTo>
                <a:lnTo>
                  <a:pt x="451004" y="451003"/>
                </a:lnTo>
                <a:lnTo>
                  <a:pt x="0" y="451003"/>
                </a:lnTo>
                <a:lnTo>
                  <a:pt x="0" y="0"/>
                </a:lnTo>
                <a:close/>
              </a:path>
            </a:pathLst>
          </a:custGeom>
          <a:blipFill>
            <a:blip r:embed="rId4"/>
            <a:stretch>
              <a:fillRect l="0" t="0" r="0" b="0"/>
            </a:stretch>
          </a:blipFill>
        </p:spPr>
      </p:sp>
      <p:sp>
        <p:nvSpPr>
          <p:cNvPr name="Freeform 42" id="42"/>
          <p:cNvSpPr/>
          <p:nvPr/>
        </p:nvSpPr>
        <p:spPr>
          <a:xfrm flipH="false" flipV="false" rot="0">
            <a:off x="13731212" y="7931163"/>
            <a:ext cx="389450" cy="389450"/>
          </a:xfrm>
          <a:custGeom>
            <a:avLst/>
            <a:gdLst/>
            <a:ahLst/>
            <a:cxnLst/>
            <a:rect r="r" b="b" t="t" l="l"/>
            <a:pathLst>
              <a:path h="389450" w="389450">
                <a:moveTo>
                  <a:pt x="0" y="0"/>
                </a:moveTo>
                <a:lnTo>
                  <a:pt x="389450" y="0"/>
                </a:lnTo>
                <a:lnTo>
                  <a:pt x="389450" y="389450"/>
                </a:lnTo>
                <a:lnTo>
                  <a:pt x="0" y="389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false" flipV="false" rot="0">
            <a:off x="14225076" y="7869610"/>
            <a:ext cx="451003" cy="451003"/>
          </a:xfrm>
          <a:custGeom>
            <a:avLst/>
            <a:gdLst/>
            <a:ahLst/>
            <a:cxnLst/>
            <a:rect r="r" b="b" t="t" l="l"/>
            <a:pathLst>
              <a:path h="451003" w="451003">
                <a:moveTo>
                  <a:pt x="0" y="0"/>
                </a:moveTo>
                <a:lnTo>
                  <a:pt x="451004" y="0"/>
                </a:lnTo>
                <a:lnTo>
                  <a:pt x="451004" y="451003"/>
                </a:lnTo>
                <a:lnTo>
                  <a:pt x="0" y="451003"/>
                </a:lnTo>
                <a:lnTo>
                  <a:pt x="0" y="0"/>
                </a:lnTo>
                <a:close/>
              </a:path>
            </a:pathLst>
          </a:custGeom>
          <a:blipFill>
            <a:blip r:embed="rId4"/>
            <a:stretch>
              <a:fillRect l="0" t="0" r="0" b="0"/>
            </a:stretch>
          </a:blipFill>
        </p:spPr>
      </p:sp>
      <p:sp>
        <p:nvSpPr>
          <p:cNvPr name="Freeform 44" id="44"/>
          <p:cNvSpPr/>
          <p:nvPr/>
        </p:nvSpPr>
        <p:spPr>
          <a:xfrm flipH="false" flipV="false" rot="0">
            <a:off x="10009688" y="7680452"/>
            <a:ext cx="445435" cy="445435"/>
          </a:xfrm>
          <a:custGeom>
            <a:avLst/>
            <a:gdLst/>
            <a:ahLst/>
            <a:cxnLst/>
            <a:rect r="r" b="b" t="t" l="l"/>
            <a:pathLst>
              <a:path h="445435" w="445435">
                <a:moveTo>
                  <a:pt x="0" y="0"/>
                </a:moveTo>
                <a:lnTo>
                  <a:pt x="445436" y="0"/>
                </a:lnTo>
                <a:lnTo>
                  <a:pt x="445436" y="445436"/>
                </a:lnTo>
                <a:lnTo>
                  <a:pt x="0" y="445436"/>
                </a:lnTo>
                <a:lnTo>
                  <a:pt x="0" y="0"/>
                </a:lnTo>
                <a:close/>
              </a:path>
            </a:pathLst>
          </a:custGeom>
          <a:blipFill>
            <a:blip r:embed="rId5"/>
            <a:stretch>
              <a:fillRect l="0" t="0" r="0" b="0"/>
            </a:stretch>
          </a:blipFill>
        </p:spPr>
      </p:sp>
      <p:sp>
        <p:nvSpPr>
          <p:cNvPr name="Freeform 45" id="45"/>
          <p:cNvSpPr/>
          <p:nvPr/>
        </p:nvSpPr>
        <p:spPr>
          <a:xfrm flipH="false" flipV="false" rot="0">
            <a:off x="10579674" y="7680452"/>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6" id="46"/>
          <p:cNvSpPr/>
          <p:nvPr/>
        </p:nvSpPr>
        <p:spPr>
          <a:xfrm flipH="false" flipV="false" rot="0">
            <a:off x="11334231" y="7717306"/>
            <a:ext cx="451003" cy="451003"/>
          </a:xfrm>
          <a:custGeom>
            <a:avLst/>
            <a:gdLst/>
            <a:ahLst/>
            <a:cxnLst/>
            <a:rect r="r" b="b" t="t" l="l"/>
            <a:pathLst>
              <a:path h="451003" w="451003">
                <a:moveTo>
                  <a:pt x="0" y="0"/>
                </a:moveTo>
                <a:lnTo>
                  <a:pt x="451003" y="0"/>
                </a:lnTo>
                <a:lnTo>
                  <a:pt x="451003" y="451003"/>
                </a:lnTo>
                <a:lnTo>
                  <a:pt x="0" y="451003"/>
                </a:lnTo>
                <a:lnTo>
                  <a:pt x="0" y="0"/>
                </a:lnTo>
                <a:close/>
              </a:path>
            </a:pathLst>
          </a:custGeom>
          <a:blipFill>
            <a:blip r:embed="rId4"/>
            <a:stretch>
              <a:fillRect l="0" t="0" r="0" b="0"/>
            </a:stretch>
          </a:blipFill>
        </p:spPr>
      </p:sp>
      <p:sp>
        <p:nvSpPr>
          <p:cNvPr name="Freeform 47" id="47"/>
          <p:cNvSpPr/>
          <p:nvPr/>
        </p:nvSpPr>
        <p:spPr>
          <a:xfrm flipH="false" flipV="false" rot="0">
            <a:off x="8355109" y="6621929"/>
            <a:ext cx="487857" cy="487857"/>
          </a:xfrm>
          <a:custGeom>
            <a:avLst/>
            <a:gdLst/>
            <a:ahLst/>
            <a:cxnLst/>
            <a:rect r="r" b="b" t="t" l="l"/>
            <a:pathLst>
              <a:path h="487857" w="487857">
                <a:moveTo>
                  <a:pt x="0" y="0"/>
                </a:moveTo>
                <a:lnTo>
                  <a:pt x="487857" y="0"/>
                </a:lnTo>
                <a:lnTo>
                  <a:pt x="487857" y="487857"/>
                </a:lnTo>
                <a:lnTo>
                  <a:pt x="0" y="48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8" id="48"/>
          <p:cNvSpPr/>
          <p:nvPr/>
        </p:nvSpPr>
        <p:spPr>
          <a:xfrm flipH="false" flipV="false" rot="0">
            <a:off x="9119191" y="6640356"/>
            <a:ext cx="451003" cy="451003"/>
          </a:xfrm>
          <a:custGeom>
            <a:avLst/>
            <a:gdLst/>
            <a:ahLst/>
            <a:cxnLst/>
            <a:rect r="r" b="b" t="t" l="l"/>
            <a:pathLst>
              <a:path h="451003" w="451003">
                <a:moveTo>
                  <a:pt x="0" y="0"/>
                </a:moveTo>
                <a:lnTo>
                  <a:pt x="451004" y="0"/>
                </a:lnTo>
                <a:lnTo>
                  <a:pt x="451004" y="451003"/>
                </a:lnTo>
                <a:lnTo>
                  <a:pt x="0" y="451003"/>
                </a:lnTo>
                <a:lnTo>
                  <a:pt x="0" y="0"/>
                </a:lnTo>
                <a:close/>
              </a:path>
            </a:pathLst>
          </a:custGeom>
          <a:blipFill>
            <a:blip r:embed="rId4"/>
            <a:stretch>
              <a:fillRect l="0" t="0" r="0" b="0"/>
            </a:stretch>
          </a:blipFill>
        </p:spPr>
      </p:sp>
      <p:sp>
        <p:nvSpPr>
          <p:cNvPr name="Freeform 49" id="49"/>
          <p:cNvSpPr/>
          <p:nvPr/>
        </p:nvSpPr>
        <p:spPr>
          <a:xfrm flipH="false" flipV="false" rot="0">
            <a:off x="14799905" y="7869610"/>
            <a:ext cx="445435" cy="445435"/>
          </a:xfrm>
          <a:custGeom>
            <a:avLst/>
            <a:gdLst/>
            <a:ahLst/>
            <a:cxnLst/>
            <a:rect r="r" b="b" t="t" l="l"/>
            <a:pathLst>
              <a:path h="445435" w="445435">
                <a:moveTo>
                  <a:pt x="0" y="0"/>
                </a:moveTo>
                <a:lnTo>
                  <a:pt x="445435" y="0"/>
                </a:lnTo>
                <a:lnTo>
                  <a:pt x="445435" y="445435"/>
                </a:lnTo>
                <a:lnTo>
                  <a:pt x="0" y="445435"/>
                </a:lnTo>
                <a:lnTo>
                  <a:pt x="0" y="0"/>
                </a:lnTo>
                <a:close/>
              </a:path>
            </a:pathLst>
          </a:custGeom>
          <a:blipFill>
            <a:blip r:embed="rId5"/>
            <a:stretch>
              <a:fillRect l="0" t="0" r="0" b="0"/>
            </a:stretch>
          </a:blipFill>
        </p:spPr>
      </p:sp>
    </p:spTree>
  </p:cSld>
  <p:clrMapOvr>
    <a:masterClrMapping/>
  </p:clrMapOvr>
  <p:transition spd="slow">
    <p:cover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139385" y="4709827"/>
            <a:ext cx="3250294" cy="4993572"/>
            <a:chOff x="0" y="0"/>
            <a:chExt cx="7984490" cy="12266930"/>
          </a:xfrm>
        </p:grpSpPr>
        <p:sp>
          <p:nvSpPr>
            <p:cNvPr name="Freeform 3" id="3"/>
            <p:cNvSpPr/>
            <p:nvPr/>
          </p:nvSpPr>
          <p:spPr>
            <a:xfrm flipH="false" flipV="false" rot="0">
              <a:off x="0" y="14782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2"/>
              <a:stretch>
                <a:fillRect l="0" t="-47263" r="0" b="-49781"/>
              </a:stretch>
            </a:blipFill>
          </p:spPr>
        </p:sp>
        <p:sp>
          <p:nvSpPr>
            <p:cNvPr name="Freeform 4" id="4"/>
            <p:cNvSpPr/>
            <p:nvPr/>
          </p:nvSpPr>
          <p:spPr>
            <a:xfrm flipH="false" flipV="false" rot="0">
              <a:off x="0" y="0"/>
              <a:ext cx="7988300" cy="12268200"/>
            </a:xfrm>
            <a:custGeom>
              <a:avLst/>
              <a:gdLst/>
              <a:ahLst/>
              <a:cxnLst/>
              <a:rect r="r" b="b" t="t" l="l"/>
              <a:pathLst>
                <a:path h="12268200" w="7988300">
                  <a:moveTo>
                    <a:pt x="0" y="0"/>
                  </a:moveTo>
                  <a:lnTo>
                    <a:pt x="7988300" y="0"/>
                  </a:lnTo>
                  <a:lnTo>
                    <a:pt x="7988300" y="12268200"/>
                  </a:lnTo>
                  <a:lnTo>
                    <a:pt x="0" y="12268200"/>
                  </a:lnTo>
                  <a:close/>
                </a:path>
              </a:pathLst>
            </a:custGeom>
          </p:spPr>
        </p:sp>
      </p:grpSp>
      <p:grpSp>
        <p:nvGrpSpPr>
          <p:cNvPr name="Group 5" id="5"/>
          <p:cNvGrpSpPr>
            <a:grpSpLocks noChangeAspect="true"/>
          </p:cNvGrpSpPr>
          <p:nvPr/>
        </p:nvGrpSpPr>
        <p:grpSpPr>
          <a:xfrm rot="0">
            <a:off x="8745029" y="3506214"/>
            <a:ext cx="3185017" cy="4890752"/>
            <a:chOff x="0" y="0"/>
            <a:chExt cx="7984490" cy="12260580"/>
          </a:xfrm>
        </p:grpSpPr>
        <p:sp>
          <p:nvSpPr>
            <p:cNvPr name="Freeform 6" id="6"/>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3"/>
              <a:stretch>
                <a:fillRect l="0" t="-48878" r="0" b="-48166"/>
              </a:stretch>
            </a:blipFill>
          </p:spPr>
        </p:sp>
        <p:sp>
          <p:nvSpPr>
            <p:cNvPr name="Freeform 7" id="7"/>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sp>
        <p:nvSpPr>
          <p:cNvPr name="TextBox 8" id="8"/>
          <p:cNvSpPr txBox="true"/>
          <p:nvPr/>
        </p:nvSpPr>
        <p:spPr>
          <a:xfrm rot="0">
            <a:off x="2898321" y="914400"/>
            <a:ext cx="7294052" cy="935151"/>
          </a:xfrm>
          <a:prstGeom prst="rect">
            <a:avLst/>
          </a:prstGeom>
        </p:spPr>
        <p:txBody>
          <a:bodyPr anchor="t" rtlCol="false" tIns="0" lIns="0" bIns="0" rIns="0">
            <a:spAutoFit/>
          </a:bodyPr>
          <a:lstStyle/>
          <a:p>
            <a:pPr algn="l">
              <a:lnSpc>
                <a:spcPts val="7619"/>
              </a:lnSpc>
            </a:pPr>
            <a:r>
              <a:rPr lang="en-US" sz="5442" b="true">
                <a:solidFill>
                  <a:srgbClr val="000000"/>
                </a:solidFill>
                <a:latin typeface="RoxboroughCF Bold"/>
                <a:ea typeface="RoxboroughCF Bold"/>
                <a:cs typeface="RoxboroughCF Bold"/>
                <a:sym typeface="RoxboroughCF Bold"/>
              </a:rPr>
              <a:t>April  Posts Examples:</a:t>
            </a:r>
          </a:p>
        </p:txBody>
      </p:sp>
      <p:grpSp>
        <p:nvGrpSpPr>
          <p:cNvPr name="Group 9" id="9"/>
          <p:cNvGrpSpPr>
            <a:grpSpLocks noChangeAspect="true"/>
          </p:cNvGrpSpPr>
          <p:nvPr/>
        </p:nvGrpSpPr>
        <p:grpSpPr>
          <a:xfrm rot="0">
            <a:off x="5324561" y="2829461"/>
            <a:ext cx="3251977" cy="4993572"/>
            <a:chOff x="0" y="0"/>
            <a:chExt cx="7984490" cy="12260580"/>
          </a:xfrm>
        </p:grpSpPr>
        <p:sp>
          <p:nvSpPr>
            <p:cNvPr name="Freeform 10" id="10"/>
            <p:cNvSpPr/>
            <p:nvPr/>
          </p:nvSpPr>
          <p:spPr>
            <a:xfrm flipH="false" flipV="false" rot="0">
              <a:off x="0" y="24434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4"/>
              <a:stretch>
                <a:fillRect l="0" t="-49042" r="0" b="-48001"/>
              </a:stretch>
            </a:blipFill>
          </p:spPr>
        </p:sp>
        <p:sp>
          <p:nvSpPr>
            <p:cNvPr name="Freeform 11" id="11"/>
            <p:cNvSpPr/>
            <p:nvPr/>
          </p:nvSpPr>
          <p:spPr>
            <a:xfrm flipH="false" flipV="false" rot="0">
              <a:off x="0" y="0"/>
              <a:ext cx="7988300" cy="12255500"/>
            </a:xfrm>
            <a:custGeom>
              <a:avLst/>
              <a:gdLst/>
              <a:ahLst/>
              <a:cxnLst/>
              <a:rect r="r" b="b" t="t" l="l"/>
              <a:pathLst>
                <a:path h="12255500" w="7988300">
                  <a:moveTo>
                    <a:pt x="0" y="0"/>
                  </a:moveTo>
                  <a:lnTo>
                    <a:pt x="7988300" y="0"/>
                  </a:lnTo>
                  <a:lnTo>
                    <a:pt x="7988300" y="12255500"/>
                  </a:lnTo>
                  <a:lnTo>
                    <a:pt x="0" y="12255500"/>
                  </a:lnTo>
                  <a:close/>
                </a:path>
              </a:pathLst>
            </a:custGeom>
          </p:spPr>
        </p:sp>
      </p:grpSp>
      <p:grpSp>
        <p:nvGrpSpPr>
          <p:cNvPr name="Group 12" id="12"/>
          <p:cNvGrpSpPr>
            <a:grpSpLocks noChangeAspect="true"/>
          </p:cNvGrpSpPr>
          <p:nvPr/>
        </p:nvGrpSpPr>
        <p:grpSpPr>
          <a:xfrm rot="0">
            <a:off x="2044165" y="2315861"/>
            <a:ext cx="3116444" cy="4787932"/>
            <a:chOff x="0" y="0"/>
            <a:chExt cx="7984490" cy="12266930"/>
          </a:xfrm>
        </p:grpSpPr>
        <p:sp>
          <p:nvSpPr>
            <p:cNvPr name="Freeform 13" id="13"/>
            <p:cNvSpPr/>
            <p:nvPr/>
          </p:nvSpPr>
          <p:spPr>
            <a:xfrm flipH="false" flipV="false" rot="0">
              <a:off x="0" y="1478280"/>
              <a:ext cx="7984490" cy="7984490"/>
            </a:xfrm>
            <a:custGeom>
              <a:avLst/>
              <a:gdLst/>
              <a:ahLst/>
              <a:cxnLst/>
              <a:rect r="r" b="b" t="t" l="l"/>
              <a:pathLst>
                <a:path h="7984490" w="7984490">
                  <a:moveTo>
                    <a:pt x="0" y="0"/>
                  </a:moveTo>
                  <a:lnTo>
                    <a:pt x="7984490" y="0"/>
                  </a:lnTo>
                  <a:lnTo>
                    <a:pt x="7984490" y="7984490"/>
                  </a:lnTo>
                  <a:lnTo>
                    <a:pt x="0" y="7984490"/>
                  </a:lnTo>
                  <a:close/>
                </a:path>
              </a:pathLst>
            </a:custGeom>
            <a:blipFill>
              <a:blip r:embed="rId5"/>
              <a:stretch>
                <a:fillRect l="0" t="0" r="0" b="-97044"/>
              </a:stretch>
            </a:blipFill>
          </p:spPr>
        </p:sp>
        <p:sp>
          <p:nvSpPr>
            <p:cNvPr name="Freeform 14" id="14"/>
            <p:cNvSpPr/>
            <p:nvPr/>
          </p:nvSpPr>
          <p:spPr>
            <a:xfrm flipH="false" flipV="false" rot="0">
              <a:off x="0" y="0"/>
              <a:ext cx="7988300" cy="12268200"/>
            </a:xfrm>
            <a:custGeom>
              <a:avLst/>
              <a:gdLst/>
              <a:ahLst/>
              <a:cxnLst/>
              <a:rect r="r" b="b" t="t" l="l"/>
              <a:pathLst>
                <a:path h="12268200" w="7988300">
                  <a:moveTo>
                    <a:pt x="0" y="0"/>
                  </a:moveTo>
                  <a:lnTo>
                    <a:pt x="7988300" y="0"/>
                  </a:lnTo>
                  <a:lnTo>
                    <a:pt x="7988300" y="12268200"/>
                  </a:lnTo>
                  <a:lnTo>
                    <a:pt x="0" y="12268200"/>
                  </a:lnTo>
                  <a:close/>
                </a:path>
              </a:pathLst>
            </a:custGeom>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grpSp>
        <p:nvGrpSpPr>
          <p:cNvPr name="Group 2" id="2"/>
          <p:cNvGrpSpPr/>
          <p:nvPr/>
        </p:nvGrpSpPr>
        <p:grpSpPr>
          <a:xfrm rot="0">
            <a:off x="5773141" y="734957"/>
            <a:ext cx="6719635" cy="903189"/>
            <a:chOff x="0" y="0"/>
            <a:chExt cx="6954017" cy="934692"/>
          </a:xfrm>
        </p:grpSpPr>
        <p:sp>
          <p:nvSpPr>
            <p:cNvPr name="Freeform 3" id="3"/>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4" id="4"/>
          <p:cNvGrpSpPr/>
          <p:nvPr/>
        </p:nvGrpSpPr>
        <p:grpSpPr>
          <a:xfrm rot="0">
            <a:off x="341524" y="9774281"/>
            <a:ext cx="2207040" cy="220704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6" id="6"/>
          <p:cNvSpPr/>
          <p:nvPr/>
        </p:nvSpPr>
        <p:spPr>
          <a:xfrm flipH="false" flipV="false" rot="0">
            <a:off x="609676" y="8046466"/>
            <a:ext cx="1466137" cy="1900446"/>
          </a:xfrm>
          <a:custGeom>
            <a:avLst/>
            <a:gdLst/>
            <a:ahLst/>
            <a:cxnLst/>
            <a:rect r="r" b="b" t="t" l="l"/>
            <a:pathLst>
              <a:path h="1900446" w="1466137">
                <a:moveTo>
                  <a:pt x="0" y="0"/>
                </a:moveTo>
                <a:lnTo>
                  <a:pt x="1466137" y="0"/>
                </a:lnTo>
                <a:lnTo>
                  <a:pt x="1466137" y="1900446"/>
                </a:lnTo>
                <a:lnTo>
                  <a:pt x="0" y="1900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7426" y="-180497"/>
            <a:ext cx="5171129" cy="3639182"/>
          </a:xfrm>
          <a:custGeom>
            <a:avLst/>
            <a:gdLst/>
            <a:ahLst/>
            <a:cxnLst/>
            <a:rect r="r" b="b" t="t" l="l"/>
            <a:pathLst>
              <a:path h="3639182" w="5171129">
                <a:moveTo>
                  <a:pt x="0" y="0"/>
                </a:moveTo>
                <a:lnTo>
                  <a:pt x="5171129" y="0"/>
                </a:lnTo>
                <a:lnTo>
                  <a:pt x="5171129" y="3639182"/>
                </a:lnTo>
                <a:lnTo>
                  <a:pt x="0" y="363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12321" y="-649976"/>
            <a:ext cx="4379960" cy="4371996"/>
          </a:xfrm>
          <a:custGeom>
            <a:avLst/>
            <a:gdLst/>
            <a:ahLst/>
            <a:cxnLst/>
            <a:rect r="r" b="b" t="t" l="l"/>
            <a:pathLst>
              <a:path h="4371996" w="4379960">
                <a:moveTo>
                  <a:pt x="0" y="0"/>
                </a:moveTo>
                <a:lnTo>
                  <a:pt x="4379960" y="0"/>
                </a:lnTo>
                <a:lnTo>
                  <a:pt x="4379960" y="4371996"/>
                </a:lnTo>
                <a:lnTo>
                  <a:pt x="0" y="4371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01032" y="9135847"/>
            <a:ext cx="403166" cy="1250127"/>
          </a:xfrm>
          <a:custGeom>
            <a:avLst/>
            <a:gdLst/>
            <a:ahLst/>
            <a:cxnLst/>
            <a:rect r="r" b="b" t="t" l="l"/>
            <a:pathLst>
              <a:path h="1250127" w="403166">
                <a:moveTo>
                  <a:pt x="0" y="0"/>
                </a:moveTo>
                <a:lnTo>
                  <a:pt x="403166" y="0"/>
                </a:lnTo>
                <a:lnTo>
                  <a:pt x="403166" y="1250126"/>
                </a:lnTo>
                <a:lnTo>
                  <a:pt x="0" y="1250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259857" y="7971665"/>
            <a:ext cx="5084890" cy="3578491"/>
          </a:xfrm>
          <a:custGeom>
            <a:avLst/>
            <a:gdLst/>
            <a:ahLst/>
            <a:cxnLst/>
            <a:rect r="r" b="b" t="t" l="l"/>
            <a:pathLst>
              <a:path h="3578491" w="5084890">
                <a:moveTo>
                  <a:pt x="0" y="0"/>
                </a:moveTo>
                <a:lnTo>
                  <a:pt x="5084889" y="0"/>
                </a:lnTo>
                <a:lnTo>
                  <a:pt x="5084889" y="3578491"/>
                </a:lnTo>
                <a:lnTo>
                  <a:pt x="0" y="3578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313641" y="1818055"/>
            <a:ext cx="1011956" cy="1311724"/>
          </a:xfrm>
          <a:custGeom>
            <a:avLst/>
            <a:gdLst/>
            <a:ahLst/>
            <a:cxnLst/>
            <a:rect r="r" b="b" t="t" l="l"/>
            <a:pathLst>
              <a:path h="1311724" w="1011956">
                <a:moveTo>
                  <a:pt x="0" y="0"/>
                </a:moveTo>
                <a:lnTo>
                  <a:pt x="1011956" y="0"/>
                </a:lnTo>
                <a:lnTo>
                  <a:pt x="1011956" y="1311724"/>
                </a:lnTo>
                <a:lnTo>
                  <a:pt x="0" y="1311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523703" y="-154010"/>
            <a:ext cx="403166" cy="1250127"/>
          </a:xfrm>
          <a:custGeom>
            <a:avLst/>
            <a:gdLst/>
            <a:ahLst/>
            <a:cxnLst/>
            <a:rect r="r" b="b" t="t" l="l"/>
            <a:pathLst>
              <a:path h="1250127" w="403166">
                <a:moveTo>
                  <a:pt x="0" y="0"/>
                </a:moveTo>
                <a:lnTo>
                  <a:pt x="403165" y="0"/>
                </a:lnTo>
                <a:lnTo>
                  <a:pt x="403165" y="1250127"/>
                </a:lnTo>
                <a:lnTo>
                  <a:pt x="0" y="1250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848526" y="1639094"/>
            <a:ext cx="2568865" cy="1081016"/>
          </a:xfrm>
          <a:custGeom>
            <a:avLst/>
            <a:gdLst/>
            <a:ahLst/>
            <a:cxnLst/>
            <a:rect r="r" b="b" t="t" l="l"/>
            <a:pathLst>
              <a:path h="1081016" w="2568865">
                <a:moveTo>
                  <a:pt x="0" y="0"/>
                </a:moveTo>
                <a:lnTo>
                  <a:pt x="2568865" y="0"/>
                </a:lnTo>
                <a:lnTo>
                  <a:pt x="2568865" y="1081016"/>
                </a:lnTo>
                <a:lnTo>
                  <a:pt x="0" y="1081016"/>
                </a:lnTo>
                <a:lnTo>
                  <a:pt x="0" y="0"/>
                </a:lnTo>
                <a:close/>
              </a:path>
            </a:pathLst>
          </a:custGeom>
          <a:blipFill>
            <a:blip r:embed="rId10"/>
            <a:stretch>
              <a:fillRect l="0" t="-60226" r="0" b="-73667"/>
            </a:stretch>
          </a:blipFill>
        </p:spPr>
      </p:sp>
      <p:sp>
        <p:nvSpPr>
          <p:cNvPr name="TextBox 14" id="14"/>
          <p:cNvSpPr txBox="true"/>
          <p:nvPr/>
        </p:nvSpPr>
        <p:spPr>
          <a:xfrm rot="0">
            <a:off x="5800169" y="976011"/>
            <a:ext cx="6665579" cy="449498"/>
          </a:xfrm>
          <a:prstGeom prst="rect">
            <a:avLst/>
          </a:prstGeom>
        </p:spPr>
        <p:txBody>
          <a:bodyPr anchor="t" rtlCol="false" tIns="0" lIns="0" bIns="0" rIns="0">
            <a:spAutoFit/>
          </a:bodyPr>
          <a:lstStyle/>
          <a:p>
            <a:pPr algn="ctr">
              <a:lnSpc>
                <a:spcPts val="3575"/>
              </a:lnSpc>
            </a:pPr>
            <a:r>
              <a:rPr lang="en-US" b="true" sz="3221" spc="32">
                <a:solidFill>
                  <a:srgbClr val="1E2052"/>
                </a:solidFill>
                <a:latin typeface="Playfair Display 1 Bold"/>
                <a:ea typeface="Playfair Display 1 Bold"/>
                <a:cs typeface="Playfair Display 1 Bold"/>
                <a:sym typeface="Playfair Display 1 Bold"/>
              </a:rPr>
              <a:t>Content insights</a:t>
            </a:r>
          </a:p>
        </p:txBody>
      </p:sp>
      <p:sp>
        <p:nvSpPr>
          <p:cNvPr name="Freeform 15" id="15"/>
          <p:cNvSpPr/>
          <p:nvPr/>
        </p:nvSpPr>
        <p:spPr>
          <a:xfrm flipH="false" flipV="false" rot="0">
            <a:off x="4715333" y="2672828"/>
            <a:ext cx="8187282" cy="7614172"/>
          </a:xfrm>
          <a:custGeom>
            <a:avLst/>
            <a:gdLst/>
            <a:ahLst/>
            <a:cxnLst/>
            <a:rect r="r" b="b" t="t" l="l"/>
            <a:pathLst>
              <a:path h="7614172" w="8187282">
                <a:moveTo>
                  <a:pt x="0" y="0"/>
                </a:moveTo>
                <a:lnTo>
                  <a:pt x="8187282" y="0"/>
                </a:lnTo>
                <a:lnTo>
                  <a:pt x="8187282" y="7614172"/>
                </a:lnTo>
                <a:lnTo>
                  <a:pt x="0" y="7614172"/>
                </a:lnTo>
                <a:lnTo>
                  <a:pt x="0" y="0"/>
                </a:lnTo>
                <a:close/>
              </a:path>
            </a:pathLst>
          </a:custGeom>
          <a:blipFill>
            <a:blip r:embed="rId11"/>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A4A559"/>
        </a:solidFill>
      </p:bgPr>
    </p:bg>
    <p:spTree>
      <p:nvGrpSpPr>
        <p:cNvPr id="1" name=""/>
        <p:cNvGrpSpPr/>
        <p:nvPr/>
      </p:nvGrpSpPr>
      <p:grpSpPr>
        <a:xfrm>
          <a:off x="0" y="0"/>
          <a:ext cx="0" cy="0"/>
          <a:chOff x="0" y="0"/>
          <a:chExt cx="0" cy="0"/>
        </a:xfrm>
      </p:grpSpPr>
      <p:sp>
        <p:nvSpPr>
          <p:cNvPr name="TextBox 2" id="2"/>
          <p:cNvSpPr txBox="true"/>
          <p:nvPr/>
        </p:nvSpPr>
        <p:spPr>
          <a:xfrm rot="0">
            <a:off x="1028700" y="1362045"/>
            <a:ext cx="12533409" cy="1552576"/>
          </a:xfrm>
          <a:prstGeom prst="rect">
            <a:avLst/>
          </a:prstGeom>
        </p:spPr>
        <p:txBody>
          <a:bodyPr anchor="t" rtlCol="false" tIns="0" lIns="0" bIns="0" rIns="0">
            <a:spAutoFit/>
          </a:bodyPr>
          <a:lstStyle/>
          <a:p>
            <a:pPr algn="l">
              <a:lnSpc>
                <a:spcPts val="11250"/>
              </a:lnSpc>
            </a:pPr>
            <a:r>
              <a:rPr lang="en-US" sz="12500" spc="-625" b="true">
                <a:solidFill>
                  <a:srgbClr val="E3E1DE"/>
                </a:solidFill>
                <a:latin typeface="Aileron Bold"/>
                <a:ea typeface="Aileron Bold"/>
                <a:cs typeface="Aileron Bold"/>
                <a:sym typeface="Aileron Bold"/>
              </a:rPr>
              <a:t>key milestones</a:t>
            </a:r>
          </a:p>
        </p:txBody>
      </p:sp>
      <p:grpSp>
        <p:nvGrpSpPr>
          <p:cNvPr name="Group 3" id="3"/>
          <p:cNvGrpSpPr/>
          <p:nvPr/>
        </p:nvGrpSpPr>
        <p:grpSpPr>
          <a:xfrm rot="0">
            <a:off x="1028700" y="3724246"/>
            <a:ext cx="8822094" cy="6562754"/>
            <a:chOff x="0" y="0"/>
            <a:chExt cx="1188096" cy="883825"/>
          </a:xfrm>
        </p:grpSpPr>
        <p:sp>
          <p:nvSpPr>
            <p:cNvPr name="Freeform 4" id="4"/>
            <p:cNvSpPr/>
            <p:nvPr/>
          </p:nvSpPr>
          <p:spPr>
            <a:xfrm flipH="false" flipV="false" rot="0">
              <a:off x="0" y="0"/>
              <a:ext cx="1188096" cy="883825"/>
            </a:xfrm>
            <a:custGeom>
              <a:avLst/>
              <a:gdLst/>
              <a:ahLst/>
              <a:cxnLst/>
              <a:rect r="r" b="b" t="t" l="l"/>
              <a:pathLst>
                <a:path h="883825" w="1188096">
                  <a:moveTo>
                    <a:pt x="0" y="0"/>
                  </a:moveTo>
                  <a:lnTo>
                    <a:pt x="1188096" y="0"/>
                  </a:lnTo>
                  <a:lnTo>
                    <a:pt x="1188096" y="883825"/>
                  </a:lnTo>
                  <a:lnTo>
                    <a:pt x="0" y="883825"/>
                  </a:lnTo>
                  <a:close/>
                </a:path>
              </a:pathLst>
            </a:custGeom>
            <a:blipFill>
              <a:blip r:embed="rId2"/>
              <a:stretch>
                <a:fillRect l="0" t="-66419" r="0" b="-10881"/>
              </a:stretch>
            </a:blipFill>
          </p:spPr>
        </p:sp>
      </p:grpSp>
      <p:sp>
        <p:nvSpPr>
          <p:cNvPr name="TextBox 5" id="5"/>
          <p:cNvSpPr txBox="true"/>
          <p:nvPr/>
        </p:nvSpPr>
        <p:spPr>
          <a:xfrm rot="0">
            <a:off x="12451990" y="5191824"/>
            <a:ext cx="4713434" cy="968376"/>
          </a:xfrm>
          <a:prstGeom prst="rect">
            <a:avLst/>
          </a:prstGeom>
        </p:spPr>
        <p:txBody>
          <a:bodyPr anchor="t" rtlCol="false" tIns="0" lIns="0" bIns="0" rIns="0">
            <a:spAutoFit/>
          </a:bodyPr>
          <a:lstStyle/>
          <a:p>
            <a:pPr algn="l">
              <a:lnSpc>
                <a:spcPts val="2500"/>
              </a:lnSpc>
            </a:pPr>
            <a:r>
              <a:rPr lang="en-US" sz="2500">
                <a:solidFill>
                  <a:srgbClr val="E3E1DE"/>
                </a:solidFill>
                <a:latin typeface="Aileron Light"/>
                <a:ea typeface="Aileron Light"/>
                <a:cs typeface="Aileron Light"/>
                <a:sym typeface="Aileron Light"/>
              </a:rPr>
              <a:t>EXPAND BRAND AWARENESS TO WIDER AUDIENCE</a:t>
            </a:r>
          </a:p>
          <a:p>
            <a:pPr algn="l">
              <a:lnSpc>
                <a:spcPts val="2500"/>
              </a:lnSpc>
            </a:pPr>
            <a:r>
              <a:rPr lang="en-US" sz="2500">
                <a:solidFill>
                  <a:srgbClr val="000000"/>
                </a:solidFill>
                <a:latin typeface="Aileron Light"/>
                <a:ea typeface="Aileron Light"/>
                <a:cs typeface="Aileron Light"/>
                <a:sym typeface="Aileron Light"/>
              </a:rPr>
              <a:t>20% WITHIN SIX MONTHS.</a:t>
            </a:r>
          </a:p>
        </p:txBody>
      </p:sp>
      <p:sp>
        <p:nvSpPr>
          <p:cNvPr name="TextBox 6" id="6"/>
          <p:cNvSpPr txBox="true"/>
          <p:nvPr/>
        </p:nvSpPr>
        <p:spPr>
          <a:xfrm rot="0">
            <a:off x="12451990" y="6697648"/>
            <a:ext cx="4874662" cy="1282701"/>
          </a:xfrm>
          <a:prstGeom prst="rect">
            <a:avLst/>
          </a:prstGeom>
        </p:spPr>
        <p:txBody>
          <a:bodyPr anchor="t" rtlCol="false" tIns="0" lIns="0" bIns="0" rIns="0">
            <a:spAutoFit/>
          </a:bodyPr>
          <a:lstStyle/>
          <a:p>
            <a:pPr algn="l">
              <a:lnSpc>
                <a:spcPts val="2500"/>
              </a:lnSpc>
            </a:pPr>
            <a:r>
              <a:rPr lang="en-US" sz="2500">
                <a:solidFill>
                  <a:srgbClr val="E3E1DE"/>
                </a:solidFill>
                <a:latin typeface="Aileron Light"/>
                <a:ea typeface="Aileron Light"/>
                <a:cs typeface="Aileron Light"/>
                <a:sym typeface="Aileron Light"/>
              </a:rPr>
              <a:t>INCREASE THE NUMBER </a:t>
            </a:r>
            <a:r>
              <a:rPr lang="en-US" sz="2500">
                <a:solidFill>
                  <a:srgbClr val="E3E1DE"/>
                </a:solidFill>
                <a:latin typeface="Aileron Light"/>
                <a:ea typeface="Aileron Light"/>
                <a:cs typeface="Aileron Light"/>
                <a:sym typeface="Aileron Light"/>
              </a:rPr>
              <a:t>OF FOLLOWERS AND ENGAGEMENT</a:t>
            </a:r>
          </a:p>
          <a:p>
            <a:pPr algn="l">
              <a:lnSpc>
                <a:spcPts val="2500"/>
              </a:lnSpc>
            </a:pPr>
            <a:r>
              <a:rPr lang="en-US" sz="2500">
                <a:solidFill>
                  <a:srgbClr val="000000"/>
                </a:solidFill>
                <a:latin typeface="Aileron Light"/>
                <a:ea typeface="Aileron Light"/>
                <a:cs typeface="Aileron Light"/>
                <a:sym typeface="Aileron Light"/>
              </a:rPr>
              <a:t>30% WITHIN SIX MONTHS.</a:t>
            </a:r>
          </a:p>
          <a:p>
            <a:pPr algn="l">
              <a:lnSpc>
                <a:spcPts val="2500"/>
              </a:lnSpc>
            </a:pPr>
          </a:p>
        </p:txBody>
      </p:sp>
      <p:sp>
        <p:nvSpPr>
          <p:cNvPr name="TextBox 7" id="7"/>
          <p:cNvSpPr txBox="true"/>
          <p:nvPr/>
        </p:nvSpPr>
        <p:spPr>
          <a:xfrm rot="0">
            <a:off x="12451990" y="8046243"/>
            <a:ext cx="5033040" cy="1282701"/>
          </a:xfrm>
          <a:prstGeom prst="rect">
            <a:avLst/>
          </a:prstGeom>
        </p:spPr>
        <p:txBody>
          <a:bodyPr anchor="t" rtlCol="false" tIns="0" lIns="0" bIns="0" rIns="0">
            <a:spAutoFit/>
          </a:bodyPr>
          <a:lstStyle/>
          <a:p>
            <a:pPr algn="l">
              <a:lnSpc>
                <a:spcPts val="2500"/>
              </a:lnSpc>
            </a:pPr>
            <a:r>
              <a:rPr lang="en-US" sz="2500">
                <a:solidFill>
                  <a:srgbClr val="E3E1DE"/>
                </a:solidFill>
                <a:latin typeface="Aileron Light"/>
                <a:ea typeface="Aileron Light"/>
                <a:cs typeface="Aileron Light"/>
                <a:sym typeface="Aileron Light"/>
              </a:rPr>
              <a:t>INCREASE TRAFFIC TO </a:t>
            </a:r>
            <a:r>
              <a:rPr lang="en-US" sz="2500">
                <a:solidFill>
                  <a:srgbClr val="E3E1DE"/>
                </a:solidFill>
                <a:latin typeface="Aileron Light"/>
                <a:ea typeface="Aileron Light"/>
                <a:cs typeface="Aileron Light"/>
                <a:sym typeface="Aileron Light"/>
              </a:rPr>
              <a:t>SOCIAL MEDIA ACCOUNT </a:t>
            </a:r>
          </a:p>
          <a:p>
            <a:pPr algn="l">
              <a:lnSpc>
                <a:spcPts val="2500"/>
              </a:lnSpc>
            </a:pPr>
            <a:r>
              <a:rPr lang="en-US" sz="2500">
                <a:solidFill>
                  <a:srgbClr val="000000"/>
                </a:solidFill>
                <a:latin typeface="Aileron Light"/>
                <a:ea typeface="Aileron Light"/>
                <a:cs typeface="Aileron Light"/>
                <a:sym typeface="Aileron Light"/>
              </a:rPr>
              <a:t>INCREASE TRAFFIC BY 35%  </a:t>
            </a:r>
          </a:p>
          <a:p>
            <a:pPr algn="l">
              <a:lnSpc>
                <a:spcPts val="2500"/>
              </a:lnSpc>
            </a:pPr>
          </a:p>
        </p:txBody>
      </p:sp>
      <p:sp>
        <p:nvSpPr>
          <p:cNvPr name="TextBox 8" id="8"/>
          <p:cNvSpPr txBox="true"/>
          <p:nvPr/>
        </p:nvSpPr>
        <p:spPr>
          <a:xfrm rot="0">
            <a:off x="11218901" y="5191824"/>
            <a:ext cx="587697" cy="339593"/>
          </a:xfrm>
          <a:prstGeom prst="rect">
            <a:avLst/>
          </a:prstGeom>
        </p:spPr>
        <p:txBody>
          <a:bodyPr anchor="t" rtlCol="false" tIns="0" lIns="0" bIns="0" rIns="0">
            <a:spAutoFit/>
          </a:bodyPr>
          <a:lstStyle/>
          <a:p>
            <a:pPr algn="l">
              <a:lnSpc>
                <a:spcPts val="2500"/>
              </a:lnSpc>
            </a:pPr>
            <a:r>
              <a:rPr lang="en-US" sz="2500" b="true">
                <a:solidFill>
                  <a:srgbClr val="E3E1DE"/>
                </a:solidFill>
                <a:latin typeface="Aileron Bold"/>
                <a:ea typeface="Aileron Bold"/>
                <a:cs typeface="Aileron Bold"/>
                <a:sym typeface="Aileron Bold"/>
              </a:rPr>
              <a:t>01</a:t>
            </a:r>
          </a:p>
        </p:txBody>
      </p:sp>
      <p:sp>
        <p:nvSpPr>
          <p:cNvPr name="TextBox 9" id="9"/>
          <p:cNvSpPr txBox="true"/>
          <p:nvPr/>
        </p:nvSpPr>
        <p:spPr>
          <a:xfrm rot="0">
            <a:off x="11218901" y="6697648"/>
            <a:ext cx="587697" cy="339593"/>
          </a:xfrm>
          <a:prstGeom prst="rect">
            <a:avLst/>
          </a:prstGeom>
        </p:spPr>
        <p:txBody>
          <a:bodyPr anchor="t" rtlCol="false" tIns="0" lIns="0" bIns="0" rIns="0">
            <a:spAutoFit/>
          </a:bodyPr>
          <a:lstStyle/>
          <a:p>
            <a:pPr algn="l">
              <a:lnSpc>
                <a:spcPts val="2500"/>
              </a:lnSpc>
            </a:pPr>
            <a:r>
              <a:rPr lang="en-US" sz="2500" b="true">
                <a:solidFill>
                  <a:srgbClr val="E3E1DE"/>
                </a:solidFill>
                <a:latin typeface="Aileron Bold"/>
                <a:ea typeface="Aileron Bold"/>
                <a:cs typeface="Aileron Bold"/>
                <a:sym typeface="Aileron Bold"/>
              </a:rPr>
              <a:t>02</a:t>
            </a:r>
          </a:p>
        </p:txBody>
      </p:sp>
      <p:sp>
        <p:nvSpPr>
          <p:cNvPr name="TextBox 10" id="10"/>
          <p:cNvSpPr txBox="true"/>
          <p:nvPr/>
        </p:nvSpPr>
        <p:spPr>
          <a:xfrm rot="0">
            <a:off x="11218901" y="8203471"/>
            <a:ext cx="587697" cy="339593"/>
          </a:xfrm>
          <a:prstGeom prst="rect">
            <a:avLst/>
          </a:prstGeom>
        </p:spPr>
        <p:txBody>
          <a:bodyPr anchor="t" rtlCol="false" tIns="0" lIns="0" bIns="0" rIns="0">
            <a:spAutoFit/>
          </a:bodyPr>
          <a:lstStyle/>
          <a:p>
            <a:pPr algn="l">
              <a:lnSpc>
                <a:spcPts val="2500"/>
              </a:lnSpc>
            </a:pPr>
            <a:r>
              <a:rPr lang="en-US" sz="2500" b="true">
                <a:solidFill>
                  <a:srgbClr val="E3E1DE"/>
                </a:solidFill>
                <a:latin typeface="Aileron Bold"/>
                <a:ea typeface="Aileron Bold"/>
                <a:cs typeface="Aileron Bold"/>
                <a:sym typeface="Aileron Bold"/>
              </a:rPr>
              <a:t>03</a:t>
            </a:r>
          </a:p>
        </p:txBody>
      </p:sp>
      <p:sp>
        <p:nvSpPr>
          <p:cNvPr name="AutoShape 11" id="11"/>
          <p:cNvSpPr/>
          <p:nvPr/>
        </p:nvSpPr>
        <p:spPr>
          <a:xfrm>
            <a:off x="9850794" y="6252711"/>
            <a:ext cx="8429172" cy="0"/>
          </a:xfrm>
          <a:prstGeom prst="line">
            <a:avLst/>
          </a:prstGeom>
          <a:ln cap="flat" w="9525">
            <a:solidFill>
              <a:srgbClr val="E3E1DE"/>
            </a:solidFill>
            <a:prstDash val="solid"/>
            <a:headEnd type="none" len="sm" w="sm"/>
            <a:tailEnd type="none" len="sm" w="sm"/>
          </a:ln>
        </p:spPr>
      </p:sp>
      <p:sp>
        <p:nvSpPr>
          <p:cNvPr name="AutoShape 12" id="12"/>
          <p:cNvSpPr/>
          <p:nvPr/>
        </p:nvSpPr>
        <p:spPr>
          <a:xfrm>
            <a:off x="9850794" y="4746887"/>
            <a:ext cx="8429172" cy="0"/>
          </a:xfrm>
          <a:prstGeom prst="line">
            <a:avLst/>
          </a:prstGeom>
          <a:ln cap="flat" w="9525">
            <a:solidFill>
              <a:srgbClr val="E3E1DE"/>
            </a:solidFill>
            <a:prstDash val="solid"/>
            <a:headEnd type="none" len="sm" w="sm"/>
            <a:tailEnd type="none" len="sm" w="sm"/>
          </a:ln>
        </p:spPr>
      </p:sp>
      <p:sp>
        <p:nvSpPr>
          <p:cNvPr name="AutoShape 13" id="13"/>
          <p:cNvSpPr/>
          <p:nvPr/>
        </p:nvSpPr>
        <p:spPr>
          <a:xfrm>
            <a:off x="9858828" y="7758535"/>
            <a:ext cx="8429172" cy="0"/>
          </a:xfrm>
          <a:prstGeom prst="line">
            <a:avLst/>
          </a:prstGeom>
          <a:ln cap="flat" w="9525">
            <a:solidFill>
              <a:srgbClr val="E3E1DE"/>
            </a:solidFill>
            <a:prstDash val="solid"/>
            <a:headEnd type="none" len="sm" w="sm"/>
            <a:tailEnd type="none" len="sm" w="sm"/>
          </a:ln>
        </p:spPr>
      </p:sp>
      <p:sp>
        <p:nvSpPr>
          <p:cNvPr name="AutoShape 14" id="14"/>
          <p:cNvSpPr/>
          <p:nvPr/>
        </p:nvSpPr>
        <p:spPr>
          <a:xfrm>
            <a:off x="9850794" y="9264359"/>
            <a:ext cx="8429172" cy="0"/>
          </a:xfrm>
          <a:prstGeom prst="line">
            <a:avLst/>
          </a:prstGeom>
          <a:ln cap="flat" w="9525">
            <a:solidFill>
              <a:srgbClr val="E3E1DE"/>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4430825"/>
          <a:ext cx="16230600" cy="5205732"/>
        </p:xfrm>
        <a:graphic>
          <a:graphicData uri="http://schemas.openxmlformats.org/drawingml/2006/table">
            <a:tbl>
              <a:tblPr/>
              <a:tblGrid>
                <a:gridCol w="5522682"/>
                <a:gridCol w="5211892"/>
                <a:gridCol w="5496026"/>
              </a:tblGrid>
              <a:tr h="879519">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FACEBOOK </a:t>
                      </a:r>
                      <a:r>
                        <a:rPr lang="en-US" sz="2499" strike="noStrike" u="none">
                          <a:solidFill>
                            <a:srgbClr val="A0A155"/>
                          </a:solidFill>
                          <a:latin typeface="DM Sans"/>
                          <a:ea typeface="DM Sans"/>
                          <a:cs typeface="DM Sans"/>
                          <a:sym typeface="DM Sans"/>
                        </a:rPr>
                        <a:t>FOLLOWERS</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TOTAL REACH</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TOTAL VIEWS</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r>
              <a:tr h="1722566">
                <a:tc>
                  <a:txBody>
                    <a:bodyPr anchor="t" rtlCol="false"/>
                    <a:lstStyle/>
                    <a:p>
                      <a:pPr algn="l">
                        <a:lnSpc>
                          <a:spcPts val="3299"/>
                        </a:lnSpc>
                        <a:defRPr/>
                      </a:pPr>
                      <a:r>
                        <a:rPr lang="en-US" sz="3299" b="true">
                          <a:solidFill>
                            <a:srgbClr val="A0A155"/>
                          </a:solidFill>
                          <a:latin typeface="DM Sans Bold"/>
                          <a:ea typeface="DM Sans Bold"/>
                          <a:cs typeface="DM Sans Bold"/>
                          <a:sym typeface="DM Sans Bold"/>
                        </a:rPr>
                        <a:t>566 FOLLOW</a:t>
                      </a:r>
                      <a:endParaRPr lang="en-US" sz="1100"/>
                    </a:p>
                    <a:p>
                      <a:pPr algn="l" marL="0" indent="0" lvl="0">
                        <a:lnSpc>
                          <a:spcPts val="3299"/>
                        </a:lnSpc>
                      </a:pPr>
                      <a:r>
                        <a:rPr lang="en-US" b="true" sz="3299">
                          <a:solidFill>
                            <a:srgbClr val="A0A155"/>
                          </a:solidFill>
                          <a:latin typeface="DM Sans Bold"/>
                          <a:ea typeface="DM Sans Bold"/>
                          <a:cs typeface="DM Sans Bold"/>
                          <a:sym typeface="DM Sans Bold"/>
                        </a:rPr>
                        <a:t>488 LIKE</a:t>
                      </a:r>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199"/>
                        </a:lnSpc>
                        <a:defRPr/>
                      </a:pPr>
                      <a:r>
                        <a:rPr lang="en-US" b="true" sz="3199">
                          <a:solidFill>
                            <a:srgbClr val="A0A155"/>
                          </a:solidFill>
                          <a:latin typeface="DM Sans Bold"/>
                          <a:ea typeface="DM Sans Bold"/>
                          <a:cs typeface="DM Sans Bold"/>
                          <a:sym typeface="DM Sans Bold"/>
                        </a:rPr>
                        <a:t>8.5K Reach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199"/>
                        </a:lnSpc>
                        <a:defRPr/>
                      </a:pPr>
                      <a:r>
                        <a:rPr lang="en-US" b="true" sz="3199">
                          <a:solidFill>
                            <a:srgbClr val="A0A155"/>
                          </a:solidFill>
                          <a:latin typeface="DM Sans Bold"/>
                          <a:ea typeface="DM Sans Bold"/>
                          <a:cs typeface="DM Sans Bold"/>
                          <a:sym typeface="DM Sans Bold"/>
                        </a:rPr>
                        <a:t>26.7k View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r>
              <a:tr h="879519">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TOTAL INTERACTIONS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 WATCH TIME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ENAGAGEMENT RATE</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r>
              <a:tr h="1724129">
                <a:tc>
                  <a:txBody>
                    <a:bodyPr anchor="t" rtlCol="false"/>
                    <a:lstStyle/>
                    <a:p>
                      <a:pPr algn="ctr" marL="0" indent="0" lvl="0">
                        <a:lnSpc>
                          <a:spcPts val="3200"/>
                        </a:lnSpc>
                        <a:defRPr/>
                      </a:pPr>
                      <a:r>
                        <a:rPr lang="en-US" b="true" sz="3200">
                          <a:solidFill>
                            <a:srgbClr val="A0A155"/>
                          </a:solidFill>
                          <a:latin typeface="DM Sans Bold"/>
                          <a:ea typeface="DM Sans Bold"/>
                          <a:cs typeface="DM Sans Bold"/>
                          <a:sym typeface="DM Sans Bold"/>
                        </a:rPr>
                        <a:t>509</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200"/>
                        </a:lnSpc>
                        <a:defRPr/>
                      </a:pPr>
                      <a:r>
                        <a:rPr lang="en-US" b="true" sz="3200">
                          <a:solidFill>
                            <a:srgbClr val="A0A155"/>
                          </a:solidFill>
                          <a:latin typeface="DM Sans Bold"/>
                          <a:ea typeface="DM Sans Bold"/>
                          <a:cs typeface="DM Sans Bold"/>
                          <a:sym typeface="DM Sans Bold"/>
                        </a:rPr>
                        <a:t>16 H 6 M</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200"/>
                        </a:lnSpc>
                        <a:defRPr/>
                      </a:pPr>
                      <a:r>
                        <a:rPr lang="en-US" b="true" sz="3200">
                          <a:solidFill>
                            <a:srgbClr val="A0A155"/>
                          </a:solidFill>
                          <a:latin typeface="DM Sans Bold"/>
                          <a:ea typeface="DM Sans Bold"/>
                          <a:cs typeface="DM Sans Bold"/>
                          <a:sym typeface="DM Sans Bold"/>
                        </a:rPr>
                        <a:t>10%</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r>
            </a:tbl>
          </a:graphicData>
        </a:graphic>
      </p:graphicFrame>
      <p:grpSp>
        <p:nvGrpSpPr>
          <p:cNvPr name="Group 3" id="3"/>
          <p:cNvGrpSpPr/>
          <p:nvPr/>
        </p:nvGrpSpPr>
        <p:grpSpPr>
          <a:xfrm rot="0">
            <a:off x="10963763" y="468569"/>
            <a:ext cx="6295537" cy="3385740"/>
            <a:chOff x="0" y="0"/>
            <a:chExt cx="1394552" cy="749990"/>
          </a:xfrm>
        </p:grpSpPr>
        <p:sp>
          <p:nvSpPr>
            <p:cNvPr name="Freeform 4" id="4"/>
            <p:cNvSpPr/>
            <p:nvPr/>
          </p:nvSpPr>
          <p:spPr>
            <a:xfrm flipH="false" flipV="false" rot="0">
              <a:off x="0" y="0"/>
              <a:ext cx="1394552" cy="749990"/>
            </a:xfrm>
            <a:custGeom>
              <a:avLst/>
              <a:gdLst/>
              <a:ahLst/>
              <a:cxnLst/>
              <a:rect r="r" b="b" t="t" l="l"/>
              <a:pathLst>
                <a:path h="749990" w="1394552">
                  <a:moveTo>
                    <a:pt x="122975" y="0"/>
                  </a:moveTo>
                  <a:lnTo>
                    <a:pt x="1271578" y="0"/>
                  </a:lnTo>
                  <a:cubicBezTo>
                    <a:pt x="1304192" y="0"/>
                    <a:pt x="1335472" y="12956"/>
                    <a:pt x="1358534" y="36018"/>
                  </a:cubicBezTo>
                  <a:cubicBezTo>
                    <a:pt x="1381596" y="59081"/>
                    <a:pt x="1394552" y="90360"/>
                    <a:pt x="1394552" y="122975"/>
                  </a:cubicBezTo>
                  <a:lnTo>
                    <a:pt x="1394552" y="627016"/>
                  </a:lnTo>
                  <a:cubicBezTo>
                    <a:pt x="1394552" y="659631"/>
                    <a:pt x="1381596" y="690910"/>
                    <a:pt x="1358534" y="713972"/>
                  </a:cubicBezTo>
                  <a:cubicBezTo>
                    <a:pt x="1335472" y="737034"/>
                    <a:pt x="1304192" y="749990"/>
                    <a:pt x="1271578" y="749990"/>
                  </a:cubicBezTo>
                  <a:lnTo>
                    <a:pt x="122975" y="749990"/>
                  </a:lnTo>
                  <a:cubicBezTo>
                    <a:pt x="90360" y="749990"/>
                    <a:pt x="59081" y="737034"/>
                    <a:pt x="36018" y="713972"/>
                  </a:cubicBezTo>
                  <a:cubicBezTo>
                    <a:pt x="12956" y="690910"/>
                    <a:pt x="0" y="659631"/>
                    <a:pt x="0" y="627016"/>
                  </a:cubicBezTo>
                  <a:lnTo>
                    <a:pt x="0" y="122975"/>
                  </a:lnTo>
                  <a:cubicBezTo>
                    <a:pt x="0" y="90360"/>
                    <a:pt x="12956" y="59081"/>
                    <a:pt x="36018" y="36018"/>
                  </a:cubicBezTo>
                  <a:cubicBezTo>
                    <a:pt x="59081" y="12956"/>
                    <a:pt x="90360" y="0"/>
                    <a:pt x="122975" y="0"/>
                  </a:cubicBezTo>
                  <a:close/>
                </a:path>
              </a:pathLst>
            </a:custGeom>
            <a:blipFill>
              <a:blip r:embed="rId2"/>
              <a:stretch>
                <a:fillRect l="0" t="-45956" r="0" b="-26125"/>
              </a:stretch>
            </a:blipFill>
            <a:ln cap="rnd">
              <a:noFill/>
              <a:prstDash val="solid"/>
              <a:round/>
            </a:ln>
          </p:spPr>
        </p:sp>
      </p:grpSp>
      <p:pic>
        <p:nvPicPr>
          <p:cNvPr name="Picture 5" id="5"/>
          <p:cNvPicPr>
            <a:picLocks noChangeAspect="true"/>
          </p:cNvPicPr>
          <p:nvPr/>
        </p:nvPicPr>
        <p:blipFill>
          <a:blip r:embed="rId3"/>
          <a:stretch>
            <a:fillRect/>
          </a:stretch>
        </p:blipFill>
        <p:spPr>
          <a:xfrm rot="0">
            <a:off x="3941803" y="5223379"/>
            <a:ext cx="2802613" cy="2043863"/>
          </a:xfrm>
          <a:prstGeom prst="rect">
            <a:avLst/>
          </a:prstGeom>
        </p:spPr>
      </p:pic>
      <p:sp>
        <p:nvSpPr>
          <p:cNvPr name="Freeform 6" id="6"/>
          <p:cNvSpPr/>
          <p:nvPr/>
        </p:nvSpPr>
        <p:spPr>
          <a:xfrm flipH="false" flipV="false" rot="0">
            <a:off x="8777130" y="1320981"/>
            <a:ext cx="1680916" cy="1680916"/>
          </a:xfrm>
          <a:custGeom>
            <a:avLst/>
            <a:gdLst/>
            <a:ahLst/>
            <a:cxnLst/>
            <a:rect r="r" b="b" t="t" l="l"/>
            <a:pathLst>
              <a:path h="1680916" w="1680916">
                <a:moveTo>
                  <a:pt x="0" y="0"/>
                </a:moveTo>
                <a:lnTo>
                  <a:pt x="1680916" y="0"/>
                </a:lnTo>
                <a:lnTo>
                  <a:pt x="1680916" y="1680916"/>
                </a:lnTo>
                <a:lnTo>
                  <a:pt x="0" y="16809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060342"/>
            <a:ext cx="7561127" cy="2583193"/>
          </a:xfrm>
          <a:prstGeom prst="rect">
            <a:avLst/>
          </a:prstGeom>
        </p:spPr>
        <p:txBody>
          <a:bodyPr anchor="t" rtlCol="false" tIns="0" lIns="0" bIns="0" rIns="0">
            <a:spAutoFit/>
          </a:bodyPr>
          <a:lstStyle/>
          <a:p>
            <a:pPr algn="l" marL="0" indent="0" lvl="1">
              <a:lnSpc>
                <a:spcPts val="9690"/>
              </a:lnSpc>
              <a:spcBef>
                <a:spcPct val="0"/>
              </a:spcBef>
            </a:pPr>
            <a:r>
              <a:rPr lang="en-US" sz="11400" spc="-627" strike="noStrike" u="none">
                <a:solidFill>
                  <a:srgbClr val="000000"/>
                </a:solidFill>
                <a:latin typeface="Arial Unicode"/>
                <a:ea typeface="Arial Unicode"/>
                <a:cs typeface="Arial Unicode"/>
                <a:sym typeface="Arial Unicode"/>
              </a:rPr>
              <a:t>Social Media Performance</a:t>
            </a:r>
          </a:p>
        </p:txBody>
      </p:sp>
    </p:spTree>
  </p:cSld>
  <p:clrMapOvr>
    <a:masterClrMapping/>
  </p:clrMapOvr>
  <p:transition spd="fast">
    <p:wipe dir="d"/>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Freeform 3" id="3"/>
          <p:cNvSpPr/>
          <p:nvPr/>
        </p:nvSpPr>
        <p:spPr>
          <a:xfrm flipH="false" flipV="false" rot="0">
            <a:off x="5189337" y="1880985"/>
            <a:ext cx="12393277" cy="6753583"/>
          </a:xfrm>
          <a:custGeom>
            <a:avLst/>
            <a:gdLst/>
            <a:ahLst/>
            <a:cxnLst/>
            <a:rect r="r" b="b" t="t" l="l"/>
            <a:pathLst>
              <a:path h="6753583" w="12393277">
                <a:moveTo>
                  <a:pt x="0" y="0"/>
                </a:moveTo>
                <a:lnTo>
                  <a:pt x="12393277" y="0"/>
                </a:lnTo>
                <a:lnTo>
                  <a:pt x="12393277" y="6753583"/>
                </a:lnTo>
                <a:lnTo>
                  <a:pt x="0" y="6753583"/>
                </a:lnTo>
                <a:lnTo>
                  <a:pt x="0" y="0"/>
                </a:lnTo>
                <a:close/>
              </a:path>
            </a:pathLst>
          </a:custGeom>
          <a:blipFill>
            <a:blip r:embed="rId3"/>
            <a:stretch>
              <a:fillRect l="0" t="-1048" r="0" b="-1048"/>
            </a:stretch>
          </a:blipFill>
        </p:spPr>
      </p:sp>
      <p:sp>
        <p:nvSpPr>
          <p:cNvPr name="AutoShape 4" id="4"/>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TextBox 5" id="5"/>
          <p:cNvSpPr txBox="true"/>
          <p:nvPr/>
        </p:nvSpPr>
        <p:spPr>
          <a:xfrm rot="0">
            <a:off x="1028700" y="811530"/>
            <a:ext cx="4160637" cy="396240"/>
          </a:xfrm>
          <a:prstGeom prst="rect">
            <a:avLst/>
          </a:prstGeom>
        </p:spPr>
        <p:txBody>
          <a:bodyPr anchor="t" rtlCol="false" tIns="0" lIns="0" bIns="0" rIns="0">
            <a:spAutoFit/>
          </a:bodyPr>
          <a:lstStyle/>
          <a:p>
            <a:pPr algn="l">
              <a:lnSpc>
                <a:spcPts val="3359"/>
              </a:lnSpc>
            </a:pPr>
            <a:r>
              <a:rPr lang="en-US" sz="2400" spc="-48" b="true">
                <a:solidFill>
                  <a:srgbClr val="36211B"/>
                </a:solidFill>
                <a:latin typeface="Canva Sans Bold"/>
                <a:ea typeface="Canva Sans Bold"/>
                <a:cs typeface="Canva Sans Bold"/>
                <a:sym typeface="Canva Sans Bold"/>
              </a:rPr>
              <a:t>Content overview Facebook</a:t>
            </a:r>
          </a:p>
        </p:txBody>
      </p:sp>
      <p:sp>
        <p:nvSpPr>
          <p:cNvPr name="TextBox 6" id="6"/>
          <p:cNvSpPr txBox="true"/>
          <p:nvPr/>
        </p:nvSpPr>
        <p:spPr>
          <a:xfrm rot="0">
            <a:off x="15160864" y="8862060"/>
            <a:ext cx="2098436" cy="396240"/>
          </a:xfrm>
          <a:prstGeom prst="rect">
            <a:avLst/>
          </a:prstGeom>
        </p:spPr>
        <p:txBody>
          <a:bodyPr anchor="t" rtlCol="false" tIns="0" lIns="0" bIns="0" rIns="0">
            <a:spAutoFit/>
          </a:bodyPr>
          <a:lstStyle/>
          <a:p>
            <a:pPr algn="r">
              <a:lnSpc>
                <a:spcPts val="3359"/>
              </a:lnSpc>
            </a:pPr>
            <a:r>
              <a:rPr lang="en-US" sz="2400" spc="-48">
                <a:solidFill>
                  <a:srgbClr val="36211B"/>
                </a:solidFill>
                <a:latin typeface="Canva Sans"/>
                <a:ea typeface="Canva Sans"/>
                <a:cs typeface="Canva Sans"/>
                <a:sym typeface="Canva Sans"/>
              </a:rPr>
              <a:t>6</a:t>
            </a:r>
          </a:p>
        </p:txBody>
      </p:sp>
      <p:sp>
        <p:nvSpPr>
          <p:cNvPr name="TextBox 7" id="7"/>
          <p:cNvSpPr txBox="true"/>
          <p:nvPr/>
        </p:nvSpPr>
        <p:spPr>
          <a:xfrm rot="0">
            <a:off x="8738293" y="8596468"/>
            <a:ext cx="4564447" cy="396240"/>
          </a:xfrm>
          <a:prstGeom prst="rect">
            <a:avLst/>
          </a:prstGeom>
        </p:spPr>
        <p:txBody>
          <a:bodyPr anchor="t" rtlCol="false" tIns="0" lIns="0" bIns="0" rIns="0">
            <a:spAutoFit/>
          </a:bodyPr>
          <a:lstStyle/>
          <a:p>
            <a:pPr algn="ctr">
              <a:lnSpc>
                <a:spcPts val="3359"/>
              </a:lnSpc>
            </a:pPr>
            <a:r>
              <a:rPr lang="en-US" sz="2400" spc="-48">
                <a:solidFill>
                  <a:srgbClr val="36211B"/>
                </a:solidFill>
                <a:latin typeface="Canva Sans"/>
                <a:ea typeface="Canva Sans"/>
                <a:cs typeface="Canva Sans"/>
                <a:sym typeface="Canva Sans"/>
              </a:rPr>
              <a:t>Content overview</a:t>
            </a:r>
          </a:p>
        </p:txBody>
      </p:sp>
      <p:sp>
        <p:nvSpPr>
          <p:cNvPr name="TextBox 8" id="8"/>
          <p:cNvSpPr txBox="true"/>
          <p:nvPr/>
        </p:nvSpPr>
        <p:spPr>
          <a:xfrm rot="0">
            <a:off x="1028700" y="1809750"/>
            <a:ext cx="3925007" cy="4443729"/>
          </a:xfrm>
          <a:prstGeom prst="rect">
            <a:avLst/>
          </a:prstGeom>
        </p:spPr>
        <p:txBody>
          <a:bodyPr anchor="t" rtlCol="false" tIns="0" lIns="0" bIns="0" rIns="0">
            <a:spAutoFit/>
          </a:bodyPr>
          <a:lstStyle/>
          <a:p>
            <a:pPr algn="l">
              <a:lnSpc>
                <a:spcPts val="3920"/>
              </a:lnSpc>
            </a:pPr>
            <a:r>
              <a:rPr lang="en-US" sz="2800" spc="-112">
                <a:solidFill>
                  <a:srgbClr val="36211B"/>
                </a:solidFill>
                <a:latin typeface="IBM Plex Serif"/>
                <a:ea typeface="IBM Plex Serif"/>
                <a:cs typeface="IBM Plex Serif"/>
                <a:sym typeface="IBM Plex Serif"/>
              </a:rPr>
              <a:t>"By the end of the project period, we successfully achieved an acceptable reach and noticeable engagement, reflecting improved content performance and organic growth."</a:t>
            </a:r>
          </a:p>
          <a:p>
            <a:pPr algn="l">
              <a:lnSpc>
                <a:spcPts val="3920"/>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4430825"/>
          <a:ext cx="16230600" cy="3594758"/>
        </p:xfrm>
        <a:graphic>
          <a:graphicData uri="http://schemas.openxmlformats.org/drawingml/2006/table">
            <a:tbl>
              <a:tblPr/>
              <a:tblGrid>
                <a:gridCol w="5522682"/>
                <a:gridCol w="5211892"/>
                <a:gridCol w="5496026"/>
              </a:tblGrid>
              <a:tr h="880969">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INSTGRAM </a:t>
                      </a:r>
                      <a:r>
                        <a:rPr lang="en-US" sz="2499" strike="noStrike" u="none">
                          <a:solidFill>
                            <a:srgbClr val="A0A155"/>
                          </a:solidFill>
                          <a:latin typeface="DM Sans"/>
                          <a:ea typeface="DM Sans"/>
                          <a:cs typeface="DM Sans"/>
                          <a:sym typeface="DM Sans"/>
                        </a:rPr>
                        <a:t>FOLLOWERS</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TOTAL REACH</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TOTAL VIEWS</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r>
              <a:tr h="2713789">
                <a:tc>
                  <a:txBody>
                    <a:bodyPr anchor="t" rtlCol="false"/>
                    <a:lstStyle/>
                    <a:p>
                      <a:pPr algn="l" marL="0" indent="0" lvl="0">
                        <a:lnSpc>
                          <a:spcPts val="3299"/>
                        </a:lnSpc>
                        <a:defRPr/>
                      </a:pPr>
                      <a:r>
                        <a:rPr lang="en-US" b="true" sz="3299">
                          <a:solidFill>
                            <a:srgbClr val="A0A155"/>
                          </a:solidFill>
                          <a:latin typeface="DM Sans Bold"/>
                          <a:ea typeface="DM Sans Bold"/>
                          <a:cs typeface="DM Sans Bold"/>
                          <a:sym typeface="DM Sans Bold"/>
                        </a:rPr>
                        <a:t>36 FOLLOW</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199"/>
                        </a:lnSpc>
                        <a:defRPr/>
                      </a:pPr>
                      <a:r>
                        <a:rPr lang="en-US" b="true" sz="3199">
                          <a:solidFill>
                            <a:srgbClr val="A0A155"/>
                          </a:solidFill>
                          <a:latin typeface="DM Sans Bold"/>
                          <a:ea typeface="DM Sans Bold"/>
                          <a:cs typeface="DM Sans Bold"/>
                          <a:sym typeface="DM Sans Bold"/>
                        </a:rPr>
                        <a:t>366 Reach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199"/>
                        </a:lnSpc>
                        <a:defRPr/>
                      </a:pPr>
                      <a:r>
                        <a:rPr lang="en-US" b="true" sz="3199">
                          <a:solidFill>
                            <a:srgbClr val="A0A155"/>
                          </a:solidFill>
                          <a:latin typeface="DM Sans Bold"/>
                          <a:ea typeface="DM Sans Bold"/>
                          <a:cs typeface="DM Sans Bold"/>
                          <a:sym typeface="DM Sans Bold"/>
                        </a:rPr>
                        <a:t>726 View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r>
            </a:tbl>
          </a:graphicData>
        </a:graphic>
      </p:graphicFrame>
      <p:grpSp>
        <p:nvGrpSpPr>
          <p:cNvPr name="Group 3" id="3"/>
          <p:cNvGrpSpPr/>
          <p:nvPr/>
        </p:nvGrpSpPr>
        <p:grpSpPr>
          <a:xfrm rot="0">
            <a:off x="10963763" y="468569"/>
            <a:ext cx="6295537" cy="3385740"/>
            <a:chOff x="0" y="0"/>
            <a:chExt cx="1394552" cy="749990"/>
          </a:xfrm>
        </p:grpSpPr>
        <p:sp>
          <p:nvSpPr>
            <p:cNvPr name="Freeform 4" id="4"/>
            <p:cNvSpPr/>
            <p:nvPr/>
          </p:nvSpPr>
          <p:spPr>
            <a:xfrm flipH="false" flipV="false" rot="0">
              <a:off x="0" y="0"/>
              <a:ext cx="1394552" cy="749990"/>
            </a:xfrm>
            <a:custGeom>
              <a:avLst/>
              <a:gdLst/>
              <a:ahLst/>
              <a:cxnLst/>
              <a:rect r="r" b="b" t="t" l="l"/>
              <a:pathLst>
                <a:path h="749990" w="1394552">
                  <a:moveTo>
                    <a:pt x="122975" y="0"/>
                  </a:moveTo>
                  <a:lnTo>
                    <a:pt x="1271578" y="0"/>
                  </a:lnTo>
                  <a:cubicBezTo>
                    <a:pt x="1304192" y="0"/>
                    <a:pt x="1335472" y="12956"/>
                    <a:pt x="1358534" y="36018"/>
                  </a:cubicBezTo>
                  <a:cubicBezTo>
                    <a:pt x="1381596" y="59081"/>
                    <a:pt x="1394552" y="90360"/>
                    <a:pt x="1394552" y="122975"/>
                  </a:cubicBezTo>
                  <a:lnTo>
                    <a:pt x="1394552" y="627016"/>
                  </a:lnTo>
                  <a:cubicBezTo>
                    <a:pt x="1394552" y="659631"/>
                    <a:pt x="1381596" y="690910"/>
                    <a:pt x="1358534" y="713972"/>
                  </a:cubicBezTo>
                  <a:cubicBezTo>
                    <a:pt x="1335472" y="737034"/>
                    <a:pt x="1304192" y="749990"/>
                    <a:pt x="1271578" y="749990"/>
                  </a:cubicBezTo>
                  <a:lnTo>
                    <a:pt x="122975" y="749990"/>
                  </a:lnTo>
                  <a:cubicBezTo>
                    <a:pt x="90360" y="749990"/>
                    <a:pt x="59081" y="737034"/>
                    <a:pt x="36018" y="713972"/>
                  </a:cubicBezTo>
                  <a:cubicBezTo>
                    <a:pt x="12956" y="690910"/>
                    <a:pt x="0" y="659631"/>
                    <a:pt x="0" y="627016"/>
                  </a:cubicBezTo>
                  <a:lnTo>
                    <a:pt x="0" y="122975"/>
                  </a:lnTo>
                  <a:cubicBezTo>
                    <a:pt x="0" y="90360"/>
                    <a:pt x="12956" y="59081"/>
                    <a:pt x="36018" y="36018"/>
                  </a:cubicBezTo>
                  <a:cubicBezTo>
                    <a:pt x="59081" y="12956"/>
                    <a:pt x="90360" y="0"/>
                    <a:pt x="122975" y="0"/>
                  </a:cubicBezTo>
                  <a:close/>
                </a:path>
              </a:pathLst>
            </a:custGeom>
            <a:blipFill>
              <a:blip r:embed="rId2"/>
              <a:stretch>
                <a:fillRect l="0" t="-39419" r="0" b="-9673"/>
              </a:stretch>
            </a:blipFill>
            <a:ln cap="rnd">
              <a:noFill/>
              <a:prstDash val="solid"/>
              <a:round/>
            </a:ln>
          </p:spPr>
        </p:sp>
      </p:grpSp>
      <p:pic>
        <p:nvPicPr>
          <p:cNvPr name="Picture 5" id="5"/>
          <p:cNvPicPr>
            <a:picLocks noChangeAspect="true"/>
          </p:cNvPicPr>
          <p:nvPr/>
        </p:nvPicPr>
        <p:blipFill>
          <a:blip r:embed="rId3"/>
          <a:stretch>
            <a:fillRect/>
          </a:stretch>
        </p:blipFill>
        <p:spPr>
          <a:xfrm rot="0">
            <a:off x="4168804" y="5166008"/>
            <a:ext cx="2209471" cy="2880529"/>
          </a:xfrm>
          <a:prstGeom prst="rect">
            <a:avLst/>
          </a:prstGeom>
        </p:spPr>
      </p:pic>
      <p:sp>
        <p:nvSpPr>
          <p:cNvPr name="Freeform 6" id="6"/>
          <p:cNvSpPr/>
          <p:nvPr/>
        </p:nvSpPr>
        <p:spPr>
          <a:xfrm flipH="false" flipV="false" rot="0">
            <a:off x="8982030" y="1297002"/>
            <a:ext cx="1728874" cy="1728874"/>
          </a:xfrm>
          <a:custGeom>
            <a:avLst/>
            <a:gdLst/>
            <a:ahLst/>
            <a:cxnLst/>
            <a:rect r="r" b="b" t="t" l="l"/>
            <a:pathLst>
              <a:path h="1728874" w="1728874">
                <a:moveTo>
                  <a:pt x="0" y="0"/>
                </a:moveTo>
                <a:lnTo>
                  <a:pt x="1728875" y="0"/>
                </a:lnTo>
                <a:lnTo>
                  <a:pt x="1728875" y="1728874"/>
                </a:lnTo>
                <a:lnTo>
                  <a:pt x="0" y="1728874"/>
                </a:lnTo>
                <a:lnTo>
                  <a:pt x="0" y="0"/>
                </a:lnTo>
                <a:close/>
              </a:path>
            </a:pathLst>
          </a:custGeom>
          <a:blipFill>
            <a:blip r:embed="rId4"/>
            <a:stretch>
              <a:fillRect l="0" t="0" r="0" b="0"/>
            </a:stretch>
          </a:blipFill>
        </p:spPr>
      </p:sp>
      <p:sp>
        <p:nvSpPr>
          <p:cNvPr name="TextBox 7" id="7"/>
          <p:cNvSpPr txBox="true"/>
          <p:nvPr/>
        </p:nvSpPr>
        <p:spPr>
          <a:xfrm rot="0">
            <a:off x="1028700" y="1060342"/>
            <a:ext cx="7700472" cy="2583193"/>
          </a:xfrm>
          <a:prstGeom prst="rect">
            <a:avLst/>
          </a:prstGeom>
        </p:spPr>
        <p:txBody>
          <a:bodyPr anchor="t" rtlCol="false" tIns="0" lIns="0" bIns="0" rIns="0">
            <a:spAutoFit/>
          </a:bodyPr>
          <a:lstStyle/>
          <a:p>
            <a:pPr algn="l" marL="0" indent="0" lvl="1">
              <a:lnSpc>
                <a:spcPts val="9690"/>
              </a:lnSpc>
              <a:spcBef>
                <a:spcPct val="0"/>
              </a:spcBef>
            </a:pPr>
            <a:r>
              <a:rPr lang="en-US" sz="11400" spc="-627" strike="noStrike" u="none">
                <a:solidFill>
                  <a:srgbClr val="000000"/>
                </a:solidFill>
                <a:latin typeface="Arial Unicode"/>
                <a:ea typeface="Arial Unicode"/>
                <a:cs typeface="Arial Unicode"/>
                <a:sym typeface="Arial Unicode"/>
              </a:rPr>
              <a:t>Social Media Performance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Freeform 3" id="3"/>
          <p:cNvSpPr/>
          <p:nvPr/>
        </p:nvSpPr>
        <p:spPr>
          <a:xfrm flipH="false" flipV="false" rot="0">
            <a:off x="5189337" y="1880985"/>
            <a:ext cx="12393277" cy="6753583"/>
          </a:xfrm>
          <a:custGeom>
            <a:avLst/>
            <a:gdLst/>
            <a:ahLst/>
            <a:cxnLst/>
            <a:rect r="r" b="b" t="t" l="l"/>
            <a:pathLst>
              <a:path h="6753583" w="12393277">
                <a:moveTo>
                  <a:pt x="0" y="0"/>
                </a:moveTo>
                <a:lnTo>
                  <a:pt x="12393277" y="0"/>
                </a:lnTo>
                <a:lnTo>
                  <a:pt x="12393277" y="6753583"/>
                </a:lnTo>
                <a:lnTo>
                  <a:pt x="0" y="6753583"/>
                </a:lnTo>
                <a:lnTo>
                  <a:pt x="0" y="0"/>
                </a:lnTo>
                <a:close/>
              </a:path>
            </a:pathLst>
          </a:custGeom>
          <a:blipFill>
            <a:blip r:embed="rId3"/>
            <a:stretch>
              <a:fillRect l="0" t="-5886" r="0" b="-5886"/>
            </a:stretch>
          </a:blipFill>
        </p:spPr>
      </p:sp>
      <p:sp>
        <p:nvSpPr>
          <p:cNvPr name="AutoShape 4" id="4"/>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TextBox 5" id="5"/>
          <p:cNvSpPr txBox="true"/>
          <p:nvPr/>
        </p:nvSpPr>
        <p:spPr>
          <a:xfrm rot="0">
            <a:off x="1028700" y="811530"/>
            <a:ext cx="4160637" cy="396240"/>
          </a:xfrm>
          <a:prstGeom prst="rect">
            <a:avLst/>
          </a:prstGeom>
        </p:spPr>
        <p:txBody>
          <a:bodyPr anchor="t" rtlCol="false" tIns="0" lIns="0" bIns="0" rIns="0">
            <a:spAutoFit/>
          </a:bodyPr>
          <a:lstStyle/>
          <a:p>
            <a:pPr algn="l">
              <a:lnSpc>
                <a:spcPts val="3359"/>
              </a:lnSpc>
            </a:pPr>
            <a:r>
              <a:rPr lang="en-US" sz="2400" spc="-48" b="true">
                <a:solidFill>
                  <a:srgbClr val="36211B"/>
                </a:solidFill>
                <a:latin typeface="Canva Sans Bold"/>
                <a:ea typeface="Canva Sans Bold"/>
                <a:cs typeface="Canva Sans Bold"/>
                <a:sym typeface="Canva Sans Bold"/>
              </a:rPr>
              <a:t>Total fb performance</a:t>
            </a:r>
          </a:p>
        </p:txBody>
      </p:sp>
      <p:sp>
        <p:nvSpPr>
          <p:cNvPr name="TextBox 6" id="6"/>
          <p:cNvSpPr txBox="true"/>
          <p:nvPr/>
        </p:nvSpPr>
        <p:spPr>
          <a:xfrm rot="0">
            <a:off x="15160864" y="8862060"/>
            <a:ext cx="2098436" cy="396240"/>
          </a:xfrm>
          <a:prstGeom prst="rect">
            <a:avLst/>
          </a:prstGeom>
        </p:spPr>
        <p:txBody>
          <a:bodyPr anchor="t" rtlCol="false" tIns="0" lIns="0" bIns="0" rIns="0">
            <a:spAutoFit/>
          </a:bodyPr>
          <a:lstStyle/>
          <a:p>
            <a:pPr algn="r">
              <a:lnSpc>
                <a:spcPts val="3359"/>
              </a:lnSpc>
            </a:pPr>
            <a:r>
              <a:rPr lang="en-US" sz="2400" spc="-48">
                <a:solidFill>
                  <a:srgbClr val="36211B"/>
                </a:solidFill>
                <a:latin typeface="Canva Sans"/>
                <a:ea typeface="Canva Sans"/>
                <a:cs typeface="Canva Sans"/>
                <a:sym typeface="Canva Sans"/>
              </a:rPr>
              <a:t>6</a:t>
            </a:r>
          </a:p>
        </p:txBody>
      </p:sp>
      <p:sp>
        <p:nvSpPr>
          <p:cNvPr name="TextBox 7" id="7"/>
          <p:cNvSpPr txBox="true"/>
          <p:nvPr/>
        </p:nvSpPr>
        <p:spPr>
          <a:xfrm rot="0">
            <a:off x="8738293" y="8596468"/>
            <a:ext cx="4564447" cy="396240"/>
          </a:xfrm>
          <a:prstGeom prst="rect">
            <a:avLst/>
          </a:prstGeom>
        </p:spPr>
        <p:txBody>
          <a:bodyPr anchor="t" rtlCol="false" tIns="0" lIns="0" bIns="0" rIns="0">
            <a:spAutoFit/>
          </a:bodyPr>
          <a:lstStyle/>
          <a:p>
            <a:pPr algn="ctr">
              <a:lnSpc>
                <a:spcPts val="3359"/>
              </a:lnSpc>
            </a:pPr>
            <a:r>
              <a:rPr lang="en-US" sz="2400" spc="-48">
                <a:solidFill>
                  <a:srgbClr val="36211B"/>
                </a:solidFill>
                <a:latin typeface="Canva Sans"/>
                <a:ea typeface="Canva Sans"/>
                <a:cs typeface="Canva Sans"/>
                <a:sym typeface="Canva Sans"/>
              </a:rPr>
              <a:t>Content overview</a:t>
            </a:r>
          </a:p>
        </p:txBody>
      </p:sp>
      <p:sp>
        <p:nvSpPr>
          <p:cNvPr name="TextBox 8" id="8"/>
          <p:cNvSpPr txBox="true"/>
          <p:nvPr/>
        </p:nvSpPr>
        <p:spPr>
          <a:xfrm rot="0">
            <a:off x="1028700" y="1814310"/>
            <a:ext cx="4160637" cy="5417185"/>
          </a:xfrm>
          <a:prstGeom prst="rect">
            <a:avLst/>
          </a:prstGeom>
        </p:spPr>
        <p:txBody>
          <a:bodyPr anchor="t" rtlCol="false" tIns="0" lIns="0" bIns="0" rIns="0">
            <a:spAutoFit/>
          </a:bodyPr>
          <a:lstStyle/>
          <a:p>
            <a:pPr algn="l">
              <a:lnSpc>
                <a:spcPts val="4340"/>
              </a:lnSpc>
            </a:pPr>
            <a:r>
              <a:rPr lang="en-US" sz="3100" spc="-124">
                <a:solidFill>
                  <a:srgbClr val="36211B"/>
                </a:solidFill>
                <a:latin typeface="IBM Plex Serif"/>
                <a:ea typeface="IBM Plex Serif"/>
                <a:cs typeface="IBM Plex Serif"/>
                <a:sym typeface="IBM Plex Serif"/>
              </a:rPr>
              <a:t>"Although Instagram performance hasn't reached its full potential yet, there is steady and promising progress, and with continued optimization, better results are expected soon."</a:t>
            </a:r>
          </a:p>
          <a:p>
            <a:pPr algn="l">
              <a:lnSpc>
                <a:spcPts val="43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431928" y="9059380"/>
            <a:ext cx="327298" cy="411882"/>
          </a:xfrm>
          <a:custGeom>
            <a:avLst/>
            <a:gdLst/>
            <a:ahLst/>
            <a:cxnLst/>
            <a:rect r="r" b="b" t="t" l="l"/>
            <a:pathLst>
              <a:path h="411882" w="327298">
                <a:moveTo>
                  <a:pt x="0" y="0"/>
                </a:moveTo>
                <a:lnTo>
                  <a:pt x="327297" y="0"/>
                </a:lnTo>
                <a:lnTo>
                  <a:pt x="327297" y="411881"/>
                </a:lnTo>
                <a:lnTo>
                  <a:pt x="0" y="411881"/>
                </a:lnTo>
                <a:lnTo>
                  <a:pt x="0" y="0"/>
                </a:lnTo>
                <a:close/>
              </a:path>
            </a:pathLst>
          </a:custGeom>
          <a:blipFill>
            <a:blip r:embed="rId2">
              <a:extLst>
                <a:ext uri="{96DAC541-7B7A-43D3-8B79-37D633B846F1}">
                  <asvg:svgBlip xmlns:asvg="http://schemas.microsoft.com/office/drawing/2016/SVG/main" r:embed="rId3"/>
                </a:ext>
              </a:extLst>
            </a:blip>
            <a:stretch>
              <a:fillRect l="-90848" t="-1567" r="-89864" b="-90269"/>
            </a:stretch>
          </a:blipFill>
        </p:spPr>
      </p:sp>
      <p:grpSp>
        <p:nvGrpSpPr>
          <p:cNvPr name="Group 3" id="3"/>
          <p:cNvGrpSpPr/>
          <p:nvPr/>
        </p:nvGrpSpPr>
        <p:grpSpPr>
          <a:xfrm rot="5400000">
            <a:off x="6077638" y="-2711686"/>
            <a:ext cx="6740416" cy="21641048"/>
            <a:chOff x="0" y="0"/>
            <a:chExt cx="1527808" cy="4905242"/>
          </a:xfrm>
        </p:grpSpPr>
        <p:sp>
          <p:nvSpPr>
            <p:cNvPr name="Freeform 4" id="4"/>
            <p:cNvSpPr/>
            <p:nvPr/>
          </p:nvSpPr>
          <p:spPr>
            <a:xfrm flipH="false" flipV="false" rot="0">
              <a:off x="0" y="0"/>
              <a:ext cx="1527808" cy="4905242"/>
            </a:xfrm>
            <a:custGeom>
              <a:avLst/>
              <a:gdLst/>
              <a:ahLst/>
              <a:cxnLst/>
              <a:rect r="r" b="b" t="t" l="l"/>
              <a:pathLst>
                <a:path h="4905242" w="1527808">
                  <a:moveTo>
                    <a:pt x="0" y="0"/>
                  </a:moveTo>
                  <a:lnTo>
                    <a:pt x="1527808" y="0"/>
                  </a:lnTo>
                  <a:lnTo>
                    <a:pt x="1527808" y="4905242"/>
                  </a:lnTo>
                  <a:lnTo>
                    <a:pt x="0" y="4905242"/>
                  </a:lnTo>
                  <a:close/>
                </a:path>
              </a:pathLst>
            </a:custGeom>
            <a:solidFill>
              <a:srgbClr val="A4A559"/>
            </a:solidFill>
          </p:spPr>
        </p:sp>
        <p:sp>
          <p:nvSpPr>
            <p:cNvPr name="TextBox 5" id="5"/>
            <p:cNvSpPr txBox="true"/>
            <p:nvPr/>
          </p:nvSpPr>
          <p:spPr>
            <a:xfrm>
              <a:off x="0" y="-161925"/>
              <a:ext cx="1527808" cy="5067167"/>
            </a:xfrm>
            <a:prstGeom prst="rect">
              <a:avLst/>
            </a:prstGeom>
          </p:spPr>
          <p:txBody>
            <a:bodyPr anchor="ctr" rtlCol="false" tIns="50800" lIns="50800" bIns="50800" rIns="50800"/>
            <a:lstStyle/>
            <a:p>
              <a:pPr algn="ctr">
                <a:lnSpc>
                  <a:spcPts val="4399"/>
                </a:lnSpc>
              </a:pPr>
            </a:p>
          </p:txBody>
        </p:sp>
      </p:grpSp>
      <p:sp>
        <p:nvSpPr>
          <p:cNvPr name="Freeform 6" id="6"/>
          <p:cNvSpPr/>
          <p:nvPr/>
        </p:nvSpPr>
        <p:spPr>
          <a:xfrm flipH="false" flipV="false" rot="0">
            <a:off x="5466149" y="5477818"/>
            <a:ext cx="555169" cy="561903"/>
          </a:xfrm>
          <a:custGeom>
            <a:avLst/>
            <a:gdLst/>
            <a:ahLst/>
            <a:cxnLst/>
            <a:rect r="r" b="b" t="t" l="l"/>
            <a:pathLst>
              <a:path h="561903" w="555169">
                <a:moveTo>
                  <a:pt x="0" y="0"/>
                </a:moveTo>
                <a:lnTo>
                  <a:pt x="555170" y="0"/>
                </a:lnTo>
                <a:lnTo>
                  <a:pt x="555170" y="561903"/>
                </a:lnTo>
                <a:lnTo>
                  <a:pt x="0" y="561903"/>
                </a:lnTo>
                <a:lnTo>
                  <a:pt x="0" y="0"/>
                </a:lnTo>
                <a:close/>
              </a:path>
            </a:pathLst>
          </a:custGeom>
          <a:blipFill>
            <a:blip r:embed="rId4">
              <a:extLst>
                <a:ext uri="{96DAC541-7B7A-43D3-8B79-37D633B846F1}">
                  <asvg:svgBlip xmlns:asvg="http://schemas.microsoft.com/office/drawing/2016/SVG/main" r:embed="rId5"/>
                </a:ext>
              </a:extLst>
            </a:blip>
            <a:stretch>
              <a:fillRect l="-122527" t="0" r="0" b="-112440"/>
            </a:stretch>
          </a:blipFill>
        </p:spPr>
      </p:sp>
      <p:grpSp>
        <p:nvGrpSpPr>
          <p:cNvPr name="Group 7" id="7"/>
          <p:cNvGrpSpPr/>
          <p:nvPr/>
        </p:nvGrpSpPr>
        <p:grpSpPr>
          <a:xfrm rot="0">
            <a:off x="1377827" y="2962360"/>
            <a:ext cx="15657676" cy="6596627"/>
            <a:chOff x="0" y="0"/>
            <a:chExt cx="3554646" cy="1497583"/>
          </a:xfrm>
        </p:grpSpPr>
        <p:sp>
          <p:nvSpPr>
            <p:cNvPr name="Freeform 8" id="8"/>
            <p:cNvSpPr/>
            <p:nvPr/>
          </p:nvSpPr>
          <p:spPr>
            <a:xfrm flipH="false" flipV="false" rot="0">
              <a:off x="0" y="0"/>
              <a:ext cx="3554646" cy="1497583"/>
            </a:xfrm>
            <a:custGeom>
              <a:avLst/>
              <a:gdLst/>
              <a:ahLst/>
              <a:cxnLst/>
              <a:rect r="r" b="b" t="t" l="l"/>
              <a:pathLst>
                <a:path h="1497583" w="3554646">
                  <a:moveTo>
                    <a:pt x="8900" y="0"/>
                  </a:moveTo>
                  <a:lnTo>
                    <a:pt x="3545746" y="0"/>
                  </a:lnTo>
                  <a:cubicBezTo>
                    <a:pt x="3550662" y="0"/>
                    <a:pt x="3554646" y="3985"/>
                    <a:pt x="3554646" y="8900"/>
                  </a:cubicBezTo>
                  <a:lnTo>
                    <a:pt x="3554646" y="1488683"/>
                  </a:lnTo>
                  <a:cubicBezTo>
                    <a:pt x="3554646" y="1493599"/>
                    <a:pt x="3550662" y="1497583"/>
                    <a:pt x="3545746" y="1497583"/>
                  </a:cubicBezTo>
                  <a:lnTo>
                    <a:pt x="8900" y="1497583"/>
                  </a:lnTo>
                  <a:cubicBezTo>
                    <a:pt x="3985" y="1497583"/>
                    <a:pt x="0" y="1493599"/>
                    <a:pt x="0" y="1488683"/>
                  </a:cubicBezTo>
                  <a:lnTo>
                    <a:pt x="0" y="8900"/>
                  </a:lnTo>
                  <a:cubicBezTo>
                    <a:pt x="0" y="3985"/>
                    <a:pt x="3985" y="0"/>
                    <a:pt x="8900" y="0"/>
                  </a:cubicBezTo>
                  <a:close/>
                </a:path>
              </a:pathLst>
            </a:custGeom>
            <a:solidFill>
              <a:srgbClr val="EDE2CC"/>
            </a:solidFill>
            <a:ln w="9525" cap="sq">
              <a:solidFill>
                <a:srgbClr val="72523B"/>
              </a:solidFill>
              <a:prstDash val="solid"/>
              <a:miter/>
            </a:ln>
          </p:spPr>
        </p:sp>
        <p:sp>
          <p:nvSpPr>
            <p:cNvPr name="TextBox 9" id="9"/>
            <p:cNvSpPr txBox="true"/>
            <p:nvPr/>
          </p:nvSpPr>
          <p:spPr>
            <a:xfrm>
              <a:off x="0" y="-19050"/>
              <a:ext cx="3554646" cy="1516633"/>
            </a:xfrm>
            <a:prstGeom prst="rect">
              <a:avLst/>
            </a:prstGeom>
          </p:spPr>
          <p:txBody>
            <a:bodyPr anchor="ctr" rtlCol="false" tIns="42176" lIns="42176" bIns="42176" rIns="42176"/>
            <a:lstStyle/>
            <a:p>
              <a:pPr algn="l" marL="0" indent="0" lvl="0">
                <a:lnSpc>
                  <a:spcPts val="1511"/>
                </a:lnSpc>
                <a:spcBef>
                  <a:spcPct val="0"/>
                </a:spcBef>
              </a:pPr>
            </a:p>
          </p:txBody>
        </p:sp>
      </p:grpSp>
      <p:sp>
        <p:nvSpPr>
          <p:cNvPr name="AutoShape 10" id="10"/>
          <p:cNvSpPr/>
          <p:nvPr/>
        </p:nvSpPr>
        <p:spPr>
          <a:xfrm flipV="true">
            <a:off x="5336905" y="2960689"/>
            <a:ext cx="0" cy="4750606"/>
          </a:xfrm>
          <a:prstGeom prst="line">
            <a:avLst/>
          </a:prstGeom>
          <a:ln cap="flat" w="9525">
            <a:solidFill>
              <a:srgbClr val="72523B"/>
            </a:solidFill>
            <a:prstDash val="solid"/>
            <a:headEnd type="none" len="sm" w="sm"/>
            <a:tailEnd type="none" len="sm" w="sm"/>
          </a:ln>
        </p:spPr>
      </p:sp>
      <p:sp>
        <p:nvSpPr>
          <p:cNvPr name="AutoShape 11" id="11"/>
          <p:cNvSpPr/>
          <p:nvPr/>
        </p:nvSpPr>
        <p:spPr>
          <a:xfrm flipV="true">
            <a:off x="8221408" y="3113210"/>
            <a:ext cx="0" cy="4750606"/>
          </a:xfrm>
          <a:prstGeom prst="line">
            <a:avLst/>
          </a:prstGeom>
          <a:ln cap="flat" w="9525">
            <a:solidFill>
              <a:srgbClr val="72523B"/>
            </a:solidFill>
            <a:prstDash val="solid"/>
            <a:headEnd type="none" len="sm" w="sm"/>
            <a:tailEnd type="none" len="sm" w="sm"/>
          </a:ln>
        </p:spPr>
      </p:sp>
      <p:sp>
        <p:nvSpPr>
          <p:cNvPr name="AutoShape 12" id="12"/>
          <p:cNvSpPr/>
          <p:nvPr/>
        </p:nvSpPr>
        <p:spPr>
          <a:xfrm flipV="true">
            <a:off x="9198982" y="7715054"/>
            <a:ext cx="15365" cy="1843933"/>
          </a:xfrm>
          <a:prstGeom prst="line">
            <a:avLst/>
          </a:prstGeom>
          <a:ln cap="flat" w="9525">
            <a:solidFill>
              <a:srgbClr val="72523B"/>
            </a:solidFill>
            <a:prstDash val="solid"/>
            <a:headEnd type="none" len="sm" w="sm"/>
            <a:tailEnd type="none" len="sm" w="sm"/>
          </a:ln>
        </p:spPr>
      </p:sp>
      <p:sp>
        <p:nvSpPr>
          <p:cNvPr name="AutoShape 13" id="13"/>
          <p:cNvSpPr/>
          <p:nvPr/>
        </p:nvSpPr>
        <p:spPr>
          <a:xfrm flipV="true">
            <a:off x="11006836" y="3015541"/>
            <a:ext cx="0" cy="4750606"/>
          </a:xfrm>
          <a:prstGeom prst="line">
            <a:avLst/>
          </a:prstGeom>
          <a:ln cap="flat" w="9525">
            <a:solidFill>
              <a:srgbClr val="72523B"/>
            </a:solidFill>
            <a:prstDash val="solid"/>
            <a:headEnd type="none" len="sm" w="sm"/>
            <a:tailEnd type="none" len="sm" w="sm"/>
          </a:ln>
        </p:spPr>
      </p:sp>
      <p:sp>
        <p:nvSpPr>
          <p:cNvPr name="AutoShape 14" id="14"/>
          <p:cNvSpPr/>
          <p:nvPr/>
        </p:nvSpPr>
        <p:spPr>
          <a:xfrm flipV="true">
            <a:off x="13590152" y="2960689"/>
            <a:ext cx="0" cy="4750606"/>
          </a:xfrm>
          <a:prstGeom prst="line">
            <a:avLst/>
          </a:prstGeom>
          <a:ln cap="flat" w="9525">
            <a:solidFill>
              <a:srgbClr val="72523B"/>
            </a:solidFill>
            <a:prstDash val="solid"/>
            <a:headEnd type="none" len="sm" w="sm"/>
            <a:tailEnd type="none" len="sm" w="sm"/>
          </a:ln>
        </p:spPr>
      </p:sp>
      <p:sp>
        <p:nvSpPr>
          <p:cNvPr name="AutoShape 15" id="15"/>
          <p:cNvSpPr/>
          <p:nvPr/>
        </p:nvSpPr>
        <p:spPr>
          <a:xfrm flipH="true">
            <a:off x="1377827" y="7711295"/>
            <a:ext cx="15657676" cy="0"/>
          </a:xfrm>
          <a:prstGeom prst="line">
            <a:avLst/>
          </a:prstGeom>
          <a:ln cap="flat" w="9525">
            <a:solidFill>
              <a:srgbClr val="72523B"/>
            </a:solidFill>
            <a:prstDash val="solid"/>
            <a:headEnd type="none" len="sm" w="sm"/>
            <a:tailEnd type="none" len="sm" w="sm"/>
          </a:ln>
        </p:spPr>
      </p:sp>
      <p:sp>
        <p:nvSpPr>
          <p:cNvPr name="AutoShape 16" id="16"/>
          <p:cNvSpPr/>
          <p:nvPr/>
        </p:nvSpPr>
        <p:spPr>
          <a:xfrm flipH="true">
            <a:off x="1377827" y="5335992"/>
            <a:ext cx="3959079" cy="26648"/>
          </a:xfrm>
          <a:prstGeom prst="line">
            <a:avLst/>
          </a:prstGeom>
          <a:ln cap="flat" w="9525">
            <a:solidFill>
              <a:srgbClr val="72523B"/>
            </a:solidFill>
            <a:prstDash val="solid"/>
            <a:headEnd type="none" len="sm" w="sm"/>
            <a:tailEnd type="none" len="sm" w="sm"/>
          </a:ln>
        </p:spPr>
      </p:sp>
      <p:sp>
        <p:nvSpPr>
          <p:cNvPr name="AutoShape 17" id="17"/>
          <p:cNvSpPr/>
          <p:nvPr/>
        </p:nvSpPr>
        <p:spPr>
          <a:xfrm flipH="true">
            <a:off x="5336905" y="5769546"/>
            <a:ext cx="2892032" cy="0"/>
          </a:xfrm>
          <a:prstGeom prst="line">
            <a:avLst/>
          </a:prstGeom>
          <a:ln cap="flat" w="9525">
            <a:solidFill>
              <a:srgbClr val="72523B"/>
            </a:solidFill>
            <a:prstDash val="solid"/>
            <a:headEnd type="none" len="sm" w="sm"/>
            <a:tailEnd type="none" len="sm" w="sm"/>
          </a:ln>
        </p:spPr>
      </p:sp>
      <p:sp>
        <p:nvSpPr>
          <p:cNvPr name="Freeform 18" id="18"/>
          <p:cNvSpPr/>
          <p:nvPr/>
        </p:nvSpPr>
        <p:spPr>
          <a:xfrm flipH="false" flipV="false" rot="0">
            <a:off x="16199229" y="3211895"/>
            <a:ext cx="418235" cy="266149"/>
          </a:xfrm>
          <a:custGeom>
            <a:avLst/>
            <a:gdLst/>
            <a:ahLst/>
            <a:cxnLst/>
            <a:rect r="r" b="b" t="t" l="l"/>
            <a:pathLst>
              <a:path h="266149" w="418235">
                <a:moveTo>
                  <a:pt x="0" y="0"/>
                </a:moveTo>
                <a:lnTo>
                  <a:pt x="418235" y="0"/>
                </a:lnTo>
                <a:lnTo>
                  <a:pt x="418235" y="266150"/>
                </a:lnTo>
                <a:lnTo>
                  <a:pt x="0" y="266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074085" y="3344970"/>
            <a:ext cx="295456" cy="272558"/>
          </a:xfrm>
          <a:custGeom>
            <a:avLst/>
            <a:gdLst/>
            <a:ahLst/>
            <a:cxnLst/>
            <a:rect r="r" b="b" t="t" l="l"/>
            <a:pathLst>
              <a:path h="272558" w="295456">
                <a:moveTo>
                  <a:pt x="0" y="0"/>
                </a:moveTo>
                <a:lnTo>
                  <a:pt x="295456" y="0"/>
                </a:lnTo>
                <a:lnTo>
                  <a:pt x="295456" y="272558"/>
                </a:lnTo>
                <a:lnTo>
                  <a:pt x="0" y="2725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7424473" y="6039721"/>
            <a:ext cx="397587" cy="254455"/>
          </a:xfrm>
          <a:custGeom>
            <a:avLst/>
            <a:gdLst/>
            <a:ahLst/>
            <a:cxnLst/>
            <a:rect r="r" b="b" t="t" l="l"/>
            <a:pathLst>
              <a:path h="254455" w="397587">
                <a:moveTo>
                  <a:pt x="0" y="0"/>
                </a:moveTo>
                <a:lnTo>
                  <a:pt x="397586" y="0"/>
                </a:lnTo>
                <a:lnTo>
                  <a:pt x="397586" y="254456"/>
                </a:lnTo>
                <a:lnTo>
                  <a:pt x="0" y="2544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0482070" y="3211895"/>
            <a:ext cx="306397" cy="293584"/>
          </a:xfrm>
          <a:custGeom>
            <a:avLst/>
            <a:gdLst/>
            <a:ahLst/>
            <a:cxnLst/>
            <a:rect r="r" b="b" t="t" l="l"/>
            <a:pathLst>
              <a:path h="293584" w="306397">
                <a:moveTo>
                  <a:pt x="0" y="0"/>
                </a:moveTo>
                <a:lnTo>
                  <a:pt x="306397" y="0"/>
                </a:lnTo>
                <a:lnTo>
                  <a:pt x="306397" y="293585"/>
                </a:lnTo>
                <a:lnTo>
                  <a:pt x="0" y="2935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213087" y="3111462"/>
            <a:ext cx="427328" cy="216335"/>
          </a:xfrm>
          <a:custGeom>
            <a:avLst/>
            <a:gdLst/>
            <a:ahLst/>
            <a:cxnLst/>
            <a:rect r="r" b="b" t="t" l="l"/>
            <a:pathLst>
              <a:path h="216335" w="427328">
                <a:moveTo>
                  <a:pt x="0" y="0"/>
                </a:moveTo>
                <a:lnTo>
                  <a:pt x="427328" y="0"/>
                </a:lnTo>
                <a:lnTo>
                  <a:pt x="427328" y="216335"/>
                </a:lnTo>
                <a:lnTo>
                  <a:pt x="0" y="2163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8422444" y="7996820"/>
            <a:ext cx="340071" cy="340071"/>
          </a:xfrm>
          <a:custGeom>
            <a:avLst/>
            <a:gdLst/>
            <a:ahLst/>
            <a:cxnLst/>
            <a:rect r="r" b="b" t="t" l="l"/>
            <a:pathLst>
              <a:path h="340071" w="340071">
                <a:moveTo>
                  <a:pt x="0" y="0"/>
                </a:moveTo>
                <a:lnTo>
                  <a:pt x="340072" y="0"/>
                </a:lnTo>
                <a:lnTo>
                  <a:pt x="340072" y="340071"/>
                </a:lnTo>
                <a:lnTo>
                  <a:pt x="0" y="34007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16272650" y="7996820"/>
            <a:ext cx="344815" cy="349260"/>
          </a:xfrm>
          <a:custGeom>
            <a:avLst/>
            <a:gdLst/>
            <a:ahLst/>
            <a:cxnLst/>
            <a:rect r="r" b="b" t="t" l="l"/>
            <a:pathLst>
              <a:path h="349260" w="344815">
                <a:moveTo>
                  <a:pt x="0" y="0"/>
                </a:moveTo>
                <a:lnTo>
                  <a:pt x="344814" y="0"/>
                </a:lnTo>
                <a:lnTo>
                  <a:pt x="344814" y="349259"/>
                </a:lnTo>
                <a:lnTo>
                  <a:pt x="0" y="3492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5" id="25"/>
          <p:cNvSpPr/>
          <p:nvPr/>
        </p:nvSpPr>
        <p:spPr>
          <a:xfrm flipH="false" flipV="false" rot="0">
            <a:off x="7549501" y="3122395"/>
            <a:ext cx="272558" cy="272558"/>
          </a:xfrm>
          <a:custGeom>
            <a:avLst/>
            <a:gdLst/>
            <a:ahLst/>
            <a:cxnLst/>
            <a:rect r="r" b="b" t="t" l="l"/>
            <a:pathLst>
              <a:path h="272558" w="272558">
                <a:moveTo>
                  <a:pt x="0" y="0"/>
                </a:moveTo>
                <a:lnTo>
                  <a:pt x="272558" y="0"/>
                </a:lnTo>
                <a:lnTo>
                  <a:pt x="272558" y="272558"/>
                </a:lnTo>
                <a:lnTo>
                  <a:pt x="0" y="27255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6" id="26"/>
          <p:cNvSpPr/>
          <p:nvPr/>
        </p:nvSpPr>
        <p:spPr>
          <a:xfrm flipH="false" flipV="false" rot="0">
            <a:off x="4079199" y="5488513"/>
            <a:ext cx="327259" cy="281034"/>
          </a:xfrm>
          <a:custGeom>
            <a:avLst/>
            <a:gdLst/>
            <a:ahLst/>
            <a:cxnLst/>
            <a:rect r="r" b="b" t="t" l="l"/>
            <a:pathLst>
              <a:path h="281034" w="327259">
                <a:moveTo>
                  <a:pt x="0" y="0"/>
                </a:moveTo>
                <a:lnTo>
                  <a:pt x="327259" y="0"/>
                </a:lnTo>
                <a:lnTo>
                  <a:pt x="327259" y="281033"/>
                </a:lnTo>
                <a:lnTo>
                  <a:pt x="0" y="28103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7" id="27"/>
          <p:cNvSpPr/>
          <p:nvPr/>
        </p:nvSpPr>
        <p:spPr>
          <a:xfrm flipH="false" flipV="false" rot="0">
            <a:off x="12724173" y="856750"/>
            <a:ext cx="4739487" cy="1558303"/>
          </a:xfrm>
          <a:custGeom>
            <a:avLst/>
            <a:gdLst/>
            <a:ahLst/>
            <a:cxnLst/>
            <a:rect r="r" b="b" t="t" l="l"/>
            <a:pathLst>
              <a:path h="1558303" w="4739487">
                <a:moveTo>
                  <a:pt x="0" y="0"/>
                </a:moveTo>
                <a:lnTo>
                  <a:pt x="4739487" y="0"/>
                </a:lnTo>
                <a:lnTo>
                  <a:pt x="4739487" y="1558303"/>
                </a:lnTo>
                <a:lnTo>
                  <a:pt x="0" y="1558303"/>
                </a:lnTo>
                <a:lnTo>
                  <a:pt x="0" y="0"/>
                </a:lnTo>
                <a:close/>
              </a:path>
            </a:pathLst>
          </a:custGeom>
          <a:blipFill>
            <a:blip r:embed="rId24"/>
            <a:stretch>
              <a:fillRect l="0" t="-102935" r="0" b="-95125"/>
            </a:stretch>
          </a:blipFill>
        </p:spPr>
      </p:sp>
      <p:sp>
        <p:nvSpPr>
          <p:cNvPr name="TextBox 28" id="28"/>
          <p:cNvSpPr txBox="true"/>
          <p:nvPr/>
        </p:nvSpPr>
        <p:spPr>
          <a:xfrm rot="0">
            <a:off x="7193671" y="1022841"/>
            <a:ext cx="7432047" cy="1124800"/>
          </a:xfrm>
          <a:prstGeom prst="rect">
            <a:avLst/>
          </a:prstGeom>
        </p:spPr>
        <p:txBody>
          <a:bodyPr anchor="t" rtlCol="false" tIns="0" lIns="0" bIns="0" rIns="0">
            <a:spAutoFit/>
          </a:bodyPr>
          <a:lstStyle/>
          <a:p>
            <a:pPr algn="l" marL="0" indent="0" lvl="0">
              <a:lnSpc>
                <a:spcPts val="8537"/>
              </a:lnSpc>
              <a:spcBef>
                <a:spcPct val="0"/>
              </a:spcBef>
            </a:pPr>
            <a:r>
              <a:rPr lang="en-US" sz="8130" i="true" u="none">
                <a:solidFill>
                  <a:srgbClr val="72523B"/>
                </a:solidFill>
                <a:latin typeface="Baskerville Display PT Italics"/>
                <a:ea typeface="Baskerville Display PT Italics"/>
                <a:cs typeface="Baskerville Display PT Italics"/>
                <a:sym typeface="Baskerville Display PT Italics"/>
              </a:rPr>
              <a:t>Model Canvas</a:t>
            </a:r>
          </a:p>
        </p:txBody>
      </p:sp>
      <p:sp>
        <p:nvSpPr>
          <p:cNvPr name="TextBox 29" id="29"/>
          <p:cNvSpPr txBox="true"/>
          <p:nvPr/>
        </p:nvSpPr>
        <p:spPr>
          <a:xfrm rot="0">
            <a:off x="1764019" y="843797"/>
            <a:ext cx="5553540" cy="1313146"/>
          </a:xfrm>
          <a:prstGeom prst="rect">
            <a:avLst/>
          </a:prstGeom>
        </p:spPr>
        <p:txBody>
          <a:bodyPr anchor="t" rtlCol="false" tIns="0" lIns="0" bIns="0" rIns="0">
            <a:spAutoFit/>
          </a:bodyPr>
          <a:lstStyle/>
          <a:p>
            <a:pPr algn="l" marL="0" indent="0" lvl="0">
              <a:lnSpc>
                <a:spcPts val="10059"/>
              </a:lnSpc>
              <a:spcBef>
                <a:spcPct val="0"/>
              </a:spcBef>
            </a:pPr>
            <a:r>
              <a:rPr lang="en-US" sz="9580">
                <a:solidFill>
                  <a:srgbClr val="72523B"/>
                </a:solidFill>
                <a:latin typeface="Black Mango Light"/>
                <a:ea typeface="Black Mango Light"/>
                <a:cs typeface="Black Mango Light"/>
                <a:sym typeface="Black Mango Light"/>
              </a:rPr>
              <a:t>Business</a:t>
            </a:r>
          </a:p>
        </p:txBody>
      </p:sp>
      <p:sp>
        <p:nvSpPr>
          <p:cNvPr name="TextBox 30" id="30"/>
          <p:cNvSpPr txBox="true"/>
          <p:nvPr/>
        </p:nvSpPr>
        <p:spPr>
          <a:xfrm rot="0">
            <a:off x="13654959" y="3220574"/>
            <a:ext cx="1734677" cy="345005"/>
          </a:xfrm>
          <a:prstGeom prst="rect">
            <a:avLst/>
          </a:prstGeom>
        </p:spPr>
        <p:txBody>
          <a:bodyPr anchor="t" rtlCol="false" tIns="0" lIns="0" bIns="0" rIns="0">
            <a:spAutoFit/>
          </a:bodyPr>
          <a:lstStyle/>
          <a:p>
            <a:pPr algn="l" marL="0" indent="0" lvl="0">
              <a:lnSpc>
                <a:spcPts val="2836"/>
              </a:lnSpc>
              <a:spcBef>
                <a:spcPct val="0"/>
              </a:spcBef>
            </a:pPr>
            <a:r>
              <a:rPr lang="en-US" sz="2025" i="true" spc="52" u="none">
                <a:solidFill>
                  <a:srgbClr val="72523B"/>
                </a:solidFill>
                <a:latin typeface="Baskerville Display PT Italics"/>
                <a:ea typeface="Baskerville Display PT Italics"/>
                <a:cs typeface="Baskerville Display PT Italics"/>
                <a:sym typeface="Baskerville Display PT Italics"/>
              </a:rPr>
              <a:t>Key Partners</a:t>
            </a:r>
          </a:p>
        </p:txBody>
      </p:sp>
      <p:sp>
        <p:nvSpPr>
          <p:cNvPr name="TextBox 31" id="31"/>
          <p:cNvSpPr txBox="true"/>
          <p:nvPr/>
        </p:nvSpPr>
        <p:spPr>
          <a:xfrm rot="0">
            <a:off x="1662543" y="7991885"/>
            <a:ext cx="2205278" cy="345005"/>
          </a:xfrm>
          <a:prstGeom prst="rect">
            <a:avLst/>
          </a:prstGeom>
        </p:spPr>
        <p:txBody>
          <a:bodyPr anchor="t" rtlCol="false" tIns="0" lIns="0" bIns="0" rIns="0">
            <a:spAutoFit/>
          </a:bodyPr>
          <a:lstStyle/>
          <a:p>
            <a:pPr algn="l" marL="0" indent="0" lvl="0">
              <a:lnSpc>
                <a:spcPts val="2836"/>
              </a:lnSpc>
              <a:spcBef>
                <a:spcPct val="0"/>
              </a:spcBef>
            </a:pPr>
            <a:r>
              <a:rPr lang="en-US" sz="2025" i="true" spc="52" u="none">
                <a:solidFill>
                  <a:srgbClr val="72523B"/>
                </a:solidFill>
                <a:latin typeface="Baskerville Display PT Italics"/>
                <a:ea typeface="Baskerville Display PT Italics"/>
                <a:cs typeface="Baskerville Display PT Italics"/>
                <a:sym typeface="Baskerville Display PT Italics"/>
              </a:rPr>
              <a:t>Cost Structure</a:t>
            </a:r>
          </a:p>
        </p:txBody>
      </p:sp>
      <p:sp>
        <p:nvSpPr>
          <p:cNvPr name="TextBox 32" id="32"/>
          <p:cNvSpPr txBox="true"/>
          <p:nvPr/>
        </p:nvSpPr>
        <p:spPr>
          <a:xfrm rot="0">
            <a:off x="9653187" y="7991885"/>
            <a:ext cx="2205278" cy="345005"/>
          </a:xfrm>
          <a:prstGeom prst="rect">
            <a:avLst/>
          </a:prstGeom>
        </p:spPr>
        <p:txBody>
          <a:bodyPr anchor="t" rtlCol="false" tIns="0" lIns="0" bIns="0" rIns="0">
            <a:spAutoFit/>
          </a:bodyPr>
          <a:lstStyle/>
          <a:p>
            <a:pPr algn="l" marL="0" indent="0" lvl="0">
              <a:lnSpc>
                <a:spcPts val="2836"/>
              </a:lnSpc>
              <a:spcBef>
                <a:spcPct val="0"/>
              </a:spcBef>
            </a:pPr>
            <a:r>
              <a:rPr lang="en-US" sz="2025" i="true" spc="52" u="none">
                <a:solidFill>
                  <a:srgbClr val="72523B"/>
                </a:solidFill>
                <a:latin typeface="Baskerville Display PT Italics"/>
                <a:ea typeface="Baskerville Display PT Italics"/>
                <a:cs typeface="Baskerville Display PT Italics"/>
                <a:sym typeface="Baskerville Display PT Italics"/>
              </a:rPr>
              <a:t>Revenue Stream</a:t>
            </a:r>
          </a:p>
        </p:txBody>
      </p:sp>
      <p:sp>
        <p:nvSpPr>
          <p:cNvPr name="TextBox 33" id="33"/>
          <p:cNvSpPr txBox="true"/>
          <p:nvPr/>
        </p:nvSpPr>
        <p:spPr>
          <a:xfrm rot="0">
            <a:off x="11176673" y="3289697"/>
            <a:ext cx="1686573" cy="345005"/>
          </a:xfrm>
          <a:prstGeom prst="rect">
            <a:avLst/>
          </a:prstGeom>
        </p:spPr>
        <p:txBody>
          <a:bodyPr anchor="t" rtlCol="false" tIns="0" lIns="0" bIns="0" rIns="0">
            <a:spAutoFit/>
          </a:bodyPr>
          <a:lstStyle/>
          <a:p>
            <a:pPr algn="l" marL="0" indent="0" lvl="0">
              <a:lnSpc>
                <a:spcPts val="2836"/>
              </a:lnSpc>
              <a:spcBef>
                <a:spcPct val="0"/>
              </a:spcBef>
            </a:pPr>
            <a:r>
              <a:rPr lang="en-US" sz="2025" i="true" spc="52" u="none">
                <a:solidFill>
                  <a:srgbClr val="72523B"/>
                </a:solidFill>
                <a:latin typeface="Baskerville Display PT Italics"/>
                <a:ea typeface="Baskerville Display PT Italics"/>
                <a:cs typeface="Baskerville Display PT Italics"/>
                <a:sym typeface="Baskerville Display PT Italics"/>
              </a:rPr>
              <a:t>Key Activities</a:t>
            </a:r>
          </a:p>
        </p:txBody>
      </p:sp>
      <p:sp>
        <p:nvSpPr>
          <p:cNvPr name="TextBox 34" id="34"/>
          <p:cNvSpPr txBox="true"/>
          <p:nvPr/>
        </p:nvSpPr>
        <p:spPr>
          <a:xfrm rot="0">
            <a:off x="5549812" y="2977441"/>
            <a:ext cx="1600982" cy="703368"/>
          </a:xfrm>
          <a:prstGeom prst="rect">
            <a:avLst/>
          </a:prstGeom>
        </p:spPr>
        <p:txBody>
          <a:bodyPr anchor="t" rtlCol="false" tIns="0" lIns="0" bIns="0" rIns="0">
            <a:spAutoFit/>
          </a:bodyPr>
          <a:lstStyle/>
          <a:p>
            <a:pPr algn="l" marL="0" indent="0" lvl="0">
              <a:lnSpc>
                <a:spcPts val="2836"/>
              </a:lnSpc>
              <a:spcBef>
                <a:spcPct val="0"/>
              </a:spcBef>
            </a:pPr>
            <a:r>
              <a:rPr lang="en-US" sz="2025" i="true" spc="52" u="none">
                <a:solidFill>
                  <a:srgbClr val="72523B"/>
                </a:solidFill>
                <a:latin typeface="Baskerville Display PT Italics"/>
                <a:ea typeface="Baskerville Display PT Italics"/>
                <a:cs typeface="Baskerville Display PT Italics"/>
                <a:sym typeface="Baskerville Display PT Italics"/>
              </a:rPr>
              <a:t>Customer Relationship</a:t>
            </a:r>
          </a:p>
        </p:txBody>
      </p:sp>
      <p:sp>
        <p:nvSpPr>
          <p:cNvPr name="TextBox 35" id="35"/>
          <p:cNvSpPr txBox="true"/>
          <p:nvPr/>
        </p:nvSpPr>
        <p:spPr>
          <a:xfrm rot="0">
            <a:off x="1677412" y="3293153"/>
            <a:ext cx="2175539" cy="345005"/>
          </a:xfrm>
          <a:prstGeom prst="rect">
            <a:avLst/>
          </a:prstGeom>
        </p:spPr>
        <p:txBody>
          <a:bodyPr anchor="t" rtlCol="false" tIns="0" lIns="0" bIns="0" rIns="0">
            <a:spAutoFit/>
          </a:bodyPr>
          <a:lstStyle/>
          <a:p>
            <a:pPr algn="l" marL="0" indent="0" lvl="0">
              <a:lnSpc>
                <a:spcPts val="2836"/>
              </a:lnSpc>
              <a:spcBef>
                <a:spcPct val="0"/>
              </a:spcBef>
            </a:pPr>
            <a:r>
              <a:rPr lang="en-US" sz="2025" i="true" spc="52" u="none">
                <a:solidFill>
                  <a:srgbClr val="72523B"/>
                </a:solidFill>
                <a:latin typeface="Baskerville Display PT Italics"/>
                <a:ea typeface="Baskerville Display PT Italics"/>
                <a:cs typeface="Baskerville Display PT Italics"/>
                <a:sym typeface="Baskerville Display PT Italics"/>
              </a:rPr>
              <a:t>Customer Segments</a:t>
            </a:r>
          </a:p>
        </p:txBody>
      </p:sp>
      <p:sp>
        <p:nvSpPr>
          <p:cNvPr name="TextBox 36" id="36"/>
          <p:cNvSpPr txBox="true"/>
          <p:nvPr/>
        </p:nvSpPr>
        <p:spPr>
          <a:xfrm rot="0">
            <a:off x="8372378" y="3203400"/>
            <a:ext cx="2109692" cy="345005"/>
          </a:xfrm>
          <a:prstGeom prst="rect">
            <a:avLst/>
          </a:prstGeom>
        </p:spPr>
        <p:txBody>
          <a:bodyPr anchor="t" rtlCol="false" tIns="0" lIns="0" bIns="0" rIns="0">
            <a:spAutoFit/>
          </a:bodyPr>
          <a:lstStyle/>
          <a:p>
            <a:pPr algn="l" marL="0" indent="0" lvl="0">
              <a:lnSpc>
                <a:spcPts val="2836"/>
              </a:lnSpc>
              <a:spcBef>
                <a:spcPct val="0"/>
              </a:spcBef>
            </a:pPr>
            <a:r>
              <a:rPr lang="en-US" sz="2025" i="true" spc="52" u="none">
                <a:solidFill>
                  <a:srgbClr val="72523B"/>
                </a:solidFill>
                <a:latin typeface="Baskerville Display PT Italics"/>
                <a:ea typeface="Baskerville Display PT Italics"/>
                <a:cs typeface="Baskerville Display PT Italics"/>
                <a:sym typeface="Baskerville Display PT Italics"/>
              </a:rPr>
              <a:t>Value Propositions</a:t>
            </a:r>
          </a:p>
        </p:txBody>
      </p:sp>
      <p:sp>
        <p:nvSpPr>
          <p:cNvPr name="TextBox 37" id="37"/>
          <p:cNvSpPr txBox="true"/>
          <p:nvPr/>
        </p:nvSpPr>
        <p:spPr>
          <a:xfrm rot="0">
            <a:off x="1754809" y="5424541"/>
            <a:ext cx="1686573" cy="345005"/>
          </a:xfrm>
          <a:prstGeom prst="rect">
            <a:avLst/>
          </a:prstGeom>
        </p:spPr>
        <p:txBody>
          <a:bodyPr anchor="t" rtlCol="false" tIns="0" lIns="0" bIns="0" rIns="0">
            <a:spAutoFit/>
          </a:bodyPr>
          <a:lstStyle/>
          <a:p>
            <a:pPr algn="l" marL="0" indent="0" lvl="0">
              <a:lnSpc>
                <a:spcPts val="2836"/>
              </a:lnSpc>
              <a:spcBef>
                <a:spcPct val="0"/>
              </a:spcBef>
            </a:pPr>
            <a:r>
              <a:rPr lang="en-US" sz="2025" i="true" spc="52" u="none">
                <a:solidFill>
                  <a:srgbClr val="72523B"/>
                </a:solidFill>
                <a:latin typeface="Baskerville Display PT Italics"/>
                <a:ea typeface="Baskerville Display PT Italics"/>
                <a:cs typeface="Baskerville Display PT Italics"/>
                <a:sym typeface="Baskerville Display PT Italics"/>
              </a:rPr>
              <a:t>Key Resources</a:t>
            </a:r>
          </a:p>
        </p:txBody>
      </p:sp>
      <p:sp>
        <p:nvSpPr>
          <p:cNvPr name="TextBox 38" id="38"/>
          <p:cNvSpPr txBox="true"/>
          <p:nvPr/>
        </p:nvSpPr>
        <p:spPr>
          <a:xfrm rot="0">
            <a:off x="5466149" y="5816399"/>
            <a:ext cx="1425653" cy="345005"/>
          </a:xfrm>
          <a:prstGeom prst="rect">
            <a:avLst/>
          </a:prstGeom>
        </p:spPr>
        <p:txBody>
          <a:bodyPr anchor="t" rtlCol="false" tIns="0" lIns="0" bIns="0" rIns="0">
            <a:spAutoFit/>
          </a:bodyPr>
          <a:lstStyle/>
          <a:p>
            <a:pPr algn="l" marL="0" indent="0" lvl="0">
              <a:lnSpc>
                <a:spcPts val="2836"/>
              </a:lnSpc>
              <a:spcBef>
                <a:spcPct val="0"/>
              </a:spcBef>
            </a:pPr>
            <a:r>
              <a:rPr lang="en-US" sz="2025" i="true" spc="52" u="none">
                <a:solidFill>
                  <a:srgbClr val="72523B"/>
                </a:solidFill>
                <a:latin typeface="Baskerville Display PT Italics"/>
                <a:ea typeface="Baskerville Display PT Italics"/>
                <a:cs typeface="Baskerville Display PT Italics"/>
                <a:sym typeface="Baskerville Display PT Italics"/>
              </a:rPr>
              <a:t>Channel</a:t>
            </a:r>
          </a:p>
        </p:txBody>
      </p:sp>
      <p:sp>
        <p:nvSpPr>
          <p:cNvPr name="TextBox 39" id="39"/>
          <p:cNvSpPr txBox="true"/>
          <p:nvPr/>
        </p:nvSpPr>
        <p:spPr>
          <a:xfrm rot="0">
            <a:off x="10999306" y="4125189"/>
            <a:ext cx="2399944" cy="2759636"/>
          </a:xfrm>
          <a:prstGeom prst="rect">
            <a:avLst/>
          </a:prstGeom>
        </p:spPr>
        <p:txBody>
          <a:bodyPr anchor="t" rtlCol="false" tIns="0" lIns="0" bIns="0" rIns="0">
            <a:spAutoFit/>
          </a:bodyPr>
          <a:lstStyle/>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Suppliers of raw materials (cement, colors, molds, additives)</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Shipping and logistics companies</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Exhibitions &amp; art markets participatio</a:t>
            </a:r>
          </a:p>
          <a:p>
            <a:pPr algn="l">
              <a:lnSpc>
                <a:spcPts val="1721"/>
              </a:lnSpc>
            </a:pPr>
          </a:p>
        </p:txBody>
      </p:sp>
      <p:sp>
        <p:nvSpPr>
          <p:cNvPr name="TextBox 40" id="40"/>
          <p:cNvSpPr txBox="true"/>
          <p:nvPr/>
        </p:nvSpPr>
        <p:spPr>
          <a:xfrm rot="0">
            <a:off x="13654959" y="3947366"/>
            <a:ext cx="3352084" cy="3393662"/>
          </a:xfrm>
          <a:prstGeom prst="rect">
            <a:avLst/>
          </a:prstGeom>
        </p:spPr>
        <p:txBody>
          <a:bodyPr anchor="t" rtlCol="false" tIns="0" lIns="0" bIns="0" rIns="0">
            <a:spAutoFit/>
          </a:bodyPr>
          <a:lstStyle/>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Design &amp; produce handcrafted </a:t>
            </a:r>
          </a:p>
          <a:p>
            <a:pPr algn="l">
              <a:lnSpc>
                <a:spcPts val="1721"/>
              </a:lnSpc>
            </a:pP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Market &amp; sell via Instagram, TikTok, Facebook &amp; website.</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Enhance brand identity</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en</a:t>
            </a:r>
            <a:r>
              <a:rPr lang="en-US" b="true" sz="1639">
                <a:solidFill>
                  <a:srgbClr val="72523B"/>
                </a:solidFill>
                <a:latin typeface="Black Mango Bold"/>
                <a:ea typeface="Black Mango Bold"/>
                <a:cs typeface="Black Mango Bold"/>
                <a:sym typeface="Black Mango Bold"/>
              </a:rPr>
              <a:t>gaging content (photos, videos, reels).</a:t>
            </a: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Manage orders, packaging &amp; delivery.</a:t>
            </a: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courses </a:t>
            </a:r>
          </a:p>
          <a:p>
            <a:pPr algn="l">
              <a:lnSpc>
                <a:spcPts val="1721"/>
              </a:lnSpc>
            </a:pPr>
          </a:p>
        </p:txBody>
      </p:sp>
      <p:sp>
        <p:nvSpPr>
          <p:cNvPr name="TextBox 41" id="41"/>
          <p:cNvSpPr txBox="true"/>
          <p:nvPr/>
        </p:nvSpPr>
        <p:spPr>
          <a:xfrm rot="0">
            <a:off x="8198818" y="3765228"/>
            <a:ext cx="2817336" cy="4027688"/>
          </a:xfrm>
          <a:prstGeom prst="rect">
            <a:avLst/>
          </a:prstGeom>
        </p:spPr>
        <p:txBody>
          <a:bodyPr anchor="t" rtlCol="false" tIns="0" lIns="0" bIns="0" rIns="0">
            <a:spAutoFit/>
          </a:bodyPr>
          <a:lstStyle/>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Unique &amp; modern handcrafted concrete decor.</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Eco-friendly &amp; recyclable materials.</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High-quality, affordable, &amp; handmade products.</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Customization options for personalized designs.</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Artistic designs that suit various interior styles.</a:t>
            </a:r>
          </a:p>
          <a:p>
            <a:pPr algn="l">
              <a:lnSpc>
                <a:spcPts val="1721"/>
              </a:lnSpc>
            </a:pPr>
          </a:p>
        </p:txBody>
      </p:sp>
      <p:sp>
        <p:nvSpPr>
          <p:cNvPr name="TextBox 42" id="42"/>
          <p:cNvSpPr txBox="true"/>
          <p:nvPr/>
        </p:nvSpPr>
        <p:spPr>
          <a:xfrm rot="0">
            <a:off x="5436422" y="5856366"/>
            <a:ext cx="2537612" cy="1702927"/>
          </a:xfrm>
          <a:prstGeom prst="rect">
            <a:avLst/>
          </a:prstGeom>
        </p:spPr>
        <p:txBody>
          <a:bodyPr anchor="t" rtlCol="false" tIns="0" lIns="0" bIns="0" rIns="0">
            <a:spAutoFit/>
          </a:bodyPr>
          <a:lstStyle/>
          <a:p>
            <a:pPr algn="l">
              <a:lnSpc>
                <a:spcPts val="1721"/>
              </a:lnSpc>
            </a:pP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Soc</a:t>
            </a:r>
            <a:r>
              <a:rPr lang="en-US" b="true" sz="1639">
                <a:solidFill>
                  <a:srgbClr val="72523B"/>
                </a:solidFill>
                <a:latin typeface="Black Mango Bold"/>
                <a:ea typeface="Black Mango Bold"/>
                <a:cs typeface="Black Mango Bold"/>
                <a:sym typeface="Black Mango Bold"/>
              </a:rPr>
              <a:t>ial media platforms (Instagram, Facebook, TikTok)</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our store </a:t>
            </a:r>
          </a:p>
        </p:txBody>
      </p:sp>
      <p:sp>
        <p:nvSpPr>
          <p:cNvPr name="TextBox 43" id="43"/>
          <p:cNvSpPr txBox="true"/>
          <p:nvPr/>
        </p:nvSpPr>
        <p:spPr>
          <a:xfrm rot="0">
            <a:off x="5531569" y="3820002"/>
            <a:ext cx="2667249" cy="1702927"/>
          </a:xfrm>
          <a:prstGeom prst="rect">
            <a:avLst/>
          </a:prstGeom>
        </p:spPr>
        <p:txBody>
          <a:bodyPr anchor="t" rtlCol="false" tIns="0" lIns="0" bIns="0" rIns="0">
            <a:spAutoFit/>
          </a:bodyPr>
          <a:lstStyle/>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Fast customer support via WhatsApp and social media</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Discounts and offers </a:t>
            </a:r>
          </a:p>
          <a:p>
            <a:pPr algn="l">
              <a:lnSpc>
                <a:spcPts val="1721"/>
              </a:lnSpc>
            </a:pP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Custom design </a:t>
            </a:r>
          </a:p>
        </p:txBody>
      </p:sp>
      <p:sp>
        <p:nvSpPr>
          <p:cNvPr name="TextBox 44" id="44"/>
          <p:cNvSpPr txBox="true"/>
          <p:nvPr/>
        </p:nvSpPr>
        <p:spPr>
          <a:xfrm rot="0">
            <a:off x="1567069" y="5856366"/>
            <a:ext cx="3319271" cy="1745195"/>
          </a:xfrm>
          <a:prstGeom prst="rect">
            <a:avLst/>
          </a:prstGeom>
        </p:spPr>
        <p:txBody>
          <a:bodyPr anchor="t" rtlCol="false" tIns="0" lIns="0" bIns="0" rIns="0">
            <a:spAutoFit/>
          </a:bodyPr>
          <a:lstStyle/>
          <a:p>
            <a:pPr algn="l" marL="312420" indent="-156210" lvl="1">
              <a:lnSpc>
                <a:spcPts val="1519"/>
              </a:lnSpc>
              <a:buFont typeface="Arial"/>
              <a:buChar char="•"/>
            </a:pPr>
            <a:r>
              <a:rPr lang="en-US" b="true" sz="1447">
                <a:solidFill>
                  <a:srgbClr val="72523B"/>
                </a:solidFill>
                <a:latin typeface="Black Mango Bold"/>
                <a:ea typeface="Black Mango Bold"/>
                <a:cs typeface="Black Mango Bold"/>
                <a:sym typeface="Black Mango Bold"/>
              </a:rPr>
              <a:t>Selling ready-made products through the online store</a:t>
            </a:r>
          </a:p>
          <a:p>
            <a:pPr algn="l">
              <a:lnSpc>
                <a:spcPts val="1519"/>
              </a:lnSpc>
            </a:pPr>
          </a:p>
          <a:p>
            <a:pPr algn="l" marL="312420" indent="-156210" lvl="1">
              <a:lnSpc>
                <a:spcPts val="1519"/>
              </a:lnSpc>
              <a:buFont typeface="Arial"/>
              <a:buChar char="•"/>
            </a:pPr>
            <a:r>
              <a:rPr lang="en-US" b="true" sz="1447">
                <a:solidFill>
                  <a:srgbClr val="72523B"/>
                </a:solidFill>
                <a:latin typeface="Black Mango Bold"/>
                <a:ea typeface="Black Mango Bold"/>
                <a:cs typeface="Black Mango Bold"/>
                <a:sym typeface="Black Mango Bold"/>
              </a:rPr>
              <a:t>Custom design orders</a:t>
            </a:r>
          </a:p>
          <a:p>
            <a:pPr algn="l">
              <a:lnSpc>
                <a:spcPts val="1519"/>
              </a:lnSpc>
            </a:pPr>
          </a:p>
          <a:p>
            <a:pPr algn="l" marL="312420" indent="-156210" lvl="1">
              <a:lnSpc>
                <a:spcPts val="1519"/>
              </a:lnSpc>
              <a:buFont typeface="Arial"/>
              <a:buChar char="•"/>
            </a:pPr>
            <a:r>
              <a:rPr lang="en-US" b="true" sz="1447">
                <a:solidFill>
                  <a:srgbClr val="72523B"/>
                </a:solidFill>
                <a:latin typeface="Black Mango Bold"/>
                <a:ea typeface="Black Mango Bold"/>
                <a:cs typeface="Black Mango Bold"/>
                <a:sym typeface="Black Mango Bold"/>
              </a:rPr>
              <a:t>Supplying products to home decor retailers</a:t>
            </a:r>
          </a:p>
          <a:p>
            <a:pPr algn="l">
              <a:lnSpc>
                <a:spcPts val="1519"/>
              </a:lnSpc>
            </a:pPr>
          </a:p>
          <a:p>
            <a:pPr algn="l" marL="312420" indent="-156210" lvl="1">
              <a:lnSpc>
                <a:spcPts val="1519"/>
              </a:lnSpc>
              <a:buFont typeface="Arial"/>
              <a:buChar char="•"/>
            </a:pPr>
            <a:r>
              <a:rPr lang="en-US" b="true" sz="1447">
                <a:solidFill>
                  <a:srgbClr val="72523B"/>
                </a:solidFill>
                <a:latin typeface="Black Mango Bold"/>
                <a:ea typeface="Black Mango Bold"/>
                <a:cs typeface="Black Mango Bold"/>
                <a:sym typeface="Black Mango Bold"/>
              </a:rPr>
              <a:t>Offering workshops</a:t>
            </a:r>
          </a:p>
        </p:txBody>
      </p:sp>
      <p:sp>
        <p:nvSpPr>
          <p:cNvPr name="TextBox 45" id="45"/>
          <p:cNvSpPr txBox="true"/>
          <p:nvPr/>
        </p:nvSpPr>
        <p:spPr>
          <a:xfrm rot="0">
            <a:off x="1567069" y="3810409"/>
            <a:ext cx="3319271" cy="1552231"/>
          </a:xfrm>
          <a:prstGeom prst="rect">
            <a:avLst/>
          </a:prstGeom>
        </p:spPr>
        <p:txBody>
          <a:bodyPr anchor="t" rtlCol="false" tIns="0" lIns="0" bIns="0" rIns="0">
            <a:spAutoFit/>
          </a:bodyPr>
          <a:lstStyle/>
          <a:p>
            <a:pPr algn="l" marL="312420" indent="-156210" lvl="1">
              <a:lnSpc>
                <a:spcPts val="1519"/>
              </a:lnSpc>
              <a:buFont typeface="Arial"/>
              <a:buChar char="•"/>
            </a:pPr>
            <a:r>
              <a:rPr lang="en-US" b="true" sz="1447">
                <a:solidFill>
                  <a:srgbClr val="72523B"/>
                </a:solidFill>
                <a:latin typeface="Black Mango Bold"/>
                <a:ea typeface="Black Mango Bold"/>
                <a:cs typeface="Black Mango Bold"/>
                <a:sym typeface="Black Mango Bold"/>
              </a:rPr>
              <a:t>Women (18-35) interested in modern home decor.</a:t>
            </a:r>
          </a:p>
          <a:p>
            <a:pPr algn="l" marL="312420" indent="-156210" lvl="1">
              <a:lnSpc>
                <a:spcPts val="1519"/>
              </a:lnSpc>
              <a:buFont typeface="Arial"/>
              <a:buChar char="•"/>
            </a:pPr>
            <a:r>
              <a:rPr lang="en-US" b="true" sz="1447">
                <a:solidFill>
                  <a:srgbClr val="72523B"/>
                </a:solidFill>
                <a:latin typeface="Black Mango Bold"/>
                <a:ea typeface="Black Mango Bold"/>
                <a:cs typeface="Black Mango Bold"/>
                <a:sym typeface="Black Mango Bold"/>
              </a:rPr>
              <a:t>DIY enthusiasts looking for raw materials &amp; molds.</a:t>
            </a:r>
          </a:p>
          <a:p>
            <a:pPr algn="l" marL="312420" indent="-156210" lvl="1">
              <a:lnSpc>
                <a:spcPts val="1519"/>
              </a:lnSpc>
              <a:buFont typeface="Arial"/>
              <a:buChar char="•"/>
            </a:pPr>
            <a:r>
              <a:rPr lang="en-US" b="true" sz="1447">
                <a:solidFill>
                  <a:srgbClr val="72523B"/>
                </a:solidFill>
                <a:latin typeface="Black Mango Bold"/>
                <a:ea typeface="Black Mango Bold"/>
                <a:cs typeface="Black Mango Bold"/>
                <a:sym typeface="Black Mango Bold"/>
              </a:rPr>
              <a:t>Event planners </a:t>
            </a:r>
          </a:p>
          <a:p>
            <a:pPr algn="l" marL="312420" indent="-156210" lvl="1">
              <a:lnSpc>
                <a:spcPts val="1519"/>
              </a:lnSpc>
              <a:buFont typeface="Arial"/>
              <a:buChar char="•"/>
            </a:pPr>
            <a:r>
              <a:rPr lang="en-US" b="true" sz="1447">
                <a:solidFill>
                  <a:srgbClr val="72523B"/>
                </a:solidFill>
                <a:latin typeface="Black Mango Bold"/>
                <a:ea typeface="Black Mango Bold"/>
                <a:cs typeface="Black Mango Bold"/>
                <a:sym typeface="Black Mango Bold"/>
              </a:rPr>
              <a:t>Interior designers &amp; home stylists.</a:t>
            </a:r>
          </a:p>
          <a:p>
            <a:pPr algn="l">
              <a:lnSpc>
                <a:spcPts val="1519"/>
              </a:lnSpc>
            </a:pPr>
          </a:p>
        </p:txBody>
      </p:sp>
      <p:sp>
        <p:nvSpPr>
          <p:cNvPr name="TextBox 46" id="46"/>
          <p:cNvSpPr txBox="true"/>
          <p:nvPr/>
        </p:nvSpPr>
        <p:spPr>
          <a:xfrm rot="0">
            <a:off x="2815526" y="8365129"/>
            <a:ext cx="4589481" cy="1068901"/>
          </a:xfrm>
          <a:prstGeom prst="rect">
            <a:avLst/>
          </a:prstGeom>
        </p:spPr>
        <p:txBody>
          <a:bodyPr anchor="t" rtlCol="false" tIns="0" lIns="0" bIns="0" rIns="0">
            <a:spAutoFit/>
          </a:bodyPr>
          <a:lstStyle/>
          <a:p>
            <a:pPr algn="ctr"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Costs of raw materials and production</a:t>
            </a:r>
          </a:p>
          <a:p>
            <a:pPr algn="ctr">
              <a:lnSpc>
                <a:spcPts val="1721"/>
              </a:lnSpc>
            </a:pPr>
          </a:p>
          <a:p>
            <a:pPr algn="ctr"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store rent and serves (electricity ) </a:t>
            </a:r>
          </a:p>
          <a:p>
            <a:pPr algn="ctr"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Shipping and delivery costs</a:t>
            </a:r>
          </a:p>
          <a:p>
            <a:pPr algn="ctr">
              <a:lnSpc>
                <a:spcPts val="1721"/>
              </a:lnSpc>
            </a:pPr>
          </a:p>
        </p:txBody>
      </p:sp>
      <p:sp>
        <p:nvSpPr>
          <p:cNvPr name="TextBox 47" id="47"/>
          <p:cNvSpPr txBox="true"/>
          <p:nvPr/>
        </p:nvSpPr>
        <p:spPr>
          <a:xfrm rot="0">
            <a:off x="11356806" y="8185905"/>
            <a:ext cx="5114637" cy="1280243"/>
          </a:xfrm>
          <a:prstGeom prst="rect">
            <a:avLst/>
          </a:prstGeom>
        </p:spPr>
        <p:txBody>
          <a:bodyPr anchor="t" rtlCol="false" tIns="0" lIns="0" bIns="0" rIns="0">
            <a:spAutoFit/>
          </a:bodyPr>
          <a:lstStyle/>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Onl</a:t>
            </a:r>
            <a:r>
              <a:rPr lang="en-US" b="true" sz="1639">
                <a:solidFill>
                  <a:srgbClr val="72523B"/>
                </a:solidFill>
                <a:latin typeface="Black Mango Bold"/>
                <a:ea typeface="Black Mango Bold"/>
                <a:cs typeface="Black Mango Bold"/>
                <a:sym typeface="Black Mango Bold"/>
              </a:rPr>
              <a:t>ine sales of ready-made products.</a:t>
            </a: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Custom design orders.</a:t>
            </a: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Exhibitions &amp; art markets participation.</a:t>
            </a: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Supplying home decor retailers.</a:t>
            </a:r>
          </a:p>
          <a:p>
            <a:pPr algn="l" marL="354075" indent="-177037" lvl="1">
              <a:lnSpc>
                <a:spcPts val="1721"/>
              </a:lnSpc>
              <a:buFont typeface="Arial"/>
              <a:buChar char="•"/>
            </a:pPr>
            <a:r>
              <a:rPr lang="en-US" b="true" sz="1639">
                <a:solidFill>
                  <a:srgbClr val="72523B"/>
                </a:solidFill>
                <a:latin typeface="Black Mango Bold"/>
                <a:ea typeface="Black Mango Bold"/>
                <a:cs typeface="Black Mango Bold"/>
                <a:sym typeface="Black Mango Bold"/>
              </a:rPr>
              <a:t>Workshops f</a:t>
            </a:r>
            <a:r>
              <a:rPr lang="en-US" b="true" sz="1639">
                <a:solidFill>
                  <a:srgbClr val="72523B"/>
                </a:solidFill>
                <a:latin typeface="Black Mango Bold"/>
                <a:ea typeface="Black Mango Bold"/>
                <a:cs typeface="Black Mango Bold"/>
                <a:sym typeface="Black Mango Bold"/>
              </a:rPr>
              <a:t>or concrete decor crafting.</a:t>
            </a:r>
          </a:p>
          <a:p>
            <a:pPr algn="l">
              <a:lnSpc>
                <a:spcPts val="1721"/>
              </a:lnSpc>
            </a:pPr>
          </a:p>
        </p:txBody>
      </p:sp>
    </p:spTree>
  </p:cSld>
  <p:clrMapOvr>
    <a:masterClrMapping/>
  </p:clrMapOvr>
  <p:transition spd="fast">
    <p:wipe dir="u"/>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DDDAC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4430825"/>
          <a:ext cx="16230600" cy="5205732"/>
        </p:xfrm>
        <a:graphic>
          <a:graphicData uri="http://schemas.openxmlformats.org/drawingml/2006/table">
            <a:tbl>
              <a:tblPr/>
              <a:tblGrid>
                <a:gridCol w="5522682"/>
                <a:gridCol w="5211892"/>
                <a:gridCol w="5496026"/>
              </a:tblGrid>
              <a:tr h="879519">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TIKTOK </a:t>
                      </a:r>
                      <a:r>
                        <a:rPr lang="en-US" sz="2499" strike="noStrike" u="none">
                          <a:solidFill>
                            <a:srgbClr val="A0A155"/>
                          </a:solidFill>
                          <a:latin typeface="DM Sans"/>
                          <a:ea typeface="DM Sans"/>
                          <a:cs typeface="DM Sans"/>
                          <a:sym typeface="DM Sans"/>
                        </a:rPr>
                        <a:t>FOLLOWERS</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PROFILE VIEW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TOTAL VIEWS</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r>
              <a:tr h="1722566">
                <a:tc>
                  <a:txBody>
                    <a:bodyPr anchor="t" rtlCol="false"/>
                    <a:lstStyle/>
                    <a:p>
                      <a:pPr algn="l" marL="0" indent="0" lvl="0">
                        <a:lnSpc>
                          <a:spcPts val="3299"/>
                        </a:lnSpc>
                        <a:defRPr/>
                      </a:pPr>
                      <a:r>
                        <a:rPr lang="en-US" b="true" sz="3299">
                          <a:solidFill>
                            <a:srgbClr val="A0A155"/>
                          </a:solidFill>
                          <a:latin typeface="DM Sans Bold"/>
                          <a:ea typeface="DM Sans Bold"/>
                          <a:cs typeface="DM Sans Bold"/>
                          <a:sym typeface="DM Sans Bold"/>
                        </a:rPr>
                        <a:t>44 FOLLOW</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199"/>
                        </a:lnSpc>
                        <a:defRPr/>
                      </a:pPr>
                      <a:r>
                        <a:rPr lang="en-US" b="true" sz="3199">
                          <a:solidFill>
                            <a:srgbClr val="A0A155"/>
                          </a:solidFill>
                          <a:latin typeface="DM Sans Bold"/>
                          <a:ea typeface="DM Sans Bold"/>
                          <a:cs typeface="DM Sans Bold"/>
                          <a:sym typeface="DM Sans Bold"/>
                        </a:rPr>
                        <a:t>175 Reach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199"/>
                        </a:lnSpc>
                        <a:defRPr/>
                      </a:pPr>
                      <a:r>
                        <a:rPr lang="en-US" b="true" sz="3199">
                          <a:solidFill>
                            <a:srgbClr val="A0A155"/>
                          </a:solidFill>
                          <a:latin typeface="DM Sans Bold"/>
                          <a:ea typeface="DM Sans Bold"/>
                          <a:cs typeface="DM Sans Bold"/>
                          <a:sym typeface="DM Sans Bold"/>
                        </a:rPr>
                        <a:t>16k View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r>
              <a:tr h="879519">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LIKES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SHARE</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c>
                  <a:txBody>
                    <a:bodyPr anchor="t" rtlCol="false"/>
                    <a:lstStyle/>
                    <a:p>
                      <a:pPr algn="ctr" marL="0" indent="0" lvl="0">
                        <a:lnSpc>
                          <a:spcPts val="3499"/>
                        </a:lnSpc>
                        <a:spcBef>
                          <a:spcPct val="0"/>
                        </a:spcBef>
                        <a:defRPr/>
                      </a:pPr>
                      <a:r>
                        <a:rPr lang="en-US" sz="2499">
                          <a:solidFill>
                            <a:srgbClr val="A0A155"/>
                          </a:solidFill>
                          <a:latin typeface="DM Sans"/>
                          <a:ea typeface="DM Sans"/>
                          <a:cs typeface="DM Sans"/>
                          <a:sym typeface="DM Sans"/>
                        </a:rPr>
                        <a:t>COMMENTS </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solidFill>
                      <a:srgbClr val="E6E6E6"/>
                    </a:solidFill>
                  </a:tcPr>
                </a:tc>
              </a:tr>
              <a:tr h="1724129">
                <a:tc>
                  <a:txBody>
                    <a:bodyPr anchor="t" rtlCol="false"/>
                    <a:lstStyle/>
                    <a:p>
                      <a:pPr algn="ctr" marL="0" indent="0" lvl="0">
                        <a:lnSpc>
                          <a:spcPts val="3200"/>
                        </a:lnSpc>
                        <a:defRPr/>
                      </a:pPr>
                      <a:r>
                        <a:rPr lang="en-US" b="true" sz="3200">
                          <a:solidFill>
                            <a:srgbClr val="A0A155"/>
                          </a:solidFill>
                          <a:latin typeface="DM Sans Bold"/>
                          <a:ea typeface="DM Sans Bold"/>
                          <a:cs typeface="DM Sans Bold"/>
                          <a:sym typeface="DM Sans Bold"/>
                        </a:rPr>
                        <a:t>302</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200"/>
                        </a:lnSpc>
                        <a:defRPr/>
                      </a:pPr>
                      <a:r>
                        <a:rPr lang="en-US" b="true" sz="3200">
                          <a:solidFill>
                            <a:srgbClr val="A0A155"/>
                          </a:solidFill>
                          <a:latin typeface="DM Sans Bold"/>
                          <a:ea typeface="DM Sans Bold"/>
                          <a:cs typeface="DM Sans Bold"/>
                          <a:sym typeface="DM Sans Bold"/>
                        </a:rPr>
                        <a:t>15</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c>
                  <a:txBody>
                    <a:bodyPr anchor="t" rtlCol="false"/>
                    <a:lstStyle/>
                    <a:p>
                      <a:pPr algn="ctr" marL="0" indent="0" lvl="0">
                        <a:lnSpc>
                          <a:spcPts val="3200"/>
                        </a:lnSpc>
                        <a:defRPr/>
                      </a:pPr>
                      <a:r>
                        <a:rPr lang="en-US" b="true" sz="3200">
                          <a:solidFill>
                            <a:srgbClr val="A0A155"/>
                          </a:solidFill>
                          <a:latin typeface="DM Sans Bold"/>
                          <a:ea typeface="DM Sans Bold"/>
                          <a:cs typeface="DM Sans Bold"/>
                          <a:sym typeface="DM Sans Bold"/>
                        </a:rPr>
                        <a:t>7</a:t>
                      </a:r>
                      <a:endParaRPr lang="en-US" sz="1100"/>
                    </a:p>
                  </a:txBody>
                  <a:tcPr marL="190500" marR="190500" marT="190500" marB="190500" anchor="ctr">
                    <a:lnL cmpd="sng" algn="ctr" cap="flat" w="19050">
                      <a:solidFill>
                        <a:srgbClr val="666400"/>
                      </a:solidFill>
                      <a:prstDash val="solid"/>
                      <a:round/>
                      <a:headEnd type="none" w="med" len="med"/>
                      <a:tailEnd type="none" w="med" len="med"/>
                    </a:lnL>
                    <a:lnR cmpd="sng" algn="ctr" cap="flat" w="19050">
                      <a:solidFill>
                        <a:srgbClr val="666400"/>
                      </a:solidFill>
                      <a:prstDash val="solid"/>
                      <a:round/>
                      <a:headEnd type="none" w="med" len="med"/>
                      <a:tailEnd type="none" w="med" len="med"/>
                    </a:lnR>
                    <a:lnT cmpd="sng" algn="ctr" cap="flat" w="19050">
                      <a:solidFill>
                        <a:srgbClr val="666400"/>
                      </a:solidFill>
                      <a:prstDash val="solid"/>
                      <a:round/>
                      <a:headEnd type="none" w="med" len="med"/>
                      <a:tailEnd type="none" w="med" len="med"/>
                    </a:lnT>
                    <a:lnB cmpd="sng" algn="ctr" cap="flat" w="19050">
                      <a:solidFill>
                        <a:srgbClr val="666400"/>
                      </a:solidFill>
                      <a:prstDash val="solid"/>
                      <a:round/>
                      <a:headEnd type="none" w="med" len="med"/>
                      <a:tailEnd type="none" w="med" len="med"/>
                    </a:lnB>
                  </a:tcPr>
                </a:tc>
              </a:tr>
            </a:tbl>
          </a:graphicData>
        </a:graphic>
      </p:graphicFrame>
      <p:grpSp>
        <p:nvGrpSpPr>
          <p:cNvPr name="Group 3" id="3"/>
          <p:cNvGrpSpPr/>
          <p:nvPr/>
        </p:nvGrpSpPr>
        <p:grpSpPr>
          <a:xfrm rot="0">
            <a:off x="10963763" y="468569"/>
            <a:ext cx="6295537" cy="3385740"/>
            <a:chOff x="0" y="0"/>
            <a:chExt cx="1394552" cy="749990"/>
          </a:xfrm>
        </p:grpSpPr>
        <p:sp>
          <p:nvSpPr>
            <p:cNvPr name="Freeform 4" id="4"/>
            <p:cNvSpPr/>
            <p:nvPr/>
          </p:nvSpPr>
          <p:spPr>
            <a:xfrm flipH="false" flipV="false" rot="0">
              <a:off x="0" y="0"/>
              <a:ext cx="1394552" cy="749990"/>
            </a:xfrm>
            <a:custGeom>
              <a:avLst/>
              <a:gdLst/>
              <a:ahLst/>
              <a:cxnLst/>
              <a:rect r="r" b="b" t="t" l="l"/>
              <a:pathLst>
                <a:path h="749990" w="1394552">
                  <a:moveTo>
                    <a:pt x="122975" y="0"/>
                  </a:moveTo>
                  <a:lnTo>
                    <a:pt x="1271578" y="0"/>
                  </a:lnTo>
                  <a:cubicBezTo>
                    <a:pt x="1304192" y="0"/>
                    <a:pt x="1335472" y="12956"/>
                    <a:pt x="1358534" y="36018"/>
                  </a:cubicBezTo>
                  <a:cubicBezTo>
                    <a:pt x="1381596" y="59081"/>
                    <a:pt x="1394552" y="90360"/>
                    <a:pt x="1394552" y="122975"/>
                  </a:cubicBezTo>
                  <a:lnTo>
                    <a:pt x="1394552" y="627016"/>
                  </a:lnTo>
                  <a:cubicBezTo>
                    <a:pt x="1394552" y="659631"/>
                    <a:pt x="1381596" y="690910"/>
                    <a:pt x="1358534" y="713972"/>
                  </a:cubicBezTo>
                  <a:cubicBezTo>
                    <a:pt x="1335472" y="737034"/>
                    <a:pt x="1304192" y="749990"/>
                    <a:pt x="1271578" y="749990"/>
                  </a:cubicBezTo>
                  <a:lnTo>
                    <a:pt x="122975" y="749990"/>
                  </a:lnTo>
                  <a:cubicBezTo>
                    <a:pt x="90360" y="749990"/>
                    <a:pt x="59081" y="737034"/>
                    <a:pt x="36018" y="713972"/>
                  </a:cubicBezTo>
                  <a:cubicBezTo>
                    <a:pt x="12956" y="690910"/>
                    <a:pt x="0" y="659631"/>
                    <a:pt x="0" y="627016"/>
                  </a:cubicBezTo>
                  <a:lnTo>
                    <a:pt x="0" y="122975"/>
                  </a:lnTo>
                  <a:cubicBezTo>
                    <a:pt x="0" y="90360"/>
                    <a:pt x="12956" y="59081"/>
                    <a:pt x="36018" y="36018"/>
                  </a:cubicBezTo>
                  <a:cubicBezTo>
                    <a:pt x="59081" y="12956"/>
                    <a:pt x="90360" y="0"/>
                    <a:pt x="122975" y="0"/>
                  </a:cubicBezTo>
                  <a:close/>
                </a:path>
              </a:pathLst>
            </a:custGeom>
            <a:blipFill>
              <a:blip r:embed="rId2"/>
              <a:stretch>
                <a:fillRect l="-10365" t="0" r="-10365" b="0"/>
              </a:stretch>
            </a:blipFill>
            <a:ln cap="rnd">
              <a:noFill/>
              <a:prstDash val="solid"/>
              <a:round/>
            </a:ln>
          </p:spPr>
        </p:sp>
      </p:grpSp>
      <p:pic>
        <p:nvPicPr>
          <p:cNvPr name="Picture 5" id="5"/>
          <p:cNvPicPr>
            <a:picLocks noChangeAspect="true"/>
          </p:cNvPicPr>
          <p:nvPr/>
        </p:nvPicPr>
        <p:blipFill>
          <a:blip r:embed="rId3"/>
          <a:stretch>
            <a:fillRect/>
          </a:stretch>
        </p:blipFill>
        <p:spPr>
          <a:xfrm rot="0">
            <a:off x="3941803" y="5223379"/>
            <a:ext cx="2802613" cy="2043863"/>
          </a:xfrm>
          <a:prstGeom prst="rect">
            <a:avLst/>
          </a:prstGeom>
        </p:spPr>
      </p:pic>
      <p:sp>
        <p:nvSpPr>
          <p:cNvPr name="TextBox 6" id="6"/>
          <p:cNvSpPr txBox="true"/>
          <p:nvPr/>
        </p:nvSpPr>
        <p:spPr>
          <a:xfrm rot="0">
            <a:off x="1028700" y="1060342"/>
            <a:ext cx="7561127" cy="2583193"/>
          </a:xfrm>
          <a:prstGeom prst="rect">
            <a:avLst/>
          </a:prstGeom>
        </p:spPr>
        <p:txBody>
          <a:bodyPr anchor="t" rtlCol="false" tIns="0" lIns="0" bIns="0" rIns="0">
            <a:spAutoFit/>
          </a:bodyPr>
          <a:lstStyle/>
          <a:p>
            <a:pPr algn="l" marL="0" indent="0" lvl="1">
              <a:lnSpc>
                <a:spcPts val="9690"/>
              </a:lnSpc>
              <a:spcBef>
                <a:spcPct val="0"/>
              </a:spcBef>
            </a:pPr>
            <a:r>
              <a:rPr lang="en-US" sz="11400" spc="-627" strike="noStrike" u="none">
                <a:solidFill>
                  <a:srgbClr val="000000"/>
                </a:solidFill>
                <a:latin typeface="Arial Unicode"/>
                <a:ea typeface="Arial Unicode"/>
                <a:cs typeface="Arial Unicode"/>
                <a:sym typeface="Arial Unicode"/>
              </a:rPr>
              <a:t>Social Media Performance</a:t>
            </a:r>
          </a:p>
        </p:txBody>
      </p:sp>
      <p:sp>
        <p:nvSpPr>
          <p:cNvPr name="Freeform 7" id="7"/>
          <p:cNvSpPr/>
          <p:nvPr/>
        </p:nvSpPr>
        <p:spPr>
          <a:xfrm flipH="false" flipV="false" rot="0">
            <a:off x="9297193" y="1373052"/>
            <a:ext cx="959205" cy="1576775"/>
          </a:xfrm>
          <a:custGeom>
            <a:avLst/>
            <a:gdLst/>
            <a:ahLst/>
            <a:cxnLst/>
            <a:rect r="r" b="b" t="t" l="l"/>
            <a:pathLst>
              <a:path h="1576775" w="959205">
                <a:moveTo>
                  <a:pt x="0" y="0"/>
                </a:moveTo>
                <a:lnTo>
                  <a:pt x="959205" y="0"/>
                </a:lnTo>
                <a:lnTo>
                  <a:pt x="959205" y="1576774"/>
                </a:lnTo>
                <a:lnTo>
                  <a:pt x="0" y="1576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TextBox 3" id="3"/>
          <p:cNvSpPr txBox="true"/>
          <p:nvPr/>
        </p:nvSpPr>
        <p:spPr>
          <a:xfrm rot="0">
            <a:off x="1028700" y="811530"/>
            <a:ext cx="3710767" cy="396240"/>
          </a:xfrm>
          <a:prstGeom prst="rect">
            <a:avLst/>
          </a:prstGeom>
        </p:spPr>
        <p:txBody>
          <a:bodyPr anchor="t" rtlCol="false" tIns="0" lIns="0" bIns="0" rIns="0">
            <a:spAutoFit/>
          </a:bodyPr>
          <a:lstStyle/>
          <a:p>
            <a:pPr algn="l">
              <a:lnSpc>
                <a:spcPts val="3359"/>
              </a:lnSpc>
            </a:pPr>
            <a:r>
              <a:rPr lang="en-US" sz="2400" spc="-48" b="true">
                <a:solidFill>
                  <a:srgbClr val="36211B"/>
                </a:solidFill>
                <a:latin typeface="Canva Sans Bold"/>
                <a:ea typeface="Canva Sans Bold"/>
                <a:cs typeface="Canva Sans Bold"/>
                <a:sym typeface="Canva Sans Bold"/>
              </a:rPr>
              <a:t>Impact on Business</a:t>
            </a:r>
          </a:p>
        </p:txBody>
      </p:sp>
      <p:sp>
        <p:nvSpPr>
          <p:cNvPr name="Freeform 4" id="4"/>
          <p:cNvSpPr/>
          <p:nvPr/>
        </p:nvSpPr>
        <p:spPr>
          <a:xfrm flipH="false" flipV="false" rot="0">
            <a:off x="11495895" y="5390573"/>
            <a:ext cx="5763405" cy="3140706"/>
          </a:xfrm>
          <a:custGeom>
            <a:avLst/>
            <a:gdLst/>
            <a:ahLst/>
            <a:cxnLst/>
            <a:rect r="r" b="b" t="t" l="l"/>
            <a:pathLst>
              <a:path h="3140706" w="5763405">
                <a:moveTo>
                  <a:pt x="0" y="0"/>
                </a:moveTo>
                <a:lnTo>
                  <a:pt x="5763405" y="0"/>
                </a:lnTo>
                <a:lnTo>
                  <a:pt x="5763405" y="3140705"/>
                </a:lnTo>
                <a:lnTo>
                  <a:pt x="0" y="3140705"/>
                </a:lnTo>
                <a:lnTo>
                  <a:pt x="0" y="0"/>
                </a:lnTo>
                <a:close/>
              </a:path>
            </a:pathLst>
          </a:custGeom>
          <a:blipFill>
            <a:blip r:embed="rId3"/>
            <a:stretch>
              <a:fillRect l="0" t="-96350" r="0" b="-213928"/>
            </a:stretch>
          </a:blipFill>
        </p:spPr>
      </p:sp>
      <p:sp>
        <p:nvSpPr>
          <p:cNvPr name="TextBox 5" id="5"/>
          <p:cNvSpPr txBox="true"/>
          <p:nvPr/>
        </p:nvSpPr>
        <p:spPr>
          <a:xfrm rot="0">
            <a:off x="11495895" y="8135038"/>
            <a:ext cx="5763405" cy="396240"/>
          </a:xfrm>
          <a:prstGeom prst="rect">
            <a:avLst/>
          </a:prstGeom>
        </p:spPr>
        <p:txBody>
          <a:bodyPr anchor="t" rtlCol="false" tIns="0" lIns="0" bIns="0" rIns="0">
            <a:spAutoFit/>
          </a:bodyPr>
          <a:lstStyle/>
          <a:p>
            <a:pPr algn="l">
              <a:lnSpc>
                <a:spcPts val="3359"/>
              </a:lnSpc>
            </a:pPr>
            <a:r>
              <a:rPr lang="en-US" sz="2400" spc="-48">
                <a:solidFill>
                  <a:srgbClr val="36211B"/>
                </a:solidFill>
                <a:latin typeface="Canva Sans"/>
                <a:ea typeface="Canva Sans"/>
                <a:cs typeface="Canva Sans"/>
                <a:sym typeface="Canva Sans"/>
              </a:rPr>
              <a:t>Access to a large and diverse audience.</a:t>
            </a:r>
          </a:p>
        </p:txBody>
      </p:sp>
      <p:sp>
        <p:nvSpPr>
          <p:cNvPr name="TextBox 6" id="6"/>
          <p:cNvSpPr txBox="true"/>
          <p:nvPr/>
        </p:nvSpPr>
        <p:spPr>
          <a:xfrm rot="0">
            <a:off x="15160864" y="8862060"/>
            <a:ext cx="2098436" cy="396240"/>
          </a:xfrm>
          <a:prstGeom prst="rect">
            <a:avLst/>
          </a:prstGeom>
        </p:spPr>
        <p:txBody>
          <a:bodyPr anchor="t" rtlCol="false" tIns="0" lIns="0" bIns="0" rIns="0">
            <a:spAutoFit/>
          </a:bodyPr>
          <a:lstStyle/>
          <a:p>
            <a:pPr algn="r">
              <a:lnSpc>
                <a:spcPts val="3359"/>
              </a:lnSpc>
            </a:pPr>
            <a:r>
              <a:rPr lang="en-US" sz="2400" spc="-48">
                <a:solidFill>
                  <a:srgbClr val="36211B"/>
                </a:solidFill>
                <a:latin typeface="Canva Sans"/>
                <a:ea typeface="Canva Sans"/>
                <a:cs typeface="Canva Sans"/>
                <a:sym typeface="Canva Sans"/>
              </a:rPr>
              <a:t>6</a:t>
            </a:r>
          </a:p>
        </p:txBody>
      </p:sp>
      <p:sp>
        <p:nvSpPr>
          <p:cNvPr name="Freeform 7" id="7"/>
          <p:cNvSpPr/>
          <p:nvPr/>
        </p:nvSpPr>
        <p:spPr>
          <a:xfrm flipH="false" flipV="false" rot="0">
            <a:off x="11495895" y="1880985"/>
            <a:ext cx="5763405" cy="3140706"/>
          </a:xfrm>
          <a:custGeom>
            <a:avLst/>
            <a:gdLst/>
            <a:ahLst/>
            <a:cxnLst/>
            <a:rect r="r" b="b" t="t" l="l"/>
            <a:pathLst>
              <a:path h="3140706" w="5763405">
                <a:moveTo>
                  <a:pt x="0" y="0"/>
                </a:moveTo>
                <a:lnTo>
                  <a:pt x="5763405" y="0"/>
                </a:lnTo>
                <a:lnTo>
                  <a:pt x="5763405" y="3140706"/>
                </a:lnTo>
                <a:lnTo>
                  <a:pt x="0" y="3140706"/>
                </a:lnTo>
                <a:lnTo>
                  <a:pt x="0" y="0"/>
                </a:lnTo>
                <a:close/>
              </a:path>
            </a:pathLst>
          </a:custGeom>
          <a:blipFill>
            <a:blip r:embed="rId4"/>
            <a:stretch>
              <a:fillRect l="0" t="-134525" r="0" b="-175753"/>
            </a:stretch>
          </a:blipFill>
        </p:spPr>
      </p:sp>
      <p:sp>
        <p:nvSpPr>
          <p:cNvPr name="TextBox 8" id="8"/>
          <p:cNvSpPr txBox="true"/>
          <p:nvPr/>
        </p:nvSpPr>
        <p:spPr>
          <a:xfrm rot="0">
            <a:off x="11495895" y="4625451"/>
            <a:ext cx="5763405" cy="396240"/>
          </a:xfrm>
          <a:prstGeom prst="rect">
            <a:avLst/>
          </a:prstGeom>
        </p:spPr>
        <p:txBody>
          <a:bodyPr anchor="t" rtlCol="false" tIns="0" lIns="0" bIns="0" rIns="0">
            <a:spAutoFit/>
          </a:bodyPr>
          <a:lstStyle/>
          <a:p>
            <a:pPr algn="l">
              <a:lnSpc>
                <a:spcPts val="3359"/>
              </a:lnSpc>
            </a:pPr>
            <a:r>
              <a:rPr lang="en-US" sz="2400" spc="-48">
                <a:solidFill>
                  <a:srgbClr val="36211B"/>
                </a:solidFill>
                <a:latin typeface="Canva Sans"/>
                <a:ea typeface="Canva Sans"/>
                <a:cs typeface="Canva Sans"/>
                <a:sym typeface="Canva Sans"/>
              </a:rPr>
              <a:t>A cost-effective way</a:t>
            </a:r>
          </a:p>
        </p:txBody>
      </p:sp>
      <p:sp>
        <p:nvSpPr>
          <p:cNvPr name="Freeform 9" id="9"/>
          <p:cNvSpPr/>
          <p:nvPr/>
        </p:nvSpPr>
        <p:spPr>
          <a:xfrm flipH="false" flipV="false" rot="0">
            <a:off x="5189337" y="1866900"/>
            <a:ext cx="5763405" cy="6539115"/>
          </a:xfrm>
          <a:custGeom>
            <a:avLst/>
            <a:gdLst/>
            <a:ahLst/>
            <a:cxnLst/>
            <a:rect r="r" b="b" t="t" l="l"/>
            <a:pathLst>
              <a:path h="6539115" w="5763405">
                <a:moveTo>
                  <a:pt x="0" y="0"/>
                </a:moveTo>
                <a:lnTo>
                  <a:pt x="5763405" y="0"/>
                </a:lnTo>
                <a:lnTo>
                  <a:pt x="5763405" y="6539115"/>
                </a:lnTo>
                <a:lnTo>
                  <a:pt x="0" y="6539115"/>
                </a:lnTo>
                <a:lnTo>
                  <a:pt x="0" y="0"/>
                </a:lnTo>
                <a:close/>
              </a:path>
            </a:pathLst>
          </a:custGeom>
          <a:blipFill>
            <a:blip r:embed="rId5"/>
            <a:stretch>
              <a:fillRect l="0" t="-48211" r="0" b="-48843"/>
            </a:stretch>
          </a:blipFill>
        </p:spPr>
      </p:sp>
      <p:sp>
        <p:nvSpPr>
          <p:cNvPr name="TextBox 10" id="10"/>
          <p:cNvSpPr txBox="true"/>
          <p:nvPr/>
        </p:nvSpPr>
        <p:spPr>
          <a:xfrm rot="0">
            <a:off x="5189337" y="8009775"/>
            <a:ext cx="5763405" cy="396240"/>
          </a:xfrm>
          <a:prstGeom prst="rect">
            <a:avLst/>
          </a:prstGeom>
        </p:spPr>
        <p:txBody>
          <a:bodyPr anchor="t" rtlCol="false" tIns="0" lIns="0" bIns="0" rIns="0">
            <a:spAutoFit/>
          </a:bodyPr>
          <a:lstStyle/>
          <a:p>
            <a:pPr algn="l">
              <a:lnSpc>
                <a:spcPts val="3359"/>
              </a:lnSpc>
            </a:pPr>
            <a:r>
              <a:rPr lang="en-US" sz="2400" spc="-48">
                <a:solidFill>
                  <a:srgbClr val="36211B"/>
                </a:solidFill>
                <a:latin typeface="Canva Sans"/>
                <a:ea typeface="Canva Sans"/>
                <a:cs typeface="Canva Sans"/>
                <a:sym typeface="Canva Sans"/>
              </a:rPr>
              <a:t>Direct engage to customers</a:t>
            </a:r>
          </a:p>
        </p:txBody>
      </p:sp>
      <p:sp>
        <p:nvSpPr>
          <p:cNvPr name="AutoShape 11" id="11"/>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TextBox 12" id="12"/>
          <p:cNvSpPr txBox="true"/>
          <p:nvPr/>
        </p:nvSpPr>
        <p:spPr>
          <a:xfrm rot="0">
            <a:off x="1028700" y="1657350"/>
            <a:ext cx="4160637" cy="6915150"/>
          </a:xfrm>
          <a:prstGeom prst="rect">
            <a:avLst/>
          </a:prstGeom>
        </p:spPr>
        <p:txBody>
          <a:bodyPr anchor="t" rtlCol="false" tIns="0" lIns="0" bIns="0" rIns="0">
            <a:spAutoFit/>
          </a:bodyPr>
          <a:lstStyle/>
          <a:p>
            <a:pPr algn="l">
              <a:lnSpc>
                <a:spcPts val="4200"/>
              </a:lnSpc>
            </a:pPr>
            <a:r>
              <a:rPr lang="en-US" sz="3000" spc="-120">
                <a:solidFill>
                  <a:srgbClr val="36211B"/>
                </a:solidFill>
                <a:latin typeface="IBM Plex Serif"/>
                <a:ea typeface="IBM Plex Serif"/>
                <a:cs typeface="IBM Plex Serif"/>
                <a:sym typeface="IBM Plex Serif"/>
              </a:rPr>
              <a:t>TikTok is showing relatively good engagement compared to other platforms, offering great potential to reach new audiences — especially within our target age group. With consistent short-form, engaging content, stronger performance is expected soon.</a:t>
            </a:r>
          </a:p>
          <a:p>
            <a:pPr algn="l">
              <a:lnSpc>
                <a:spcPts val="4200"/>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grpSp>
        <p:nvGrpSpPr>
          <p:cNvPr name="Group 2" id="2"/>
          <p:cNvGrpSpPr/>
          <p:nvPr/>
        </p:nvGrpSpPr>
        <p:grpSpPr>
          <a:xfrm rot="0">
            <a:off x="5773141" y="734957"/>
            <a:ext cx="6719635" cy="903189"/>
            <a:chOff x="0" y="0"/>
            <a:chExt cx="6954017" cy="934692"/>
          </a:xfrm>
        </p:grpSpPr>
        <p:sp>
          <p:nvSpPr>
            <p:cNvPr name="Freeform 3" id="3"/>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4" id="4"/>
          <p:cNvGrpSpPr/>
          <p:nvPr/>
        </p:nvGrpSpPr>
        <p:grpSpPr>
          <a:xfrm rot="0">
            <a:off x="341524" y="9774281"/>
            <a:ext cx="2207040" cy="220704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6" id="6"/>
          <p:cNvSpPr/>
          <p:nvPr/>
        </p:nvSpPr>
        <p:spPr>
          <a:xfrm flipH="false" flipV="false" rot="0">
            <a:off x="609676" y="8046466"/>
            <a:ext cx="1466137" cy="1900446"/>
          </a:xfrm>
          <a:custGeom>
            <a:avLst/>
            <a:gdLst/>
            <a:ahLst/>
            <a:cxnLst/>
            <a:rect r="r" b="b" t="t" l="l"/>
            <a:pathLst>
              <a:path h="1900446" w="1466137">
                <a:moveTo>
                  <a:pt x="0" y="0"/>
                </a:moveTo>
                <a:lnTo>
                  <a:pt x="1466137" y="0"/>
                </a:lnTo>
                <a:lnTo>
                  <a:pt x="1466137" y="1900446"/>
                </a:lnTo>
                <a:lnTo>
                  <a:pt x="0" y="1900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7426" y="-180497"/>
            <a:ext cx="5171129" cy="3639182"/>
          </a:xfrm>
          <a:custGeom>
            <a:avLst/>
            <a:gdLst/>
            <a:ahLst/>
            <a:cxnLst/>
            <a:rect r="r" b="b" t="t" l="l"/>
            <a:pathLst>
              <a:path h="3639182" w="5171129">
                <a:moveTo>
                  <a:pt x="0" y="0"/>
                </a:moveTo>
                <a:lnTo>
                  <a:pt x="5171129" y="0"/>
                </a:lnTo>
                <a:lnTo>
                  <a:pt x="5171129" y="3639182"/>
                </a:lnTo>
                <a:lnTo>
                  <a:pt x="0" y="363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12321" y="-649976"/>
            <a:ext cx="4379960" cy="4371996"/>
          </a:xfrm>
          <a:custGeom>
            <a:avLst/>
            <a:gdLst/>
            <a:ahLst/>
            <a:cxnLst/>
            <a:rect r="r" b="b" t="t" l="l"/>
            <a:pathLst>
              <a:path h="4371996" w="4379960">
                <a:moveTo>
                  <a:pt x="0" y="0"/>
                </a:moveTo>
                <a:lnTo>
                  <a:pt x="4379960" y="0"/>
                </a:lnTo>
                <a:lnTo>
                  <a:pt x="4379960" y="4371996"/>
                </a:lnTo>
                <a:lnTo>
                  <a:pt x="0" y="4371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01032" y="9135847"/>
            <a:ext cx="403166" cy="1250127"/>
          </a:xfrm>
          <a:custGeom>
            <a:avLst/>
            <a:gdLst/>
            <a:ahLst/>
            <a:cxnLst/>
            <a:rect r="r" b="b" t="t" l="l"/>
            <a:pathLst>
              <a:path h="1250127" w="403166">
                <a:moveTo>
                  <a:pt x="0" y="0"/>
                </a:moveTo>
                <a:lnTo>
                  <a:pt x="403166" y="0"/>
                </a:lnTo>
                <a:lnTo>
                  <a:pt x="403166" y="1250126"/>
                </a:lnTo>
                <a:lnTo>
                  <a:pt x="0" y="1250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259857" y="7971665"/>
            <a:ext cx="5084890" cy="3578491"/>
          </a:xfrm>
          <a:custGeom>
            <a:avLst/>
            <a:gdLst/>
            <a:ahLst/>
            <a:cxnLst/>
            <a:rect r="r" b="b" t="t" l="l"/>
            <a:pathLst>
              <a:path h="3578491" w="5084890">
                <a:moveTo>
                  <a:pt x="0" y="0"/>
                </a:moveTo>
                <a:lnTo>
                  <a:pt x="5084889" y="0"/>
                </a:lnTo>
                <a:lnTo>
                  <a:pt x="5084889" y="3578491"/>
                </a:lnTo>
                <a:lnTo>
                  <a:pt x="0" y="3578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313641" y="1818055"/>
            <a:ext cx="1011956" cy="1311724"/>
          </a:xfrm>
          <a:custGeom>
            <a:avLst/>
            <a:gdLst/>
            <a:ahLst/>
            <a:cxnLst/>
            <a:rect r="r" b="b" t="t" l="l"/>
            <a:pathLst>
              <a:path h="1311724" w="1011956">
                <a:moveTo>
                  <a:pt x="0" y="0"/>
                </a:moveTo>
                <a:lnTo>
                  <a:pt x="1011956" y="0"/>
                </a:lnTo>
                <a:lnTo>
                  <a:pt x="1011956" y="1311724"/>
                </a:lnTo>
                <a:lnTo>
                  <a:pt x="0" y="1311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523703" y="-154010"/>
            <a:ext cx="403166" cy="1250127"/>
          </a:xfrm>
          <a:custGeom>
            <a:avLst/>
            <a:gdLst/>
            <a:ahLst/>
            <a:cxnLst/>
            <a:rect r="r" b="b" t="t" l="l"/>
            <a:pathLst>
              <a:path h="1250127" w="403166">
                <a:moveTo>
                  <a:pt x="0" y="0"/>
                </a:moveTo>
                <a:lnTo>
                  <a:pt x="403165" y="0"/>
                </a:lnTo>
                <a:lnTo>
                  <a:pt x="403165" y="1250127"/>
                </a:lnTo>
                <a:lnTo>
                  <a:pt x="0" y="1250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848526" y="1639094"/>
            <a:ext cx="2568865" cy="1081016"/>
          </a:xfrm>
          <a:custGeom>
            <a:avLst/>
            <a:gdLst/>
            <a:ahLst/>
            <a:cxnLst/>
            <a:rect r="r" b="b" t="t" l="l"/>
            <a:pathLst>
              <a:path h="1081016" w="2568865">
                <a:moveTo>
                  <a:pt x="0" y="0"/>
                </a:moveTo>
                <a:lnTo>
                  <a:pt x="2568865" y="0"/>
                </a:lnTo>
                <a:lnTo>
                  <a:pt x="2568865" y="1081016"/>
                </a:lnTo>
                <a:lnTo>
                  <a:pt x="0" y="1081016"/>
                </a:lnTo>
                <a:lnTo>
                  <a:pt x="0" y="0"/>
                </a:lnTo>
                <a:close/>
              </a:path>
            </a:pathLst>
          </a:custGeom>
          <a:blipFill>
            <a:blip r:embed="rId10"/>
            <a:stretch>
              <a:fillRect l="0" t="-60226" r="0" b="-73667"/>
            </a:stretch>
          </a:blipFill>
        </p:spPr>
      </p:sp>
      <p:sp>
        <p:nvSpPr>
          <p:cNvPr name="TextBox 14" id="14"/>
          <p:cNvSpPr txBox="true"/>
          <p:nvPr/>
        </p:nvSpPr>
        <p:spPr>
          <a:xfrm rot="0">
            <a:off x="5800169" y="976011"/>
            <a:ext cx="6665579" cy="449498"/>
          </a:xfrm>
          <a:prstGeom prst="rect">
            <a:avLst/>
          </a:prstGeom>
        </p:spPr>
        <p:txBody>
          <a:bodyPr anchor="t" rtlCol="false" tIns="0" lIns="0" bIns="0" rIns="0">
            <a:spAutoFit/>
          </a:bodyPr>
          <a:lstStyle/>
          <a:p>
            <a:pPr algn="ctr">
              <a:lnSpc>
                <a:spcPts val="3575"/>
              </a:lnSpc>
            </a:pPr>
            <a:r>
              <a:rPr lang="en-US" b="true" sz="3221" spc="32">
                <a:solidFill>
                  <a:srgbClr val="1E2052"/>
                </a:solidFill>
                <a:latin typeface="Playfair Display 1 Bold"/>
                <a:ea typeface="Playfair Display 1 Bold"/>
                <a:cs typeface="Playfair Display 1 Bold"/>
                <a:sym typeface="Playfair Display 1 Bold"/>
              </a:rPr>
              <a:t>Ads Strategy</a:t>
            </a:r>
          </a:p>
        </p:txBody>
      </p:sp>
      <p:sp>
        <p:nvSpPr>
          <p:cNvPr name="Freeform 15" id="15"/>
          <p:cNvSpPr/>
          <p:nvPr/>
        </p:nvSpPr>
        <p:spPr>
          <a:xfrm flipH="false" flipV="false" rot="0">
            <a:off x="4845998" y="2929660"/>
            <a:ext cx="8596004" cy="7199153"/>
          </a:xfrm>
          <a:custGeom>
            <a:avLst/>
            <a:gdLst/>
            <a:ahLst/>
            <a:cxnLst/>
            <a:rect r="r" b="b" t="t" l="l"/>
            <a:pathLst>
              <a:path h="7199153" w="8596004">
                <a:moveTo>
                  <a:pt x="0" y="0"/>
                </a:moveTo>
                <a:lnTo>
                  <a:pt x="8596004" y="0"/>
                </a:lnTo>
                <a:lnTo>
                  <a:pt x="8596004" y="7199153"/>
                </a:lnTo>
                <a:lnTo>
                  <a:pt x="0" y="7199153"/>
                </a:lnTo>
                <a:lnTo>
                  <a:pt x="0" y="0"/>
                </a:lnTo>
                <a:close/>
              </a:path>
            </a:pathLst>
          </a:custGeom>
          <a:blipFill>
            <a:blip r:embed="rId11"/>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44512" y="4917540"/>
          <a:ext cx="13584900" cy="5000625"/>
        </p:xfrm>
        <a:graphic>
          <a:graphicData uri="http://schemas.openxmlformats.org/drawingml/2006/table">
            <a:tbl>
              <a:tblPr/>
              <a:tblGrid>
                <a:gridCol w="8285854"/>
                <a:gridCol w="2348872"/>
                <a:gridCol w="2950174"/>
              </a:tblGrid>
              <a:tr h="524374">
                <a:tc>
                  <a:txBody>
                    <a:bodyPr anchor="t" rtlCol="false"/>
                    <a:lstStyle/>
                    <a:p>
                      <a:pPr algn="l" marL="0" indent="0" lvl="0">
                        <a:lnSpc>
                          <a:spcPts val="2200"/>
                        </a:lnSpc>
                        <a:defRPr/>
                      </a:pPr>
                      <a:r>
                        <a:rPr lang="en-US" b="true" sz="2000" spc="-20">
                          <a:solidFill>
                            <a:srgbClr val="111111"/>
                          </a:solidFill>
                          <a:latin typeface="Aileron Bold"/>
                          <a:ea typeface="Aileron Bold"/>
                          <a:cs typeface="Aileron Bold"/>
                          <a:sym typeface="Aileron Bold"/>
                        </a:rPr>
                        <a:t>B</a:t>
                      </a:r>
                      <a:r>
                        <a:rPr lang="en-US" b="true" sz="2000" spc="-20" strike="noStrike" u="none">
                          <a:solidFill>
                            <a:srgbClr val="111111"/>
                          </a:solidFill>
                          <a:latin typeface="Aileron Bold"/>
                          <a:ea typeface="Aileron Bold"/>
                          <a:cs typeface="Aileron Bold"/>
                          <a:sym typeface="Aileron Bold"/>
                        </a:rPr>
                        <a:t>rand Awareness facebook page likes</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0">
                      <a:solidFill>
                        <a:srgbClr val="111111"/>
                      </a:solidFill>
                      <a:prstDash val="solid"/>
                      <a:round/>
                      <a:headEnd type="none" w="med" len="med"/>
                      <a:tailEnd type="none" w="med" len="med"/>
                    </a:lnB>
                  </a:tcPr>
                </a:tc>
                <a:tc>
                  <a:txBody>
                    <a:bodyPr anchor="t" rtlCol="false"/>
                    <a:lstStyle/>
                    <a:p>
                      <a:pPr algn="ctr" marL="0" indent="0" lvl="0">
                        <a:lnSpc>
                          <a:spcPts val="2090"/>
                        </a:lnSpc>
                        <a:defRPr/>
                      </a:pPr>
                      <a:r>
                        <a:rPr lang="en-US" sz="1900" spc="-19">
                          <a:solidFill>
                            <a:srgbClr val="111111"/>
                          </a:solidFill>
                          <a:latin typeface="Aileron"/>
                          <a:ea typeface="Aileron"/>
                          <a:cs typeface="Aileron"/>
                          <a:sym typeface="Aileron"/>
                        </a:rPr>
                        <a:t>8 April  2024</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0">
                      <a:solidFill>
                        <a:srgbClr val="111111"/>
                      </a:solidFill>
                      <a:prstDash val="solid"/>
                      <a:round/>
                      <a:headEnd type="none" w="med" len="med"/>
                      <a:tailEnd type="none" w="med" len="med"/>
                    </a:lnB>
                  </a:tcPr>
                </a:tc>
                <a:tc>
                  <a:txBody>
                    <a:bodyPr anchor="t" rtlCol="false"/>
                    <a:lstStyle/>
                    <a:p>
                      <a:pPr algn="ctr">
                        <a:lnSpc>
                          <a:spcPts val="2799"/>
                        </a:lnSpc>
                        <a:defRPr/>
                      </a:pPr>
                      <a:r>
                        <a:rPr lang="en-US" b="true" sz="1999">
                          <a:solidFill>
                            <a:srgbClr val="111111"/>
                          </a:solidFill>
                          <a:latin typeface="Arimo Bold"/>
                          <a:ea typeface="Arimo Bold"/>
                          <a:cs typeface="Arimo Bold"/>
                          <a:sym typeface="Arimo Bold"/>
                        </a:rPr>
                        <a:t>4,765 Reach</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0">
                      <a:solidFill>
                        <a:srgbClr val="111111"/>
                      </a:solidFill>
                      <a:prstDash val="solid"/>
                      <a:round/>
                      <a:headEnd type="none" w="med" len="med"/>
                      <a:tailEnd type="none" w="med" len="med"/>
                    </a:lnB>
                  </a:tcPr>
                </a:tc>
              </a:tr>
              <a:tr h="2135634">
                <a:tc>
                  <a:txBody>
                    <a:bodyPr anchor="t" rtlCol="false"/>
                    <a:lstStyle/>
                    <a:p>
                      <a:pPr algn="l">
                        <a:lnSpc>
                          <a:spcPts val="2200"/>
                        </a:lnSpc>
                        <a:defRPr/>
                      </a:pPr>
                      <a:r>
                        <a:rPr lang="en-US" sz="2000" spc="-20">
                          <a:solidFill>
                            <a:srgbClr val="111111"/>
                          </a:solidFill>
                          <a:latin typeface="Aileron"/>
                          <a:ea typeface="Aileron"/>
                          <a:cs typeface="Aileron"/>
                          <a:sym typeface="Aileron"/>
                        </a:rPr>
                        <a:t>Content: carousle with our services </a:t>
                      </a:r>
                      <a:endParaRPr lang="en-US" sz="1100"/>
                    </a:p>
                    <a:p>
                      <a:pPr algn="l" marL="431801" indent="-215900" lvl="1">
                        <a:lnSpc>
                          <a:spcPts val="2200"/>
                        </a:lnSpc>
                        <a:buFont typeface="Arial"/>
                        <a:buChar char="•"/>
                      </a:pPr>
                      <a:r>
                        <a:rPr lang="en-US" sz="2000" spc="-20">
                          <a:solidFill>
                            <a:srgbClr val="111111"/>
                          </a:solidFill>
                          <a:latin typeface="Aileron"/>
                          <a:ea typeface="Aileron"/>
                          <a:cs typeface="Aileron"/>
                          <a:sym typeface="Aileron"/>
                        </a:rPr>
                        <a:t>Target Audience: Women aged 18–35, living in Alexandria</a:t>
                      </a:r>
                    </a:p>
                    <a:p>
                      <a:pPr algn="l" marL="431801" indent="-215900" lvl="1">
                        <a:lnSpc>
                          <a:spcPts val="2200"/>
                        </a:lnSpc>
                        <a:buFont typeface="Arial"/>
                        <a:buChar char="•"/>
                      </a:pPr>
                      <a:r>
                        <a:rPr lang="en-US" sz="2000" spc="-20">
                          <a:solidFill>
                            <a:srgbClr val="111111"/>
                          </a:solidFill>
                          <a:latin typeface="Aileron"/>
                          <a:ea typeface="Aileron"/>
                          <a:cs typeface="Aileron"/>
                          <a:sym typeface="Aileron"/>
                        </a:rPr>
                        <a:t>Platform: Facebook</a:t>
                      </a:r>
                    </a:p>
                    <a:p>
                      <a:pPr algn="l" marL="431801" indent="-215900" lvl="1">
                        <a:lnSpc>
                          <a:spcPts val="2200"/>
                        </a:lnSpc>
                        <a:buFont typeface="Arial"/>
                        <a:buChar char="•"/>
                      </a:pPr>
                      <a:r>
                        <a:rPr lang="en-US" sz="2000" spc="-20">
                          <a:solidFill>
                            <a:srgbClr val="111111"/>
                          </a:solidFill>
                          <a:latin typeface="Aileron"/>
                          <a:ea typeface="Aileron"/>
                          <a:cs typeface="Aileron"/>
                          <a:sym typeface="Aileron"/>
                        </a:rPr>
                        <a:t>Page Likes Campaign</a:t>
                      </a:r>
                    </a:p>
                    <a:p>
                      <a:pPr algn="l" marL="431801" indent="-215900" lvl="1">
                        <a:lnSpc>
                          <a:spcPts val="2200"/>
                        </a:lnSpc>
                        <a:buFont typeface="Arial"/>
                        <a:buChar char="•"/>
                      </a:pPr>
                      <a:r>
                        <a:rPr lang="en-US" sz="2000" spc="-20" strike="noStrike" u="none">
                          <a:solidFill>
                            <a:srgbClr val="111111"/>
                          </a:solidFill>
                          <a:latin typeface="Aileron"/>
                          <a:ea typeface="Aileron"/>
                          <a:cs typeface="Aileron"/>
                          <a:sym typeface="Aileron"/>
                        </a:rPr>
                        <a:t>Objective: Increase the number of real, interested followers</a:t>
                      </a:r>
                    </a:p>
                    <a:p>
                      <a:pPr algn="l" marL="0" indent="0" lvl="0">
                        <a:lnSpc>
                          <a:spcPts val="2200"/>
                        </a:lnSpc>
                      </a:pPr>
                    </a:p>
                    <a:p>
                      <a:pPr algn="l" marL="0" indent="0" lvl="0">
                        <a:lnSpc>
                          <a:spcPts val="2200"/>
                        </a:lnSpc>
                      </a:pPr>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9525">
                      <a:solidFill>
                        <a:srgbClr val="111111"/>
                      </a:solidFill>
                      <a:prstDash val="solid"/>
                      <a:round/>
                      <a:headEnd type="none" w="med" len="med"/>
                      <a:tailEnd type="none" w="med" len="med"/>
                    </a:lnB>
                  </a:tcPr>
                </a:tc>
                <a:tc>
                  <a:txBody>
                    <a:bodyPr anchor="t" rtlCol="false"/>
                    <a:lstStyle/>
                    <a:p>
                      <a:pPr algn="ctr" marL="0" indent="0" lvl="0">
                        <a:lnSpc>
                          <a:spcPts val="2090"/>
                        </a:lnSpc>
                        <a:defRPr/>
                      </a:pPr>
                      <a:r>
                        <a:rPr lang="en-US" sz="1900" spc="-19">
                          <a:solidFill>
                            <a:srgbClr val="111111"/>
                          </a:solidFill>
                          <a:latin typeface="Aileron"/>
                          <a:ea typeface="Aileron"/>
                          <a:cs typeface="Aileron"/>
                          <a:sym typeface="Aileron"/>
                        </a:rPr>
                        <a:t>1 day</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9525">
                      <a:solidFill>
                        <a:srgbClr val="111111"/>
                      </a:solidFill>
                      <a:prstDash val="solid"/>
                      <a:round/>
                      <a:headEnd type="none" w="med" len="med"/>
                      <a:tailEnd type="none" w="med" len="med"/>
                    </a:lnB>
                  </a:tcPr>
                </a:tc>
                <a:tc>
                  <a:txBody>
                    <a:bodyPr anchor="t" rtlCol="false"/>
                    <a:lstStyle/>
                    <a:p>
                      <a:pPr algn="ctr" marL="0" indent="0" lvl="0">
                        <a:lnSpc>
                          <a:spcPts val="2090"/>
                        </a:lnSpc>
                        <a:defRPr/>
                      </a:pPr>
                      <a:r>
                        <a:rPr lang="en-US" sz="1900" spc="-19">
                          <a:solidFill>
                            <a:srgbClr val="111111"/>
                          </a:solidFill>
                          <a:latin typeface="Aileron"/>
                          <a:ea typeface="Aileron"/>
                          <a:cs typeface="Aileron"/>
                          <a:sym typeface="Aileron"/>
                        </a:rPr>
                        <a:t>200 egp</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9525">
                      <a:solidFill>
                        <a:srgbClr val="111111"/>
                      </a:solidFill>
                      <a:prstDash val="solid"/>
                      <a:round/>
                      <a:headEnd type="none" w="med" len="med"/>
                      <a:tailEnd type="none" w="med" len="med"/>
                    </a:lnB>
                  </a:tcPr>
                </a:tc>
              </a:tr>
              <a:tr h="481471">
                <a:tc>
                  <a:txBody>
                    <a:bodyPr anchor="t" rtlCol="false"/>
                    <a:lstStyle/>
                    <a:p>
                      <a:pPr algn="l" marL="0" indent="0" lvl="0">
                        <a:lnSpc>
                          <a:spcPts val="2200"/>
                        </a:lnSpc>
                        <a:defRPr/>
                      </a:pPr>
                      <a:r>
                        <a:rPr lang="en-US" b="true" sz="2000" spc="-20">
                          <a:solidFill>
                            <a:srgbClr val="111111"/>
                          </a:solidFill>
                          <a:latin typeface="Aileron Bold"/>
                          <a:ea typeface="Aileron Bold"/>
                          <a:cs typeface="Aileron Bold"/>
                          <a:sym typeface="Aileron Bold"/>
                        </a:rPr>
                        <a:t> Engagement Messages</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9525">
                      <a:solidFill>
                        <a:srgbClr val="111111"/>
                      </a:solidFill>
                      <a:prstDash val="solid"/>
                      <a:round/>
                      <a:headEnd type="none" w="med" len="med"/>
                      <a:tailEnd type="none" w="med" len="med"/>
                    </a:lnT>
                    <a:lnB cmpd="sng" algn="ctr" cap="flat" w="0">
                      <a:solidFill>
                        <a:srgbClr val="111111"/>
                      </a:solidFill>
                      <a:prstDash val="solid"/>
                      <a:round/>
                      <a:headEnd type="none" w="med" len="med"/>
                      <a:tailEnd type="none" w="med" len="med"/>
                    </a:lnB>
                  </a:tcPr>
                </a:tc>
                <a:tc>
                  <a:txBody>
                    <a:bodyPr anchor="t" rtlCol="false"/>
                    <a:lstStyle/>
                    <a:p>
                      <a:pPr algn="ctr" marL="0" indent="0" lvl="0">
                        <a:lnSpc>
                          <a:spcPts val="2090"/>
                        </a:lnSpc>
                        <a:defRPr/>
                      </a:pPr>
                      <a:r>
                        <a:rPr lang="en-US" sz="1900" spc="-19">
                          <a:solidFill>
                            <a:srgbClr val="111111"/>
                          </a:solidFill>
                          <a:latin typeface="Aileron"/>
                          <a:ea typeface="Aileron"/>
                          <a:cs typeface="Aileron"/>
                          <a:sym typeface="Aileron"/>
                        </a:rPr>
                        <a:t>7 April 2024</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9525">
                      <a:solidFill>
                        <a:srgbClr val="111111"/>
                      </a:solidFill>
                      <a:prstDash val="solid"/>
                      <a:round/>
                      <a:headEnd type="none" w="med" len="med"/>
                      <a:tailEnd type="none" w="med" len="med"/>
                    </a:lnT>
                    <a:lnB cmpd="sng" algn="ctr" cap="flat" w="0">
                      <a:solidFill>
                        <a:srgbClr val="111111"/>
                      </a:solidFill>
                      <a:prstDash val="solid"/>
                      <a:round/>
                      <a:headEnd type="none" w="med" len="med"/>
                      <a:tailEnd type="none" w="med" len="med"/>
                    </a:lnB>
                  </a:tcPr>
                </a:tc>
                <a:tc>
                  <a:txBody>
                    <a:bodyPr anchor="t" rtlCol="false"/>
                    <a:lstStyle/>
                    <a:p>
                      <a:pPr algn="ctr" marL="0" indent="0" lvl="0">
                        <a:lnSpc>
                          <a:spcPts val="2090"/>
                        </a:lnSpc>
                        <a:defRPr/>
                      </a:pPr>
                      <a:r>
                        <a:rPr lang="en-US" sz="1900" spc="-19">
                          <a:solidFill>
                            <a:srgbClr val="111111"/>
                          </a:solidFill>
                          <a:latin typeface="Aileron"/>
                          <a:ea typeface="Aileron"/>
                          <a:cs typeface="Aileron"/>
                          <a:sym typeface="Aileron"/>
                        </a:rPr>
                        <a:t>2,443 Reach</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9525">
                      <a:solidFill>
                        <a:srgbClr val="111111"/>
                      </a:solidFill>
                      <a:prstDash val="solid"/>
                      <a:round/>
                      <a:headEnd type="none" w="med" len="med"/>
                      <a:tailEnd type="none" w="med" len="med"/>
                    </a:lnT>
                    <a:lnB cmpd="sng" algn="ctr" cap="flat" w="0">
                      <a:solidFill>
                        <a:srgbClr val="111111"/>
                      </a:solidFill>
                      <a:prstDash val="solid"/>
                      <a:round/>
                      <a:headEnd type="none" w="med" len="med"/>
                      <a:tailEnd type="none" w="med" len="med"/>
                    </a:lnB>
                  </a:tcPr>
                </a:tc>
              </a:tr>
              <a:tr h="1859146">
                <a:tc>
                  <a:txBody>
                    <a:bodyPr anchor="t" rtlCol="false"/>
                    <a:lstStyle/>
                    <a:p>
                      <a:pPr algn="l" marL="431801" indent="-215900" lvl="1">
                        <a:lnSpc>
                          <a:spcPts val="2200"/>
                        </a:lnSpc>
                        <a:buFont typeface="Arial"/>
                        <a:buChar char="•"/>
                        <a:defRPr/>
                      </a:pPr>
                      <a:r>
                        <a:rPr lang="en-US" sz="2000" spc="-20">
                          <a:solidFill>
                            <a:srgbClr val="111111"/>
                          </a:solidFill>
                          <a:latin typeface="Aileron"/>
                          <a:ea typeface="Aileron"/>
                          <a:cs typeface="Aileron"/>
                          <a:sym typeface="Aileron"/>
                        </a:rPr>
                        <a:t>Post Facebook reel</a:t>
                      </a:r>
                      <a:endParaRPr lang="en-US" sz="1100"/>
                    </a:p>
                    <a:p>
                      <a:pPr algn="l" marL="431801" indent="-215900" lvl="1">
                        <a:lnSpc>
                          <a:spcPts val="2200"/>
                        </a:lnSpc>
                        <a:buFont typeface="Arial"/>
                        <a:buChar char="•"/>
                      </a:pPr>
                      <a:r>
                        <a:rPr lang="en-US" sz="2000" spc="-20">
                          <a:solidFill>
                            <a:srgbClr val="111111"/>
                          </a:solidFill>
                          <a:latin typeface="Aileron"/>
                          <a:ea typeface="Aileron"/>
                          <a:cs typeface="Aileron"/>
                          <a:sym typeface="Aileron"/>
                        </a:rPr>
                        <a:t>Audience: women 18 - 45</a:t>
                      </a:r>
                    </a:p>
                    <a:p>
                      <a:pPr algn="l" marL="431801" indent="-215900" lvl="1">
                        <a:lnSpc>
                          <a:spcPts val="2200"/>
                        </a:lnSpc>
                        <a:buFont typeface="Arial"/>
                        <a:buChar char="•"/>
                      </a:pPr>
                      <a:r>
                        <a:rPr lang="en-US" sz="2000" spc="-20">
                          <a:solidFill>
                            <a:srgbClr val="111111"/>
                          </a:solidFill>
                          <a:latin typeface="Aileron"/>
                          <a:ea typeface="Aileron"/>
                          <a:cs typeface="Aileron"/>
                          <a:sym typeface="Aileron"/>
                        </a:rPr>
                        <a:t>Platform: Facebook</a:t>
                      </a:r>
                    </a:p>
                    <a:p>
                      <a:pPr algn="l" marL="431801" indent="-215900" lvl="1">
                        <a:lnSpc>
                          <a:spcPts val="2200"/>
                        </a:lnSpc>
                        <a:buFont typeface="Arial"/>
                        <a:buChar char="•"/>
                      </a:pPr>
                      <a:r>
                        <a:rPr lang="en-US" sz="2000" spc="-20">
                          <a:solidFill>
                            <a:srgbClr val="111111"/>
                          </a:solidFill>
                          <a:latin typeface="Aileron"/>
                          <a:ea typeface="Aileron"/>
                          <a:cs typeface="Aileron"/>
                          <a:sym typeface="Aileron"/>
                        </a:rPr>
                        <a:t>massages </a:t>
                      </a:r>
                    </a:p>
                    <a:p>
                      <a:pPr algn="l" marL="431801" indent="-215900" lvl="1">
                        <a:lnSpc>
                          <a:spcPts val="2200"/>
                        </a:lnSpc>
                        <a:buFont typeface="Arial"/>
                        <a:buChar char="•"/>
                      </a:pPr>
                      <a:r>
                        <a:rPr lang="en-US" sz="2000" spc="-20">
                          <a:solidFill>
                            <a:srgbClr val="111111"/>
                          </a:solidFill>
                          <a:latin typeface="Aileron"/>
                          <a:ea typeface="Aileron"/>
                          <a:cs typeface="Aileron"/>
                          <a:sym typeface="Aileron"/>
                        </a:rPr>
                        <a:t>Objective: Boost reactions, comments, and shares</a:t>
                      </a:r>
                    </a:p>
                    <a:p>
                      <a:pPr algn="l" marL="0" indent="0" lvl="0">
                        <a:lnSpc>
                          <a:spcPts val="2200"/>
                        </a:lnSpc>
                      </a:pPr>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9525">
                      <a:solidFill>
                        <a:srgbClr val="111111"/>
                      </a:solidFill>
                      <a:prstDash val="solid"/>
                      <a:round/>
                      <a:headEnd type="none" w="med" len="med"/>
                      <a:tailEnd type="none" w="med" len="med"/>
                    </a:lnB>
                  </a:tcPr>
                </a:tc>
                <a:tc>
                  <a:txBody>
                    <a:bodyPr anchor="t" rtlCol="false"/>
                    <a:lstStyle/>
                    <a:p>
                      <a:pPr algn="ctr" marL="0" indent="0" lvl="0">
                        <a:lnSpc>
                          <a:spcPts val="2090"/>
                        </a:lnSpc>
                        <a:defRPr/>
                      </a:pPr>
                      <a:r>
                        <a:rPr lang="en-US" sz="1900" spc="-19">
                          <a:solidFill>
                            <a:srgbClr val="111111"/>
                          </a:solidFill>
                          <a:latin typeface="Aileron"/>
                          <a:ea typeface="Aileron"/>
                          <a:cs typeface="Aileron"/>
                          <a:sym typeface="Aileron"/>
                        </a:rPr>
                        <a:t>2  day</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9525">
                      <a:solidFill>
                        <a:srgbClr val="111111"/>
                      </a:solidFill>
                      <a:prstDash val="solid"/>
                      <a:round/>
                      <a:headEnd type="none" w="med" len="med"/>
                      <a:tailEnd type="none" w="med" len="med"/>
                    </a:lnB>
                  </a:tcPr>
                </a:tc>
                <a:tc>
                  <a:txBody>
                    <a:bodyPr anchor="t" rtlCol="false"/>
                    <a:lstStyle/>
                    <a:p>
                      <a:pPr algn="ctr" marL="0" indent="0" lvl="0">
                        <a:lnSpc>
                          <a:spcPts val="2090"/>
                        </a:lnSpc>
                        <a:defRPr/>
                      </a:pPr>
                      <a:r>
                        <a:rPr lang="en-US" sz="1900" spc="-19">
                          <a:solidFill>
                            <a:srgbClr val="111111"/>
                          </a:solidFill>
                          <a:latin typeface="Aileron"/>
                          <a:ea typeface="Aileron"/>
                          <a:cs typeface="Aileron"/>
                          <a:sym typeface="Aileron"/>
                        </a:rPr>
                        <a:t>200 egp</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9525">
                      <a:solidFill>
                        <a:srgbClr val="111111"/>
                      </a:solidFill>
                      <a:prstDash val="solid"/>
                      <a:round/>
                      <a:headEnd type="none" w="med" len="med"/>
                      <a:tailEnd type="none" w="med" len="med"/>
                    </a:lnB>
                  </a:tcPr>
                </a:tc>
              </a:tr>
            </a:tbl>
          </a:graphicData>
        </a:graphic>
      </p:graphicFrame>
      <p:grpSp>
        <p:nvGrpSpPr>
          <p:cNvPr name="Group 3" id="3"/>
          <p:cNvGrpSpPr/>
          <p:nvPr/>
        </p:nvGrpSpPr>
        <p:grpSpPr>
          <a:xfrm rot="0">
            <a:off x="15144308" y="5143500"/>
            <a:ext cx="1918567" cy="1855446"/>
            <a:chOff x="0" y="0"/>
            <a:chExt cx="297236" cy="287457"/>
          </a:xfrm>
        </p:grpSpPr>
        <p:sp>
          <p:nvSpPr>
            <p:cNvPr name="Freeform 4" id="4"/>
            <p:cNvSpPr/>
            <p:nvPr/>
          </p:nvSpPr>
          <p:spPr>
            <a:xfrm flipH="false" flipV="false" rot="0">
              <a:off x="0" y="0"/>
              <a:ext cx="297236" cy="287457"/>
            </a:xfrm>
            <a:custGeom>
              <a:avLst/>
              <a:gdLst/>
              <a:ahLst/>
              <a:cxnLst/>
              <a:rect r="r" b="b" t="t" l="l"/>
              <a:pathLst>
                <a:path h="287457" w="297236">
                  <a:moveTo>
                    <a:pt x="0" y="0"/>
                  </a:moveTo>
                  <a:lnTo>
                    <a:pt x="297236" y="0"/>
                  </a:lnTo>
                  <a:lnTo>
                    <a:pt x="297236" y="287457"/>
                  </a:lnTo>
                  <a:lnTo>
                    <a:pt x="0" y="287457"/>
                  </a:lnTo>
                  <a:close/>
                </a:path>
              </a:pathLst>
            </a:custGeom>
            <a:blipFill>
              <a:blip r:embed="rId2"/>
              <a:stretch>
                <a:fillRect l="0" t="-9162" r="0" b="-9162"/>
              </a:stretch>
            </a:blipFill>
          </p:spPr>
        </p:sp>
      </p:grpSp>
      <p:grpSp>
        <p:nvGrpSpPr>
          <p:cNvPr name="Group 5" id="5"/>
          <p:cNvGrpSpPr/>
          <p:nvPr/>
        </p:nvGrpSpPr>
        <p:grpSpPr>
          <a:xfrm rot="0">
            <a:off x="15144308" y="7737921"/>
            <a:ext cx="1918567" cy="1999935"/>
            <a:chOff x="0" y="0"/>
            <a:chExt cx="297236" cy="309842"/>
          </a:xfrm>
        </p:grpSpPr>
        <p:sp>
          <p:nvSpPr>
            <p:cNvPr name="Freeform 6" id="6"/>
            <p:cNvSpPr/>
            <p:nvPr/>
          </p:nvSpPr>
          <p:spPr>
            <a:xfrm flipH="false" flipV="false" rot="0">
              <a:off x="0" y="0"/>
              <a:ext cx="297236" cy="309842"/>
            </a:xfrm>
            <a:custGeom>
              <a:avLst/>
              <a:gdLst/>
              <a:ahLst/>
              <a:cxnLst/>
              <a:rect r="r" b="b" t="t" l="l"/>
              <a:pathLst>
                <a:path h="309842" w="297236">
                  <a:moveTo>
                    <a:pt x="0" y="0"/>
                  </a:moveTo>
                  <a:lnTo>
                    <a:pt x="297236" y="0"/>
                  </a:lnTo>
                  <a:lnTo>
                    <a:pt x="297236" y="309842"/>
                  </a:lnTo>
                  <a:lnTo>
                    <a:pt x="0" y="309842"/>
                  </a:lnTo>
                  <a:close/>
                </a:path>
              </a:pathLst>
            </a:custGeom>
            <a:blipFill>
              <a:blip r:embed="rId3"/>
              <a:stretch>
                <a:fillRect l="-556" t="0" r="-556" b="0"/>
              </a:stretch>
            </a:blipFill>
          </p:spPr>
        </p:sp>
      </p:grpSp>
      <p:grpSp>
        <p:nvGrpSpPr>
          <p:cNvPr name="Group 7" id="7"/>
          <p:cNvGrpSpPr/>
          <p:nvPr/>
        </p:nvGrpSpPr>
        <p:grpSpPr>
          <a:xfrm rot="0">
            <a:off x="1028700" y="3687198"/>
            <a:ext cx="14307441" cy="872658"/>
            <a:chOff x="0" y="0"/>
            <a:chExt cx="6644972" cy="405298"/>
          </a:xfrm>
        </p:grpSpPr>
        <p:sp>
          <p:nvSpPr>
            <p:cNvPr name="Freeform 8" id="8"/>
            <p:cNvSpPr/>
            <p:nvPr/>
          </p:nvSpPr>
          <p:spPr>
            <a:xfrm flipH="false" flipV="false" rot="0">
              <a:off x="0" y="0"/>
              <a:ext cx="6644972" cy="405298"/>
            </a:xfrm>
            <a:custGeom>
              <a:avLst/>
              <a:gdLst/>
              <a:ahLst/>
              <a:cxnLst/>
              <a:rect r="r" b="b" t="t" l="l"/>
              <a:pathLst>
                <a:path h="405298" w="6644972">
                  <a:moveTo>
                    <a:pt x="27597" y="0"/>
                  </a:moveTo>
                  <a:lnTo>
                    <a:pt x="6617375" y="0"/>
                  </a:lnTo>
                  <a:cubicBezTo>
                    <a:pt x="6632616" y="0"/>
                    <a:pt x="6644972" y="12355"/>
                    <a:pt x="6644972" y="27597"/>
                  </a:cubicBezTo>
                  <a:lnTo>
                    <a:pt x="6644972" y="377702"/>
                  </a:lnTo>
                  <a:cubicBezTo>
                    <a:pt x="6644972" y="385021"/>
                    <a:pt x="6642064" y="392040"/>
                    <a:pt x="6636889" y="397216"/>
                  </a:cubicBezTo>
                  <a:cubicBezTo>
                    <a:pt x="6631714" y="402391"/>
                    <a:pt x="6624694" y="405298"/>
                    <a:pt x="6617375" y="405298"/>
                  </a:cubicBezTo>
                  <a:lnTo>
                    <a:pt x="27597" y="405298"/>
                  </a:lnTo>
                  <a:cubicBezTo>
                    <a:pt x="12355" y="405298"/>
                    <a:pt x="0" y="392943"/>
                    <a:pt x="0" y="377702"/>
                  </a:cubicBezTo>
                  <a:lnTo>
                    <a:pt x="0" y="27597"/>
                  </a:lnTo>
                  <a:cubicBezTo>
                    <a:pt x="0" y="20278"/>
                    <a:pt x="2907" y="13258"/>
                    <a:pt x="8083" y="8083"/>
                  </a:cubicBezTo>
                  <a:cubicBezTo>
                    <a:pt x="13258" y="2907"/>
                    <a:pt x="20278" y="0"/>
                    <a:pt x="27597" y="0"/>
                  </a:cubicBezTo>
                  <a:close/>
                </a:path>
              </a:pathLst>
            </a:custGeom>
            <a:solidFill>
              <a:srgbClr val="000000">
                <a:alpha val="0"/>
              </a:srgbClr>
            </a:solidFill>
            <a:ln w="9525" cap="rnd">
              <a:solidFill>
                <a:srgbClr val="111111"/>
              </a:solidFill>
              <a:prstDash val="solid"/>
              <a:round/>
            </a:ln>
          </p:spPr>
        </p:sp>
        <p:sp>
          <p:nvSpPr>
            <p:cNvPr name="TextBox 9" id="9"/>
            <p:cNvSpPr txBox="true"/>
            <p:nvPr/>
          </p:nvSpPr>
          <p:spPr>
            <a:xfrm>
              <a:off x="0" y="38100"/>
              <a:ext cx="6644972" cy="367198"/>
            </a:xfrm>
            <a:prstGeom prst="rect">
              <a:avLst/>
            </a:prstGeom>
          </p:spPr>
          <p:txBody>
            <a:bodyPr anchor="ctr" rtlCol="false" tIns="50800" lIns="50800" bIns="50800" rIns="50800"/>
            <a:lstStyle/>
            <a:p>
              <a:pPr algn="ctr">
                <a:lnSpc>
                  <a:spcPts val="2500"/>
                </a:lnSpc>
              </a:pPr>
            </a:p>
          </p:txBody>
        </p:sp>
      </p:grpSp>
      <p:sp>
        <p:nvSpPr>
          <p:cNvPr name="TextBox 10" id="10"/>
          <p:cNvSpPr txBox="true"/>
          <p:nvPr/>
        </p:nvSpPr>
        <p:spPr>
          <a:xfrm rot="0">
            <a:off x="1028700" y="1018930"/>
            <a:ext cx="17419261" cy="1552576"/>
          </a:xfrm>
          <a:prstGeom prst="rect">
            <a:avLst/>
          </a:prstGeom>
        </p:spPr>
        <p:txBody>
          <a:bodyPr anchor="t" rtlCol="false" tIns="0" lIns="0" bIns="0" rIns="0">
            <a:spAutoFit/>
          </a:bodyPr>
          <a:lstStyle/>
          <a:p>
            <a:pPr algn="l">
              <a:lnSpc>
                <a:spcPts val="11250"/>
              </a:lnSpc>
            </a:pPr>
            <a:r>
              <a:rPr lang="en-US" sz="12500" spc="-625" b="true">
                <a:solidFill>
                  <a:srgbClr val="111111"/>
                </a:solidFill>
                <a:latin typeface="Aileron Bold"/>
                <a:ea typeface="Aileron Bold"/>
                <a:cs typeface="Aileron Bold"/>
                <a:sym typeface="Aileron Bold"/>
              </a:rPr>
              <a:t>Social Media Campaign</a:t>
            </a:r>
          </a:p>
        </p:txBody>
      </p:sp>
      <p:sp>
        <p:nvSpPr>
          <p:cNvPr name="TextBox 11" id="11"/>
          <p:cNvSpPr txBox="true"/>
          <p:nvPr/>
        </p:nvSpPr>
        <p:spPr>
          <a:xfrm rot="0">
            <a:off x="1652640" y="3987862"/>
            <a:ext cx="2311861" cy="330200"/>
          </a:xfrm>
          <a:prstGeom prst="rect">
            <a:avLst/>
          </a:prstGeom>
        </p:spPr>
        <p:txBody>
          <a:bodyPr anchor="t" rtlCol="false" tIns="0" lIns="0" bIns="0" rIns="0">
            <a:spAutoFit/>
          </a:bodyPr>
          <a:lstStyle/>
          <a:p>
            <a:pPr algn="l">
              <a:lnSpc>
                <a:spcPts val="2499"/>
              </a:lnSpc>
            </a:pPr>
            <a:r>
              <a:rPr lang="en-US" sz="2499" b="true">
                <a:solidFill>
                  <a:srgbClr val="111111"/>
                </a:solidFill>
                <a:latin typeface="Aileron Bold"/>
                <a:ea typeface="Aileron Bold"/>
                <a:cs typeface="Aileron Bold"/>
                <a:sym typeface="Aileron Bold"/>
              </a:rPr>
              <a:t>CAMPAIGN</a:t>
            </a:r>
          </a:p>
        </p:txBody>
      </p:sp>
      <p:sp>
        <p:nvSpPr>
          <p:cNvPr name="TextBox 12" id="12"/>
          <p:cNvSpPr txBox="true"/>
          <p:nvPr/>
        </p:nvSpPr>
        <p:spPr>
          <a:xfrm rot="0">
            <a:off x="9238739" y="3964843"/>
            <a:ext cx="2424686" cy="269875"/>
          </a:xfrm>
          <a:prstGeom prst="rect">
            <a:avLst/>
          </a:prstGeom>
        </p:spPr>
        <p:txBody>
          <a:bodyPr anchor="t" rtlCol="false" tIns="0" lIns="0" bIns="0" rIns="0">
            <a:spAutoFit/>
          </a:bodyPr>
          <a:lstStyle/>
          <a:p>
            <a:pPr algn="ctr">
              <a:lnSpc>
                <a:spcPts val="2000"/>
              </a:lnSpc>
            </a:pPr>
            <a:r>
              <a:rPr lang="en-US" b="true" sz="2000">
                <a:solidFill>
                  <a:srgbClr val="111111"/>
                </a:solidFill>
                <a:latin typeface="Aileron Bold"/>
                <a:ea typeface="Aileron Bold"/>
                <a:cs typeface="Aileron Bold"/>
                <a:sym typeface="Aileron Bold"/>
              </a:rPr>
              <a:t>DATE UPLOADED</a:t>
            </a:r>
          </a:p>
        </p:txBody>
      </p:sp>
      <p:sp>
        <p:nvSpPr>
          <p:cNvPr name="TextBox 13" id="13"/>
          <p:cNvSpPr txBox="true"/>
          <p:nvPr/>
        </p:nvSpPr>
        <p:spPr>
          <a:xfrm rot="0">
            <a:off x="11759628" y="3968812"/>
            <a:ext cx="2853972" cy="269875"/>
          </a:xfrm>
          <a:prstGeom prst="rect">
            <a:avLst/>
          </a:prstGeom>
        </p:spPr>
        <p:txBody>
          <a:bodyPr anchor="t" rtlCol="false" tIns="0" lIns="0" bIns="0" rIns="0">
            <a:spAutoFit/>
          </a:bodyPr>
          <a:lstStyle/>
          <a:p>
            <a:pPr algn="ctr">
              <a:lnSpc>
                <a:spcPts val="2000"/>
              </a:lnSpc>
            </a:pPr>
            <a:r>
              <a:rPr lang="en-US" b="true" sz="2000">
                <a:solidFill>
                  <a:srgbClr val="111111"/>
                </a:solidFill>
                <a:latin typeface="Aileron Bold"/>
                <a:ea typeface="Aileron Bold"/>
                <a:cs typeface="Aileron Bold"/>
                <a:sym typeface="Aileron Bold"/>
              </a:rPr>
              <a:t>REACHED AUDIENCE</a:t>
            </a:r>
          </a:p>
        </p:txBody>
      </p:sp>
      <p:sp>
        <p:nvSpPr>
          <p:cNvPr name="TextBox 14" id="14"/>
          <p:cNvSpPr txBox="true"/>
          <p:nvPr/>
        </p:nvSpPr>
        <p:spPr>
          <a:xfrm rot="0">
            <a:off x="4716201" y="3972443"/>
            <a:ext cx="2573060" cy="272137"/>
          </a:xfrm>
          <a:prstGeom prst="rect">
            <a:avLst/>
          </a:prstGeom>
        </p:spPr>
        <p:txBody>
          <a:bodyPr anchor="t" rtlCol="false" tIns="0" lIns="0" bIns="0" rIns="0">
            <a:spAutoFit/>
          </a:bodyPr>
          <a:lstStyle/>
          <a:p>
            <a:pPr algn="ctr">
              <a:lnSpc>
                <a:spcPts val="2089"/>
              </a:lnSpc>
              <a:spcBef>
                <a:spcPct val="0"/>
              </a:spcBef>
            </a:pPr>
            <a:r>
              <a:rPr lang="en-US" b="true" sz="2089">
                <a:solidFill>
                  <a:srgbClr val="111111"/>
                </a:solidFill>
                <a:latin typeface="Aileron Bold"/>
                <a:ea typeface="Aileron Bold"/>
                <a:cs typeface="Aileron Bold"/>
                <a:sym typeface="Aileron Bold"/>
              </a:rPr>
              <a:t>TOTAL BUDGET 400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44512" y="4917540"/>
          <a:ext cx="7638071" cy="2643188"/>
        </p:xfrm>
        <a:graphic>
          <a:graphicData uri="http://schemas.openxmlformats.org/drawingml/2006/table">
            <a:tbl>
              <a:tblPr/>
              <a:tblGrid>
                <a:gridCol w="7638071"/>
              </a:tblGrid>
              <a:tr h="505736">
                <a:tc>
                  <a:txBody>
                    <a:bodyPr anchor="t" rtlCol="false"/>
                    <a:lstStyle/>
                    <a:p>
                      <a:pPr algn="l" marL="0" indent="0" lvl="0">
                        <a:lnSpc>
                          <a:spcPts val="2419"/>
                        </a:lnSpc>
                        <a:defRPr/>
                      </a:pPr>
                      <a:r>
                        <a:rPr lang="en-US" b="true" sz="2199" spc="-21">
                          <a:solidFill>
                            <a:srgbClr val="111111"/>
                          </a:solidFill>
                          <a:latin typeface="Aileron Bold"/>
                          <a:ea typeface="Aileron Bold"/>
                          <a:cs typeface="Aileron Bold"/>
                          <a:sym typeface="Aileron Bold"/>
                        </a:rPr>
                        <a:t>B</a:t>
                      </a:r>
                      <a:r>
                        <a:rPr lang="en-US" b="true" sz="2199" spc="-21" strike="noStrike" u="none">
                          <a:solidFill>
                            <a:srgbClr val="111111"/>
                          </a:solidFill>
                          <a:latin typeface="Aileron Bold"/>
                          <a:ea typeface="Aileron Bold"/>
                          <a:cs typeface="Aileron Bold"/>
                          <a:sym typeface="Aileron Bold"/>
                        </a:rPr>
                        <a:t>rand Awareness facebook page likes</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0">
                      <a:solidFill>
                        <a:srgbClr val="111111"/>
                      </a:solidFill>
                      <a:prstDash val="solid"/>
                      <a:round/>
                      <a:headEnd type="none" w="med" len="med"/>
                      <a:tailEnd type="none" w="med" len="med"/>
                    </a:lnB>
                  </a:tcPr>
                </a:tc>
              </a:tr>
              <a:tr h="2137451">
                <a:tc>
                  <a:txBody>
                    <a:bodyPr anchor="t" rtlCol="false"/>
                    <a:lstStyle/>
                    <a:p>
                      <a:pPr algn="l">
                        <a:lnSpc>
                          <a:spcPts val="2200"/>
                        </a:lnSpc>
                        <a:defRPr/>
                      </a:pPr>
                      <a:r>
                        <a:rPr lang="en-US" sz="2000" spc="-20">
                          <a:solidFill>
                            <a:srgbClr val="111111"/>
                          </a:solidFill>
                          <a:latin typeface="Aileron"/>
                          <a:ea typeface="Aileron"/>
                          <a:cs typeface="Aileron"/>
                          <a:sym typeface="Aileron"/>
                        </a:rPr>
                        <a:t>Content: carousle with our services </a:t>
                      </a:r>
                      <a:endParaRPr lang="en-US" sz="1100"/>
                    </a:p>
                    <a:p>
                      <a:pPr algn="l" marL="431801" indent="-215900" lvl="1">
                        <a:lnSpc>
                          <a:spcPts val="2200"/>
                        </a:lnSpc>
                        <a:buFont typeface="Arial"/>
                        <a:buChar char="•"/>
                      </a:pPr>
                      <a:r>
                        <a:rPr lang="en-US" sz="2000" spc="-20">
                          <a:solidFill>
                            <a:srgbClr val="111111"/>
                          </a:solidFill>
                          <a:latin typeface="Aileron"/>
                          <a:ea typeface="Aileron"/>
                          <a:cs typeface="Aileron"/>
                          <a:sym typeface="Aileron"/>
                        </a:rPr>
                        <a:t>Target Audience: Women aged 18–35, living in Alexandria</a:t>
                      </a:r>
                    </a:p>
                    <a:p>
                      <a:pPr algn="l" marL="431801" indent="-215900" lvl="1">
                        <a:lnSpc>
                          <a:spcPts val="2200"/>
                        </a:lnSpc>
                        <a:buFont typeface="Arial"/>
                        <a:buChar char="•"/>
                      </a:pPr>
                      <a:r>
                        <a:rPr lang="en-US" sz="2000" spc="-20">
                          <a:solidFill>
                            <a:srgbClr val="111111"/>
                          </a:solidFill>
                          <a:latin typeface="Aileron"/>
                          <a:ea typeface="Aileron"/>
                          <a:cs typeface="Aileron"/>
                          <a:sym typeface="Aileron"/>
                        </a:rPr>
                        <a:t>Platform: Facebook</a:t>
                      </a:r>
                    </a:p>
                    <a:p>
                      <a:pPr algn="l" marL="431801" indent="-215900" lvl="1">
                        <a:lnSpc>
                          <a:spcPts val="2200"/>
                        </a:lnSpc>
                        <a:buFont typeface="Arial"/>
                        <a:buChar char="•"/>
                      </a:pPr>
                      <a:r>
                        <a:rPr lang="en-US" sz="2000" spc="-20">
                          <a:solidFill>
                            <a:srgbClr val="111111"/>
                          </a:solidFill>
                          <a:latin typeface="Aileron"/>
                          <a:ea typeface="Aileron"/>
                          <a:cs typeface="Aileron"/>
                          <a:sym typeface="Aileron"/>
                        </a:rPr>
                        <a:t>Page Likes Campaign</a:t>
                      </a:r>
                    </a:p>
                    <a:p>
                      <a:pPr algn="l" marL="431801" indent="-215900" lvl="1">
                        <a:lnSpc>
                          <a:spcPts val="2200"/>
                        </a:lnSpc>
                        <a:buFont typeface="Arial"/>
                        <a:buChar char="•"/>
                      </a:pPr>
                      <a:r>
                        <a:rPr lang="en-US" sz="2000" spc="-20" strike="noStrike" u="none">
                          <a:solidFill>
                            <a:srgbClr val="111111"/>
                          </a:solidFill>
                          <a:latin typeface="Aileron"/>
                          <a:ea typeface="Aileron"/>
                          <a:cs typeface="Aileron"/>
                          <a:sym typeface="Aileron"/>
                        </a:rPr>
                        <a:t>Objective: Increase the number of real, interested followers</a:t>
                      </a:r>
                    </a:p>
                    <a:p>
                      <a:pPr algn="l" marL="0" indent="0" lvl="0">
                        <a:lnSpc>
                          <a:spcPts val="2200"/>
                        </a:lnSpc>
                      </a:pPr>
                    </a:p>
                    <a:p>
                      <a:pPr algn="l" marL="0" indent="0" lvl="0">
                        <a:lnSpc>
                          <a:spcPts val="2200"/>
                        </a:lnSpc>
                      </a:pPr>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9525">
                      <a:solidFill>
                        <a:srgbClr val="111111"/>
                      </a:solidFill>
                      <a:prstDash val="solid"/>
                      <a:round/>
                      <a:headEnd type="none" w="med" len="med"/>
                      <a:tailEnd type="none" w="med" len="med"/>
                    </a:lnB>
                  </a:tcPr>
                </a:tc>
              </a:tr>
            </a:tbl>
          </a:graphicData>
        </a:graphic>
      </p:graphicFrame>
      <p:grpSp>
        <p:nvGrpSpPr>
          <p:cNvPr name="Group 3" id="3"/>
          <p:cNvGrpSpPr/>
          <p:nvPr/>
        </p:nvGrpSpPr>
        <p:grpSpPr>
          <a:xfrm rot="0">
            <a:off x="1028700" y="3687198"/>
            <a:ext cx="14307441" cy="872658"/>
            <a:chOff x="0" y="0"/>
            <a:chExt cx="6644972" cy="405298"/>
          </a:xfrm>
        </p:grpSpPr>
        <p:sp>
          <p:nvSpPr>
            <p:cNvPr name="Freeform 4" id="4"/>
            <p:cNvSpPr/>
            <p:nvPr/>
          </p:nvSpPr>
          <p:spPr>
            <a:xfrm flipH="false" flipV="false" rot="0">
              <a:off x="0" y="0"/>
              <a:ext cx="6644972" cy="405298"/>
            </a:xfrm>
            <a:custGeom>
              <a:avLst/>
              <a:gdLst/>
              <a:ahLst/>
              <a:cxnLst/>
              <a:rect r="r" b="b" t="t" l="l"/>
              <a:pathLst>
                <a:path h="405298" w="6644972">
                  <a:moveTo>
                    <a:pt x="27597" y="0"/>
                  </a:moveTo>
                  <a:lnTo>
                    <a:pt x="6617375" y="0"/>
                  </a:lnTo>
                  <a:cubicBezTo>
                    <a:pt x="6632616" y="0"/>
                    <a:pt x="6644972" y="12355"/>
                    <a:pt x="6644972" y="27597"/>
                  </a:cubicBezTo>
                  <a:lnTo>
                    <a:pt x="6644972" y="377702"/>
                  </a:lnTo>
                  <a:cubicBezTo>
                    <a:pt x="6644972" y="385021"/>
                    <a:pt x="6642064" y="392040"/>
                    <a:pt x="6636889" y="397216"/>
                  </a:cubicBezTo>
                  <a:cubicBezTo>
                    <a:pt x="6631714" y="402391"/>
                    <a:pt x="6624694" y="405298"/>
                    <a:pt x="6617375" y="405298"/>
                  </a:cubicBezTo>
                  <a:lnTo>
                    <a:pt x="27597" y="405298"/>
                  </a:lnTo>
                  <a:cubicBezTo>
                    <a:pt x="12355" y="405298"/>
                    <a:pt x="0" y="392943"/>
                    <a:pt x="0" y="377702"/>
                  </a:cubicBezTo>
                  <a:lnTo>
                    <a:pt x="0" y="27597"/>
                  </a:lnTo>
                  <a:cubicBezTo>
                    <a:pt x="0" y="20278"/>
                    <a:pt x="2907" y="13258"/>
                    <a:pt x="8083" y="8083"/>
                  </a:cubicBezTo>
                  <a:cubicBezTo>
                    <a:pt x="13258" y="2907"/>
                    <a:pt x="20278" y="0"/>
                    <a:pt x="27597" y="0"/>
                  </a:cubicBezTo>
                  <a:close/>
                </a:path>
              </a:pathLst>
            </a:custGeom>
            <a:solidFill>
              <a:srgbClr val="000000">
                <a:alpha val="0"/>
              </a:srgbClr>
            </a:solidFill>
            <a:ln w="9525" cap="rnd">
              <a:solidFill>
                <a:srgbClr val="111111"/>
              </a:solidFill>
              <a:prstDash val="solid"/>
              <a:round/>
            </a:ln>
          </p:spPr>
        </p:sp>
        <p:sp>
          <p:nvSpPr>
            <p:cNvPr name="TextBox 5" id="5"/>
            <p:cNvSpPr txBox="true"/>
            <p:nvPr/>
          </p:nvSpPr>
          <p:spPr>
            <a:xfrm>
              <a:off x="0" y="38100"/>
              <a:ext cx="6644972" cy="367198"/>
            </a:xfrm>
            <a:prstGeom prst="rect">
              <a:avLst/>
            </a:prstGeom>
          </p:spPr>
          <p:txBody>
            <a:bodyPr anchor="ctr" rtlCol="false" tIns="50800" lIns="50800" bIns="50800" rIns="50800"/>
            <a:lstStyle/>
            <a:p>
              <a:pPr algn="ctr">
                <a:lnSpc>
                  <a:spcPts val="2500"/>
                </a:lnSpc>
              </a:pPr>
            </a:p>
          </p:txBody>
        </p:sp>
      </p:grpSp>
      <p:sp>
        <p:nvSpPr>
          <p:cNvPr name="Freeform 6" id="6"/>
          <p:cNvSpPr/>
          <p:nvPr/>
        </p:nvSpPr>
        <p:spPr>
          <a:xfrm flipH="false" flipV="false" rot="0">
            <a:off x="6492394" y="7296725"/>
            <a:ext cx="4780379" cy="2807892"/>
          </a:xfrm>
          <a:custGeom>
            <a:avLst/>
            <a:gdLst/>
            <a:ahLst/>
            <a:cxnLst/>
            <a:rect r="r" b="b" t="t" l="l"/>
            <a:pathLst>
              <a:path h="2807892" w="4780379">
                <a:moveTo>
                  <a:pt x="0" y="0"/>
                </a:moveTo>
                <a:lnTo>
                  <a:pt x="4780378" y="0"/>
                </a:lnTo>
                <a:lnTo>
                  <a:pt x="4780378" y="2807892"/>
                </a:lnTo>
                <a:lnTo>
                  <a:pt x="0" y="2807892"/>
                </a:lnTo>
                <a:lnTo>
                  <a:pt x="0" y="0"/>
                </a:lnTo>
                <a:close/>
              </a:path>
            </a:pathLst>
          </a:custGeom>
          <a:blipFill>
            <a:blip r:embed="rId2"/>
            <a:stretch>
              <a:fillRect l="0" t="0" r="0" b="0"/>
            </a:stretch>
          </a:blipFill>
        </p:spPr>
      </p:sp>
      <p:sp>
        <p:nvSpPr>
          <p:cNvPr name="Freeform 7" id="7"/>
          <p:cNvSpPr/>
          <p:nvPr/>
        </p:nvSpPr>
        <p:spPr>
          <a:xfrm flipH="false" flipV="false" rot="0">
            <a:off x="9548325" y="4756231"/>
            <a:ext cx="8103140" cy="3200740"/>
          </a:xfrm>
          <a:custGeom>
            <a:avLst/>
            <a:gdLst/>
            <a:ahLst/>
            <a:cxnLst/>
            <a:rect r="r" b="b" t="t" l="l"/>
            <a:pathLst>
              <a:path h="3200740" w="8103140">
                <a:moveTo>
                  <a:pt x="0" y="0"/>
                </a:moveTo>
                <a:lnTo>
                  <a:pt x="8103140" y="0"/>
                </a:lnTo>
                <a:lnTo>
                  <a:pt x="8103140" y="3200741"/>
                </a:lnTo>
                <a:lnTo>
                  <a:pt x="0" y="3200741"/>
                </a:lnTo>
                <a:lnTo>
                  <a:pt x="0" y="0"/>
                </a:lnTo>
                <a:close/>
              </a:path>
            </a:pathLst>
          </a:custGeom>
          <a:blipFill>
            <a:blip r:embed="rId3"/>
            <a:stretch>
              <a:fillRect l="0" t="0" r="0" b="0"/>
            </a:stretch>
          </a:blipFill>
        </p:spPr>
      </p:sp>
      <p:sp>
        <p:nvSpPr>
          <p:cNvPr name="Freeform 8" id="8"/>
          <p:cNvSpPr/>
          <p:nvPr/>
        </p:nvSpPr>
        <p:spPr>
          <a:xfrm flipH="false" flipV="false" rot="0">
            <a:off x="1476533" y="7316682"/>
            <a:ext cx="4975936" cy="2787936"/>
          </a:xfrm>
          <a:custGeom>
            <a:avLst/>
            <a:gdLst/>
            <a:ahLst/>
            <a:cxnLst/>
            <a:rect r="r" b="b" t="t" l="l"/>
            <a:pathLst>
              <a:path h="2787936" w="4975936">
                <a:moveTo>
                  <a:pt x="0" y="0"/>
                </a:moveTo>
                <a:lnTo>
                  <a:pt x="4975936" y="0"/>
                </a:lnTo>
                <a:lnTo>
                  <a:pt x="4975936" y="2787935"/>
                </a:lnTo>
                <a:lnTo>
                  <a:pt x="0" y="2787935"/>
                </a:lnTo>
                <a:lnTo>
                  <a:pt x="0" y="0"/>
                </a:lnTo>
                <a:close/>
              </a:path>
            </a:pathLst>
          </a:custGeom>
          <a:blipFill>
            <a:blip r:embed="rId4"/>
            <a:stretch>
              <a:fillRect l="0" t="0" r="0" b="0"/>
            </a:stretch>
          </a:blipFill>
        </p:spPr>
      </p:sp>
      <p:sp>
        <p:nvSpPr>
          <p:cNvPr name="TextBox 9" id="9"/>
          <p:cNvSpPr txBox="true"/>
          <p:nvPr/>
        </p:nvSpPr>
        <p:spPr>
          <a:xfrm rot="0">
            <a:off x="1028700" y="933205"/>
            <a:ext cx="12157914" cy="2400325"/>
          </a:xfrm>
          <a:prstGeom prst="rect">
            <a:avLst/>
          </a:prstGeom>
        </p:spPr>
        <p:txBody>
          <a:bodyPr anchor="t" rtlCol="false" tIns="0" lIns="0" bIns="0" rIns="0">
            <a:spAutoFit/>
          </a:bodyPr>
          <a:lstStyle/>
          <a:p>
            <a:pPr algn="l">
              <a:lnSpc>
                <a:spcPts val="9000"/>
              </a:lnSpc>
            </a:pPr>
            <a:r>
              <a:rPr lang="en-US" sz="10000" spc="-500" b="true">
                <a:solidFill>
                  <a:srgbClr val="111111"/>
                </a:solidFill>
                <a:latin typeface="Aileron Bold"/>
                <a:ea typeface="Aileron Bold"/>
                <a:cs typeface="Aileron Bold"/>
                <a:sym typeface="Aileron Bold"/>
              </a:rPr>
              <a:t>1- Brand Awareness facebook page likes</a:t>
            </a:r>
          </a:p>
        </p:txBody>
      </p:sp>
      <p:sp>
        <p:nvSpPr>
          <p:cNvPr name="TextBox 10" id="10"/>
          <p:cNvSpPr txBox="true"/>
          <p:nvPr/>
        </p:nvSpPr>
        <p:spPr>
          <a:xfrm rot="0">
            <a:off x="1652640" y="3987862"/>
            <a:ext cx="2311861" cy="330200"/>
          </a:xfrm>
          <a:prstGeom prst="rect">
            <a:avLst/>
          </a:prstGeom>
        </p:spPr>
        <p:txBody>
          <a:bodyPr anchor="t" rtlCol="false" tIns="0" lIns="0" bIns="0" rIns="0">
            <a:spAutoFit/>
          </a:bodyPr>
          <a:lstStyle/>
          <a:p>
            <a:pPr algn="l">
              <a:lnSpc>
                <a:spcPts val="2499"/>
              </a:lnSpc>
            </a:pPr>
            <a:r>
              <a:rPr lang="en-US" sz="2499" b="true">
                <a:solidFill>
                  <a:srgbClr val="111111"/>
                </a:solidFill>
                <a:latin typeface="Aileron Bold"/>
                <a:ea typeface="Aileron Bold"/>
                <a:cs typeface="Aileron Bold"/>
                <a:sym typeface="Aileron Bold"/>
              </a:rPr>
              <a:t>CAMPAIGN</a:t>
            </a:r>
          </a:p>
        </p:txBody>
      </p:sp>
      <p:sp>
        <p:nvSpPr>
          <p:cNvPr name="TextBox 11" id="11"/>
          <p:cNvSpPr txBox="true"/>
          <p:nvPr/>
        </p:nvSpPr>
        <p:spPr>
          <a:xfrm rot="0">
            <a:off x="12760445" y="3927862"/>
            <a:ext cx="1678900" cy="272137"/>
          </a:xfrm>
          <a:prstGeom prst="rect">
            <a:avLst/>
          </a:prstGeom>
        </p:spPr>
        <p:txBody>
          <a:bodyPr anchor="t" rtlCol="false" tIns="0" lIns="0" bIns="0" rIns="0">
            <a:spAutoFit/>
          </a:bodyPr>
          <a:lstStyle/>
          <a:p>
            <a:pPr algn="ctr">
              <a:lnSpc>
                <a:spcPts val="2089"/>
              </a:lnSpc>
              <a:spcBef>
                <a:spcPct val="0"/>
              </a:spcBef>
            </a:pPr>
            <a:r>
              <a:rPr lang="en-US" b="true" sz="2089">
                <a:solidFill>
                  <a:srgbClr val="111111"/>
                </a:solidFill>
                <a:latin typeface="Aileron Bold"/>
                <a:ea typeface="Aileron Bold"/>
                <a:cs typeface="Aileron Bold"/>
                <a:sym typeface="Aileron Bold"/>
              </a:rPr>
              <a:t>BUDGET 200 </a:t>
            </a:r>
          </a:p>
        </p:txBody>
      </p:sp>
    </p:spTree>
  </p:cSld>
  <p:clrMapOvr>
    <a:masterClrMapping/>
  </p:clrMapOvr>
  <p:transition spd="fast">
    <p:wipe dir="r"/>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44512" y="4917540"/>
          <a:ext cx="7638071" cy="2638425"/>
        </p:xfrm>
        <a:graphic>
          <a:graphicData uri="http://schemas.openxmlformats.org/drawingml/2006/table">
            <a:tbl>
              <a:tblPr/>
              <a:tblGrid>
                <a:gridCol w="7638071"/>
              </a:tblGrid>
              <a:tr h="505738">
                <a:tc>
                  <a:txBody>
                    <a:bodyPr anchor="t" rtlCol="false"/>
                    <a:lstStyle/>
                    <a:p>
                      <a:pPr algn="l" marL="0" indent="0" lvl="0">
                        <a:lnSpc>
                          <a:spcPts val="2419"/>
                        </a:lnSpc>
                        <a:defRPr/>
                      </a:pPr>
                      <a:r>
                        <a:rPr lang="en-US" b="true" sz="2199" spc="-21" strike="noStrike" u="none">
                          <a:solidFill>
                            <a:srgbClr val="111111"/>
                          </a:solidFill>
                          <a:latin typeface="Aileron Bold"/>
                          <a:ea typeface="Aileron Bold"/>
                          <a:cs typeface="Aileron Bold"/>
                          <a:sym typeface="Aileron Bold"/>
                        </a:rPr>
                        <a:t>Engagement Messages</a:t>
                      </a:r>
                      <a:endParaRPr lang="en-US" sz="1100"/>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0">
                      <a:solidFill>
                        <a:srgbClr val="111111"/>
                      </a:solidFill>
                      <a:prstDash val="solid"/>
                      <a:round/>
                      <a:headEnd type="none" w="med" len="med"/>
                      <a:tailEnd type="none" w="med" len="med"/>
                    </a:lnB>
                  </a:tcPr>
                </a:tc>
              </a:tr>
              <a:tr h="2132687">
                <a:tc>
                  <a:txBody>
                    <a:bodyPr anchor="t" rtlCol="false"/>
                    <a:lstStyle/>
                    <a:p>
                      <a:pPr algn="l" marL="431801" indent="-215900" lvl="1">
                        <a:lnSpc>
                          <a:spcPts val="2200"/>
                        </a:lnSpc>
                        <a:buFont typeface="Arial"/>
                        <a:buChar char="•"/>
                        <a:defRPr/>
                      </a:pPr>
                      <a:r>
                        <a:rPr lang="en-US" sz="2000" spc="-20">
                          <a:solidFill>
                            <a:srgbClr val="111111"/>
                          </a:solidFill>
                          <a:latin typeface="Aileron"/>
                          <a:ea typeface="Aileron"/>
                          <a:cs typeface="Aileron"/>
                          <a:sym typeface="Aileron"/>
                        </a:rPr>
                        <a:t>Post Facebook reel</a:t>
                      </a:r>
                      <a:endParaRPr lang="en-US" sz="1100"/>
                    </a:p>
                    <a:p>
                      <a:pPr algn="l" marL="431801" indent="-215900" lvl="1">
                        <a:lnSpc>
                          <a:spcPts val="2200"/>
                        </a:lnSpc>
                        <a:buFont typeface="Arial"/>
                        <a:buChar char="•"/>
                      </a:pPr>
                      <a:r>
                        <a:rPr lang="en-US" sz="2000" spc="-20">
                          <a:solidFill>
                            <a:srgbClr val="111111"/>
                          </a:solidFill>
                          <a:latin typeface="Aileron"/>
                          <a:ea typeface="Aileron"/>
                          <a:cs typeface="Aileron"/>
                          <a:sym typeface="Aileron"/>
                        </a:rPr>
                        <a:t>Audience: women 18 - 45</a:t>
                      </a:r>
                    </a:p>
                    <a:p>
                      <a:pPr algn="l" marL="431801" indent="-215900" lvl="1">
                        <a:lnSpc>
                          <a:spcPts val="2200"/>
                        </a:lnSpc>
                        <a:buFont typeface="Arial"/>
                        <a:buChar char="•"/>
                      </a:pPr>
                      <a:r>
                        <a:rPr lang="en-US" sz="2000" spc="-20">
                          <a:solidFill>
                            <a:srgbClr val="111111"/>
                          </a:solidFill>
                          <a:latin typeface="Aileron"/>
                          <a:ea typeface="Aileron"/>
                          <a:cs typeface="Aileron"/>
                          <a:sym typeface="Aileron"/>
                        </a:rPr>
                        <a:t>Page Like</a:t>
                      </a:r>
                    </a:p>
                    <a:p>
                      <a:pPr algn="l" marL="431801" indent="-215900" lvl="1">
                        <a:lnSpc>
                          <a:spcPts val="2200"/>
                        </a:lnSpc>
                        <a:buFont typeface="Arial"/>
                        <a:buChar char="•"/>
                      </a:pPr>
                      <a:r>
                        <a:rPr lang="en-US" sz="2000" spc="-20" strike="noStrike" u="none">
                          <a:solidFill>
                            <a:srgbClr val="111111"/>
                          </a:solidFill>
                          <a:latin typeface="Aileron"/>
                          <a:ea typeface="Aileron"/>
                          <a:cs typeface="Aileron"/>
                          <a:sym typeface="Aileron"/>
                        </a:rPr>
                        <a:t>Objective: Boost reactions, comments, and shares</a:t>
                      </a:r>
                    </a:p>
                    <a:p>
                      <a:pPr algn="l" marL="0" indent="0" lvl="0">
                        <a:lnSpc>
                          <a:spcPts val="2200"/>
                        </a:lnSpc>
                      </a:pPr>
                    </a:p>
                  </a:txBody>
                  <a:tcPr marL="57150" marR="57150" marT="57150" marB="57150" anchor="ctr">
                    <a:lnL cmpd="sng" algn="ctr" cap="flat" w="0">
                      <a:solidFill>
                        <a:srgbClr val="111111"/>
                      </a:solidFill>
                      <a:prstDash val="solid"/>
                      <a:round/>
                      <a:headEnd type="none" w="med" len="med"/>
                      <a:tailEnd type="none" w="med" len="med"/>
                    </a:lnL>
                    <a:lnR cmpd="sng" algn="ctr" cap="flat" w="0">
                      <a:solidFill>
                        <a:srgbClr val="111111"/>
                      </a:solidFill>
                      <a:prstDash val="solid"/>
                      <a:round/>
                      <a:headEnd type="none" w="med" len="med"/>
                      <a:tailEnd type="none" w="med" len="med"/>
                    </a:lnR>
                    <a:lnT cmpd="sng" algn="ctr" cap="flat" w="0">
                      <a:solidFill>
                        <a:srgbClr val="111111"/>
                      </a:solidFill>
                      <a:prstDash val="solid"/>
                      <a:round/>
                      <a:headEnd type="none" w="med" len="med"/>
                      <a:tailEnd type="none" w="med" len="med"/>
                    </a:lnT>
                    <a:lnB cmpd="sng" algn="ctr" cap="flat" w="9525">
                      <a:solidFill>
                        <a:srgbClr val="111111"/>
                      </a:solidFill>
                      <a:prstDash val="solid"/>
                      <a:round/>
                      <a:headEnd type="none" w="med" len="med"/>
                      <a:tailEnd type="none" w="med" len="med"/>
                    </a:lnB>
                  </a:tcPr>
                </a:tc>
              </a:tr>
            </a:tbl>
          </a:graphicData>
        </a:graphic>
      </p:graphicFrame>
      <p:grpSp>
        <p:nvGrpSpPr>
          <p:cNvPr name="Group 3" id="3"/>
          <p:cNvGrpSpPr/>
          <p:nvPr/>
        </p:nvGrpSpPr>
        <p:grpSpPr>
          <a:xfrm rot="0">
            <a:off x="1028700" y="3687198"/>
            <a:ext cx="14307441" cy="872658"/>
            <a:chOff x="0" y="0"/>
            <a:chExt cx="6644972" cy="405298"/>
          </a:xfrm>
        </p:grpSpPr>
        <p:sp>
          <p:nvSpPr>
            <p:cNvPr name="Freeform 4" id="4"/>
            <p:cNvSpPr/>
            <p:nvPr/>
          </p:nvSpPr>
          <p:spPr>
            <a:xfrm flipH="false" flipV="false" rot="0">
              <a:off x="0" y="0"/>
              <a:ext cx="6644972" cy="405298"/>
            </a:xfrm>
            <a:custGeom>
              <a:avLst/>
              <a:gdLst/>
              <a:ahLst/>
              <a:cxnLst/>
              <a:rect r="r" b="b" t="t" l="l"/>
              <a:pathLst>
                <a:path h="405298" w="6644972">
                  <a:moveTo>
                    <a:pt x="27597" y="0"/>
                  </a:moveTo>
                  <a:lnTo>
                    <a:pt x="6617375" y="0"/>
                  </a:lnTo>
                  <a:cubicBezTo>
                    <a:pt x="6632616" y="0"/>
                    <a:pt x="6644972" y="12355"/>
                    <a:pt x="6644972" y="27597"/>
                  </a:cubicBezTo>
                  <a:lnTo>
                    <a:pt x="6644972" y="377702"/>
                  </a:lnTo>
                  <a:cubicBezTo>
                    <a:pt x="6644972" y="385021"/>
                    <a:pt x="6642064" y="392040"/>
                    <a:pt x="6636889" y="397216"/>
                  </a:cubicBezTo>
                  <a:cubicBezTo>
                    <a:pt x="6631714" y="402391"/>
                    <a:pt x="6624694" y="405298"/>
                    <a:pt x="6617375" y="405298"/>
                  </a:cubicBezTo>
                  <a:lnTo>
                    <a:pt x="27597" y="405298"/>
                  </a:lnTo>
                  <a:cubicBezTo>
                    <a:pt x="12355" y="405298"/>
                    <a:pt x="0" y="392943"/>
                    <a:pt x="0" y="377702"/>
                  </a:cubicBezTo>
                  <a:lnTo>
                    <a:pt x="0" y="27597"/>
                  </a:lnTo>
                  <a:cubicBezTo>
                    <a:pt x="0" y="20278"/>
                    <a:pt x="2907" y="13258"/>
                    <a:pt x="8083" y="8083"/>
                  </a:cubicBezTo>
                  <a:cubicBezTo>
                    <a:pt x="13258" y="2907"/>
                    <a:pt x="20278" y="0"/>
                    <a:pt x="27597" y="0"/>
                  </a:cubicBezTo>
                  <a:close/>
                </a:path>
              </a:pathLst>
            </a:custGeom>
            <a:solidFill>
              <a:srgbClr val="000000">
                <a:alpha val="0"/>
              </a:srgbClr>
            </a:solidFill>
            <a:ln w="9525" cap="rnd">
              <a:solidFill>
                <a:srgbClr val="111111"/>
              </a:solidFill>
              <a:prstDash val="solid"/>
              <a:round/>
            </a:ln>
          </p:spPr>
        </p:sp>
        <p:sp>
          <p:nvSpPr>
            <p:cNvPr name="TextBox 5" id="5"/>
            <p:cNvSpPr txBox="true"/>
            <p:nvPr/>
          </p:nvSpPr>
          <p:spPr>
            <a:xfrm>
              <a:off x="0" y="38100"/>
              <a:ext cx="6644972" cy="367198"/>
            </a:xfrm>
            <a:prstGeom prst="rect">
              <a:avLst/>
            </a:prstGeom>
          </p:spPr>
          <p:txBody>
            <a:bodyPr anchor="ctr" rtlCol="false" tIns="50800" lIns="50800" bIns="50800" rIns="50800"/>
            <a:lstStyle/>
            <a:p>
              <a:pPr algn="ctr">
                <a:lnSpc>
                  <a:spcPts val="2500"/>
                </a:lnSpc>
              </a:pPr>
            </a:p>
          </p:txBody>
        </p:sp>
      </p:grpSp>
      <p:sp>
        <p:nvSpPr>
          <p:cNvPr name="Freeform 6" id="6"/>
          <p:cNvSpPr/>
          <p:nvPr/>
        </p:nvSpPr>
        <p:spPr>
          <a:xfrm flipH="false" flipV="false" rot="0">
            <a:off x="1244512" y="7309995"/>
            <a:ext cx="5123173" cy="2794623"/>
          </a:xfrm>
          <a:custGeom>
            <a:avLst/>
            <a:gdLst/>
            <a:ahLst/>
            <a:cxnLst/>
            <a:rect r="r" b="b" t="t" l="l"/>
            <a:pathLst>
              <a:path h="2794623" w="5123173">
                <a:moveTo>
                  <a:pt x="0" y="0"/>
                </a:moveTo>
                <a:lnTo>
                  <a:pt x="5123173" y="0"/>
                </a:lnTo>
                <a:lnTo>
                  <a:pt x="5123173" y="2794622"/>
                </a:lnTo>
                <a:lnTo>
                  <a:pt x="0" y="2794622"/>
                </a:lnTo>
                <a:lnTo>
                  <a:pt x="0" y="0"/>
                </a:lnTo>
                <a:close/>
              </a:path>
            </a:pathLst>
          </a:custGeom>
          <a:blipFill>
            <a:blip r:embed="rId2"/>
            <a:stretch>
              <a:fillRect l="-1847" t="0" r="0" b="0"/>
            </a:stretch>
          </a:blipFill>
        </p:spPr>
      </p:sp>
      <p:sp>
        <p:nvSpPr>
          <p:cNvPr name="Freeform 7" id="7"/>
          <p:cNvSpPr/>
          <p:nvPr/>
        </p:nvSpPr>
        <p:spPr>
          <a:xfrm flipH="false" flipV="false" rot="0">
            <a:off x="6151873" y="7264473"/>
            <a:ext cx="4475505" cy="2885666"/>
          </a:xfrm>
          <a:custGeom>
            <a:avLst/>
            <a:gdLst/>
            <a:ahLst/>
            <a:cxnLst/>
            <a:rect r="r" b="b" t="t" l="l"/>
            <a:pathLst>
              <a:path h="2885666" w="4475505">
                <a:moveTo>
                  <a:pt x="0" y="0"/>
                </a:moveTo>
                <a:lnTo>
                  <a:pt x="4475505" y="0"/>
                </a:lnTo>
                <a:lnTo>
                  <a:pt x="4475505" y="2885666"/>
                </a:lnTo>
                <a:lnTo>
                  <a:pt x="0" y="2885666"/>
                </a:lnTo>
                <a:lnTo>
                  <a:pt x="0" y="0"/>
                </a:lnTo>
                <a:close/>
              </a:path>
            </a:pathLst>
          </a:custGeom>
          <a:blipFill>
            <a:blip r:embed="rId3"/>
            <a:stretch>
              <a:fillRect l="0" t="0" r="0" b="0"/>
            </a:stretch>
          </a:blipFill>
        </p:spPr>
      </p:sp>
      <p:sp>
        <p:nvSpPr>
          <p:cNvPr name="Freeform 8" id="8"/>
          <p:cNvSpPr/>
          <p:nvPr/>
        </p:nvSpPr>
        <p:spPr>
          <a:xfrm flipH="false" flipV="false" rot="0">
            <a:off x="10099846" y="4756231"/>
            <a:ext cx="7710975" cy="3107782"/>
          </a:xfrm>
          <a:custGeom>
            <a:avLst/>
            <a:gdLst/>
            <a:ahLst/>
            <a:cxnLst/>
            <a:rect r="r" b="b" t="t" l="l"/>
            <a:pathLst>
              <a:path h="3107782" w="7710975">
                <a:moveTo>
                  <a:pt x="0" y="0"/>
                </a:moveTo>
                <a:lnTo>
                  <a:pt x="7710974" y="0"/>
                </a:lnTo>
                <a:lnTo>
                  <a:pt x="7710974" y="3107782"/>
                </a:lnTo>
                <a:lnTo>
                  <a:pt x="0" y="3107782"/>
                </a:lnTo>
                <a:lnTo>
                  <a:pt x="0" y="0"/>
                </a:lnTo>
                <a:close/>
              </a:path>
            </a:pathLst>
          </a:custGeom>
          <a:blipFill>
            <a:blip r:embed="rId4"/>
            <a:stretch>
              <a:fillRect l="0" t="-1598" r="0" b="-16258"/>
            </a:stretch>
          </a:blipFill>
        </p:spPr>
      </p:sp>
      <p:sp>
        <p:nvSpPr>
          <p:cNvPr name="TextBox 9" id="9"/>
          <p:cNvSpPr txBox="true"/>
          <p:nvPr/>
        </p:nvSpPr>
        <p:spPr>
          <a:xfrm rot="0">
            <a:off x="1028700" y="933205"/>
            <a:ext cx="12157914" cy="2400325"/>
          </a:xfrm>
          <a:prstGeom prst="rect">
            <a:avLst/>
          </a:prstGeom>
        </p:spPr>
        <p:txBody>
          <a:bodyPr anchor="t" rtlCol="false" tIns="0" lIns="0" bIns="0" rIns="0">
            <a:spAutoFit/>
          </a:bodyPr>
          <a:lstStyle/>
          <a:p>
            <a:pPr algn="l">
              <a:lnSpc>
                <a:spcPts val="9000"/>
              </a:lnSpc>
            </a:pPr>
            <a:r>
              <a:rPr lang="en-US" sz="10000" spc="-500" b="true">
                <a:solidFill>
                  <a:srgbClr val="111111"/>
                </a:solidFill>
                <a:latin typeface="Aileron Bold"/>
                <a:ea typeface="Aileron Bold"/>
                <a:cs typeface="Aileron Bold"/>
                <a:sym typeface="Aileron Bold"/>
              </a:rPr>
              <a:t>2- Engagement Messages</a:t>
            </a:r>
          </a:p>
        </p:txBody>
      </p:sp>
      <p:sp>
        <p:nvSpPr>
          <p:cNvPr name="TextBox 10" id="10"/>
          <p:cNvSpPr txBox="true"/>
          <p:nvPr/>
        </p:nvSpPr>
        <p:spPr>
          <a:xfrm rot="0">
            <a:off x="1652640" y="3987862"/>
            <a:ext cx="2311861" cy="330200"/>
          </a:xfrm>
          <a:prstGeom prst="rect">
            <a:avLst/>
          </a:prstGeom>
        </p:spPr>
        <p:txBody>
          <a:bodyPr anchor="t" rtlCol="false" tIns="0" lIns="0" bIns="0" rIns="0">
            <a:spAutoFit/>
          </a:bodyPr>
          <a:lstStyle/>
          <a:p>
            <a:pPr algn="l">
              <a:lnSpc>
                <a:spcPts val="2499"/>
              </a:lnSpc>
            </a:pPr>
            <a:r>
              <a:rPr lang="en-US" sz="2499" b="true">
                <a:solidFill>
                  <a:srgbClr val="111111"/>
                </a:solidFill>
                <a:latin typeface="Aileron Bold"/>
                <a:ea typeface="Aileron Bold"/>
                <a:cs typeface="Aileron Bold"/>
                <a:sym typeface="Aileron Bold"/>
              </a:rPr>
              <a:t>CAMPAIGN</a:t>
            </a:r>
          </a:p>
        </p:txBody>
      </p:sp>
      <p:sp>
        <p:nvSpPr>
          <p:cNvPr name="TextBox 11" id="11"/>
          <p:cNvSpPr txBox="true"/>
          <p:nvPr/>
        </p:nvSpPr>
        <p:spPr>
          <a:xfrm rot="0">
            <a:off x="12760445" y="3927862"/>
            <a:ext cx="1678900" cy="272137"/>
          </a:xfrm>
          <a:prstGeom prst="rect">
            <a:avLst/>
          </a:prstGeom>
        </p:spPr>
        <p:txBody>
          <a:bodyPr anchor="t" rtlCol="false" tIns="0" lIns="0" bIns="0" rIns="0">
            <a:spAutoFit/>
          </a:bodyPr>
          <a:lstStyle/>
          <a:p>
            <a:pPr algn="ctr">
              <a:lnSpc>
                <a:spcPts val="2089"/>
              </a:lnSpc>
              <a:spcBef>
                <a:spcPct val="0"/>
              </a:spcBef>
            </a:pPr>
            <a:r>
              <a:rPr lang="en-US" b="true" sz="2089">
                <a:solidFill>
                  <a:srgbClr val="111111"/>
                </a:solidFill>
                <a:latin typeface="Aileron Bold"/>
                <a:ea typeface="Aileron Bold"/>
                <a:cs typeface="Aileron Bold"/>
                <a:sym typeface="Aileron Bold"/>
              </a:rPr>
              <a:t>BUDGET 200 </a:t>
            </a:r>
          </a:p>
        </p:txBody>
      </p:sp>
    </p:spTree>
  </p:cSld>
  <p:clrMapOvr>
    <a:masterClrMapping/>
  </p:clrMapOvr>
  <p:transition spd="fast">
    <p:wipe dir="r"/>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grpSp>
        <p:nvGrpSpPr>
          <p:cNvPr name="Group 2" id="2"/>
          <p:cNvGrpSpPr/>
          <p:nvPr/>
        </p:nvGrpSpPr>
        <p:grpSpPr>
          <a:xfrm rot="0">
            <a:off x="5773141" y="734957"/>
            <a:ext cx="6719635" cy="903189"/>
            <a:chOff x="0" y="0"/>
            <a:chExt cx="6954017" cy="934692"/>
          </a:xfrm>
        </p:grpSpPr>
        <p:sp>
          <p:nvSpPr>
            <p:cNvPr name="Freeform 3" id="3"/>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4" id="4"/>
          <p:cNvGrpSpPr/>
          <p:nvPr/>
        </p:nvGrpSpPr>
        <p:grpSpPr>
          <a:xfrm rot="0">
            <a:off x="341524" y="9774281"/>
            <a:ext cx="2207040" cy="220704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6" id="6"/>
          <p:cNvSpPr/>
          <p:nvPr/>
        </p:nvSpPr>
        <p:spPr>
          <a:xfrm flipH="false" flipV="false" rot="0">
            <a:off x="609676" y="8046466"/>
            <a:ext cx="1466137" cy="1900446"/>
          </a:xfrm>
          <a:custGeom>
            <a:avLst/>
            <a:gdLst/>
            <a:ahLst/>
            <a:cxnLst/>
            <a:rect r="r" b="b" t="t" l="l"/>
            <a:pathLst>
              <a:path h="1900446" w="1466137">
                <a:moveTo>
                  <a:pt x="0" y="0"/>
                </a:moveTo>
                <a:lnTo>
                  <a:pt x="1466137" y="0"/>
                </a:lnTo>
                <a:lnTo>
                  <a:pt x="1466137" y="1900446"/>
                </a:lnTo>
                <a:lnTo>
                  <a:pt x="0" y="1900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7426" y="-180497"/>
            <a:ext cx="5171129" cy="3639182"/>
          </a:xfrm>
          <a:custGeom>
            <a:avLst/>
            <a:gdLst/>
            <a:ahLst/>
            <a:cxnLst/>
            <a:rect r="r" b="b" t="t" l="l"/>
            <a:pathLst>
              <a:path h="3639182" w="5171129">
                <a:moveTo>
                  <a:pt x="0" y="0"/>
                </a:moveTo>
                <a:lnTo>
                  <a:pt x="5171129" y="0"/>
                </a:lnTo>
                <a:lnTo>
                  <a:pt x="5171129" y="3639182"/>
                </a:lnTo>
                <a:lnTo>
                  <a:pt x="0" y="363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12321" y="-649976"/>
            <a:ext cx="4379960" cy="4371996"/>
          </a:xfrm>
          <a:custGeom>
            <a:avLst/>
            <a:gdLst/>
            <a:ahLst/>
            <a:cxnLst/>
            <a:rect r="r" b="b" t="t" l="l"/>
            <a:pathLst>
              <a:path h="4371996" w="4379960">
                <a:moveTo>
                  <a:pt x="0" y="0"/>
                </a:moveTo>
                <a:lnTo>
                  <a:pt x="4379960" y="0"/>
                </a:lnTo>
                <a:lnTo>
                  <a:pt x="4379960" y="4371996"/>
                </a:lnTo>
                <a:lnTo>
                  <a:pt x="0" y="4371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01032" y="9135847"/>
            <a:ext cx="403166" cy="1250127"/>
          </a:xfrm>
          <a:custGeom>
            <a:avLst/>
            <a:gdLst/>
            <a:ahLst/>
            <a:cxnLst/>
            <a:rect r="r" b="b" t="t" l="l"/>
            <a:pathLst>
              <a:path h="1250127" w="403166">
                <a:moveTo>
                  <a:pt x="0" y="0"/>
                </a:moveTo>
                <a:lnTo>
                  <a:pt x="403166" y="0"/>
                </a:lnTo>
                <a:lnTo>
                  <a:pt x="403166" y="1250126"/>
                </a:lnTo>
                <a:lnTo>
                  <a:pt x="0" y="1250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259857" y="7971665"/>
            <a:ext cx="5084890" cy="3578491"/>
          </a:xfrm>
          <a:custGeom>
            <a:avLst/>
            <a:gdLst/>
            <a:ahLst/>
            <a:cxnLst/>
            <a:rect r="r" b="b" t="t" l="l"/>
            <a:pathLst>
              <a:path h="3578491" w="5084890">
                <a:moveTo>
                  <a:pt x="0" y="0"/>
                </a:moveTo>
                <a:lnTo>
                  <a:pt x="5084889" y="0"/>
                </a:lnTo>
                <a:lnTo>
                  <a:pt x="5084889" y="3578491"/>
                </a:lnTo>
                <a:lnTo>
                  <a:pt x="0" y="3578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313641" y="1818055"/>
            <a:ext cx="1011956" cy="1311724"/>
          </a:xfrm>
          <a:custGeom>
            <a:avLst/>
            <a:gdLst/>
            <a:ahLst/>
            <a:cxnLst/>
            <a:rect r="r" b="b" t="t" l="l"/>
            <a:pathLst>
              <a:path h="1311724" w="1011956">
                <a:moveTo>
                  <a:pt x="0" y="0"/>
                </a:moveTo>
                <a:lnTo>
                  <a:pt x="1011956" y="0"/>
                </a:lnTo>
                <a:lnTo>
                  <a:pt x="1011956" y="1311724"/>
                </a:lnTo>
                <a:lnTo>
                  <a:pt x="0" y="1311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523703" y="-154010"/>
            <a:ext cx="403166" cy="1250127"/>
          </a:xfrm>
          <a:custGeom>
            <a:avLst/>
            <a:gdLst/>
            <a:ahLst/>
            <a:cxnLst/>
            <a:rect r="r" b="b" t="t" l="l"/>
            <a:pathLst>
              <a:path h="1250127" w="403166">
                <a:moveTo>
                  <a:pt x="0" y="0"/>
                </a:moveTo>
                <a:lnTo>
                  <a:pt x="403165" y="0"/>
                </a:lnTo>
                <a:lnTo>
                  <a:pt x="403165" y="1250127"/>
                </a:lnTo>
                <a:lnTo>
                  <a:pt x="0" y="1250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848526" y="1639094"/>
            <a:ext cx="2568865" cy="1081016"/>
          </a:xfrm>
          <a:custGeom>
            <a:avLst/>
            <a:gdLst/>
            <a:ahLst/>
            <a:cxnLst/>
            <a:rect r="r" b="b" t="t" l="l"/>
            <a:pathLst>
              <a:path h="1081016" w="2568865">
                <a:moveTo>
                  <a:pt x="0" y="0"/>
                </a:moveTo>
                <a:lnTo>
                  <a:pt x="2568865" y="0"/>
                </a:lnTo>
                <a:lnTo>
                  <a:pt x="2568865" y="1081016"/>
                </a:lnTo>
                <a:lnTo>
                  <a:pt x="0" y="1081016"/>
                </a:lnTo>
                <a:lnTo>
                  <a:pt x="0" y="0"/>
                </a:lnTo>
                <a:close/>
              </a:path>
            </a:pathLst>
          </a:custGeom>
          <a:blipFill>
            <a:blip r:embed="rId10"/>
            <a:stretch>
              <a:fillRect l="0" t="-60226" r="0" b="-73667"/>
            </a:stretch>
          </a:blipFill>
        </p:spPr>
      </p:sp>
      <p:sp>
        <p:nvSpPr>
          <p:cNvPr name="TextBox 14" id="14"/>
          <p:cNvSpPr txBox="true"/>
          <p:nvPr/>
        </p:nvSpPr>
        <p:spPr>
          <a:xfrm rot="0">
            <a:off x="5800169" y="976011"/>
            <a:ext cx="6665579" cy="449498"/>
          </a:xfrm>
          <a:prstGeom prst="rect">
            <a:avLst/>
          </a:prstGeom>
        </p:spPr>
        <p:txBody>
          <a:bodyPr anchor="t" rtlCol="false" tIns="0" lIns="0" bIns="0" rIns="0">
            <a:spAutoFit/>
          </a:bodyPr>
          <a:lstStyle/>
          <a:p>
            <a:pPr algn="ctr">
              <a:lnSpc>
                <a:spcPts val="3575"/>
              </a:lnSpc>
            </a:pPr>
            <a:r>
              <a:rPr lang="en-US" b="true" sz="3221" spc="32">
                <a:solidFill>
                  <a:srgbClr val="1E2052"/>
                </a:solidFill>
                <a:latin typeface="Playfair Display 1 Bold"/>
                <a:ea typeface="Playfair Display 1 Bold"/>
                <a:cs typeface="Playfair Display 1 Bold"/>
                <a:sym typeface="Playfair Display 1 Bold"/>
              </a:rPr>
              <a:t>Recommendations </a:t>
            </a:r>
          </a:p>
        </p:txBody>
      </p:sp>
      <p:sp>
        <p:nvSpPr>
          <p:cNvPr name="Freeform 15" id="15"/>
          <p:cNvSpPr/>
          <p:nvPr/>
        </p:nvSpPr>
        <p:spPr>
          <a:xfrm flipH="false" flipV="false" rot="0">
            <a:off x="5693709" y="2689422"/>
            <a:ext cx="6772039" cy="6568878"/>
          </a:xfrm>
          <a:custGeom>
            <a:avLst/>
            <a:gdLst/>
            <a:ahLst/>
            <a:cxnLst/>
            <a:rect r="r" b="b" t="t" l="l"/>
            <a:pathLst>
              <a:path h="6568878" w="6772039">
                <a:moveTo>
                  <a:pt x="0" y="0"/>
                </a:moveTo>
                <a:lnTo>
                  <a:pt x="6772039" y="0"/>
                </a:lnTo>
                <a:lnTo>
                  <a:pt x="6772039" y="6568878"/>
                </a:lnTo>
                <a:lnTo>
                  <a:pt x="0" y="65688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wipe dir="r"/>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A4A559"/>
        </a:solidFill>
      </p:bgPr>
    </p:bg>
    <p:spTree>
      <p:nvGrpSpPr>
        <p:cNvPr id="1" name=""/>
        <p:cNvGrpSpPr/>
        <p:nvPr/>
      </p:nvGrpSpPr>
      <p:grpSpPr>
        <a:xfrm>
          <a:off x="0" y="0"/>
          <a:ext cx="0" cy="0"/>
          <a:chOff x="0" y="0"/>
          <a:chExt cx="0" cy="0"/>
        </a:xfrm>
      </p:grpSpPr>
      <p:grpSp>
        <p:nvGrpSpPr>
          <p:cNvPr name="Group 2" id="2"/>
          <p:cNvGrpSpPr/>
          <p:nvPr/>
        </p:nvGrpSpPr>
        <p:grpSpPr>
          <a:xfrm rot="0">
            <a:off x="12004702" y="-236616"/>
            <a:ext cx="7538343" cy="6185852"/>
            <a:chOff x="0" y="0"/>
            <a:chExt cx="1985407" cy="1629196"/>
          </a:xfrm>
        </p:grpSpPr>
        <p:sp>
          <p:nvSpPr>
            <p:cNvPr name="Freeform 3" id="3"/>
            <p:cNvSpPr/>
            <p:nvPr/>
          </p:nvSpPr>
          <p:spPr>
            <a:xfrm flipH="false" flipV="false" rot="0">
              <a:off x="0" y="0"/>
              <a:ext cx="1985407" cy="1629196"/>
            </a:xfrm>
            <a:custGeom>
              <a:avLst/>
              <a:gdLst/>
              <a:ahLst/>
              <a:cxnLst/>
              <a:rect r="r" b="b" t="t" l="l"/>
              <a:pathLst>
                <a:path h="1629196" w="1985407">
                  <a:moveTo>
                    <a:pt x="0" y="0"/>
                  </a:moveTo>
                  <a:lnTo>
                    <a:pt x="1985407" y="0"/>
                  </a:lnTo>
                  <a:lnTo>
                    <a:pt x="1985407" y="1629196"/>
                  </a:lnTo>
                  <a:lnTo>
                    <a:pt x="0" y="1629196"/>
                  </a:lnTo>
                  <a:close/>
                </a:path>
              </a:pathLst>
            </a:custGeom>
            <a:solidFill>
              <a:srgbClr val="E8E6E3"/>
            </a:solidFill>
          </p:spPr>
        </p:sp>
        <p:sp>
          <p:nvSpPr>
            <p:cNvPr name="TextBox 4" id="4"/>
            <p:cNvSpPr txBox="true"/>
            <p:nvPr/>
          </p:nvSpPr>
          <p:spPr>
            <a:xfrm>
              <a:off x="0" y="38100"/>
              <a:ext cx="1985407" cy="1591096"/>
            </a:xfrm>
            <a:prstGeom prst="rect">
              <a:avLst/>
            </a:prstGeom>
          </p:spPr>
          <p:txBody>
            <a:bodyPr anchor="ctr" rtlCol="false" tIns="50800" lIns="50800" bIns="50800" rIns="50800"/>
            <a:lstStyle/>
            <a:p>
              <a:pPr algn="ctr">
                <a:lnSpc>
                  <a:spcPts val="2500"/>
                </a:lnSpc>
              </a:pPr>
            </a:p>
          </p:txBody>
        </p:sp>
      </p:grpSp>
      <p:sp>
        <p:nvSpPr>
          <p:cNvPr name="TextBox 5" id="5"/>
          <p:cNvSpPr txBox="true"/>
          <p:nvPr/>
        </p:nvSpPr>
        <p:spPr>
          <a:xfrm rot="0">
            <a:off x="1028700" y="925440"/>
            <a:ext cx="10976002" cy="1127793"/>
          </a:xfrm>
          <a:prstGeom prst="rect">
            <a:avLst/>
          </a:prstGeom>
        </p:spPr>
        <p:txBody>
          <a:bodyPr anchor="t" rtlCol="false" tIns="0" lIns="0" bIns="0" rIns="0">
            <a:spAutoFit/>
          </a:bodyPr>
          <a:lstStyle/>
          <a:p>
            <a:pPr algn="l">
              <a:lnSpc>
                <a:spcPts val="8190"/>
              </a:lnSpc>
            </a:pPr>
            <a:r>
              <a:rPr lang="en-US" sz="9100" spc="-455" b="true">
                <a:solidFill>
                  <a:srgbClr val="E3E1DE"/>
                </a:solidFill>
                <a:latin typeface="Aileron Bold"/>
                <a:ea typeface="Aileron Bold"/>
                <a:cs typeface="Aileron Bold"/>
                <a:sym typeface="Aileron Bold"/>
              </a:rPr>
              <a:t>Recommendations </a:t>
            </a:r>
          </a:p>
        </p:txBody>
      </p:sp>
      <p:sp>
        <p:nvSpPr>
          <p:cNvPr name="TextBox 6" id="6"/>
          <p:cNvSpPr txBox="true"/>
          <p:nvPr/>
        </p:nvSpPr>
        <p:spPr>
          <a:xfrm rot="0">
            <a:off x="1028700" y="2698195"/>
            <a:ext cx="5664910" cy="363855"/>
          </a:xfrm>
          <a:prstGeom prst="rect">
            <a:avLst/>
          </a:prstGeom>
        </p:spPr>
        <p:txBody>
          <a:bodyPr anchor="t" rtlCol="false" tIns="0" lIns="0" bIns="0" rIns="0">
            <a:spAutoFit/>
          </a:bodyPr>
          <a:lstStyle/>
          <a:p>
            <a:pPr algn="l">
              <a:lnSpc>
                <a:spcPts val="2700"/>
              </a:lnSpc>
            </a:pPr>
            <a:r>
              <a:rPr lang="en-US" sz="2700" b="true">
                <a:solidFill>
                  <a:srgbClr val="000000"/>
                </a:solidFill>
                <a:latin typeface="Aileron Bold"/>
                <a:ea typeface="Aileron Bold"/>
                <a:cs typeface="Aileron Bold"/>
                <a:sym typeface="Aileron Bold"/>
              </a:rPr>
              <a:t>1. INFLUENCER COLLABORATION</a:t>
            </a:r>
          </a:p>
        </p:txBody>
      </p:sp>
      <p:sp>
        <p:nvSpPr>
          <p:cNvPr name="TextBox 7" id="7"/>
          <p:cNvSpPr txBox="true"/>
          <p:nvPr/>
        </p:nvSpPr>
        <p:spPr>
          <a:xfrm rot="0">
            <a:off x="1028700" y="5410597"/>
            <a:ext cx="4709511" cy="339726"/>
          </a:xfrm>
          <a:prstGeom prst="rect">
            <a:avLst/>
          </a:prstGeom>
        </p:spPr>
        <p:txBody>
          <a:bodyPr anchor="t" rtlCol="false" tIns="0" lIns="0" bIns="0" rIns="0">
            <a:spAutoFit/>
          </a:bodyPr>
          <a:lstStyle/>
          <a:p>
            <a:pPr algn="l">
              <a:lnSpc>
                <a:spcPts val="2500"/>
              </a:lnSpc>
            </a:pPr>
            <a:r>
              <a:rPr lang="en-US" sz="2500" b="true">
                <a:solidFill>
                  <a:srgbClr val="000000"/>
                </a:solidFill>
                <a:latin typeface="Aileron Bold"/>
                <a:ea typeface="Aileron Bold"/>
                <a:cs typeface="Aileron Bold"/>
                <a:sym typeface="Aileron Bold"/>
              </a:rPr>
              <a:t>2. WEBSITE ENHANCE</a:t>
            </a:r>
            <a:r>
              <a:rPr lang="en-US" sz="2500" b="true">
                <a:solidFill>
                  <a:srgbClr val="000000"/>
                </a:solidFill>
                <a:latin typeface="Aileron Bold"/>
                <a:ea typeface="Aileron Bold"/>
                <a:cs typeface="Aileron Bold"/>
                <a:sym typeface="Aileron Bold"/>
              </a:rPr>
              <a:t>ment</a:t>
            </a:r>
          </a:p>
        </p:txBody>
      </p:sp>
      <p:sp>
        <p:nvSpPr>
          <p:cNvPr name="TextBox 8" id="8"/>
          <p:cNvSpPr txBox="true"/>
          <p:nvPr/>
        </p:nvSpPr>
        <p:spPr>
          <a:xfrm rot="0">
            <a:off x="1028700" y="3293349"/>
            <a:ext cx="8905862" cy="1838325"/>
          </a:xfrm>
          <a:prstGeom prst="rect">
            <a:avLst/>
          </a:prstGeom>
        </p:spPr>
        <p:txBody>
          <a:bodyPr anchor="t" rtlCol="false" tIns="0" lIns="0" bIns="0" rIns="0">
            <a:spAutoFit/>
          </a:bodyPr>
          <a:lstStyle/>
          <a:p>
            <a:pPr algn="l">
              <a:lnSpc>
                <a:spcPts val="2400"/>
              </a:lnSpc>
            </a:pPr>
            <a:r>
              <a:rPr lang="en-US" sz="2000">
                <a:solidFill>
                  <a:srgbClr val="E3E1DE"/>
                </a:solidFill>
                <a:latin typeface="Aileron"/>
                <a:ea typeface="Aileron"/>
                <a:cs typeface="Aileron"/>
                <a:sym typeface="Aileron"/>
              </a:rPr>
              <a:t>Partner with local artisans and lifestyle influencers to showcase the uniqueness of Alexland’s handmade products.</a:t>
            </a:r>
          </a:p>
          <a:p>
            <a:pPr algn="l">
              <a:lnSpc>
                <a:spcPts val="2400"/>
              </a:lnSpc>
            </a:pPr>
          </a:p>
          <a:p>
            <a:pPr algn="l">
              <a:lnSpc>
                <a:spcPts val="2400"/>
              </a:lnSpc>
            </a:pPr>
            <a:r>
              <a:rPr lang="en-US" sz="2000">
                <a:solidFill>
                  <a:srgbClr val="E3E1DE"/>
                </a:solidFill>
                <a:latin typeface="Aileron"/>
                <a:ea typeface="Aileron"/>
                <a:cs typeface="Aileron"/>
                <a:sym typeface="Aileron"/>
              </a:rPr>
              <a:t>Encourage influencer-led product demonstrations and reviews to build trust and engagement.</a:t>
            </a:r>
          </a:p>
          <a:p>
            <a:pPr algn="l">
              <a:lnSpc>
                <a:spcPts val="2400"/>
              </a:lnSpc>
            </a:pPr>
          </a:p>
        </p:txBody>
      </p:sp>
      <p:sp>
        <p:nvSpPr>
          <p:cNvPr name="TextBox 9" id="9"/>
          <p:cNvSpPr txBox="true"/>
          <p:nvPr/>
        </p:nvSpPr>
        <p:spPr>
          <a:xfrm rot="0">
            <a:off x="1028700" y="5585856"/>
            <a:ext cx="8306383" cy="2143125"/>
          </a:xfrm>
          <a:prstGeom prst="rect">
            <a:avLst/>
          </a:prstGeom>
        </p:spPr>
        <p:txBody>
          <a:bodyPr anchor="t" rtlCol="false" tIns="0" lIns="0" bIns="0" rIns="0">
            <a:spAutoFit/>
          </a:bodyPr>
          <a:lstStyle/>
          <a:p>
            <a:pPr algn="just">
              <a:lnSpc>
                <a:spcPts val="2400"/>
              </a:lnSpc>
            </a:pPr>
          </a:p>
          <a:p>
            <a:pPr algn="just">
              <a:lnSpc>
                <a:spcPts val="2400"/>
              </a:lnSpc>
            </a:pPr>
            <a:r>
              <a:rPr lang="en-US" sz="2000">
                <a:solidFill>
                  <a:srgbClr val="E3E1DE"/>
                </a:solidFill>
                <a:latin typeface="Aileron"/>
                <a:ea typeface="Aileron"/>
                <a:cs typeface="Aileron"/>
                <a:sym typeface="Aileron"/>
              </a:rPr>
              <a:t>Improve t</a:t>
            </a:r>
            <a:r>
              <a:rPr lang="en-US" sz="2000">
                <a:solidFill>
                  <a:srgbClr val="E3E1DE"/>
                </a:solidFill>
                <a:latin typeface="Aileron"/>
                <a:ea typeface="Aileron"/>
                <a:cs typeface="Aileron"/>
                <a:sym typeface="Aileron"/>
              </a:rPr>
              <a:t>he website’s navigation and checkout process for a seamless shopping experience.</a:t>
            </a:r>
          </a:p>
          <a:p>
            <a:pPr algn="just">
              <a:lnSpc>
                <a:spcPts val="2400"/>
              </a:lnSpc>
            </a:pPr>
          </a:p>
          <a:p>
            <a:pPr algn="just">
              <a:lnSpc>
                <a:spcPts val="2400"/>
              </a:lnSpc>
            </a:pPr>
            <a:r>
              <a:rPr lang="en-US" sz="2000">
                <a:solidFill>
                  <a:srgbClr val="E3E1DE"/>
                </a:solidFill>
                <a:latin typeface="Aileron"/>
                <a:ea typeface="Aileron"/>
                <a:cs typeface="Aileron"/>
                <a:sym typeface="Aileron"/>
              </a:rPr>
              <a:t>Add a section highlighting the craftsmanship behind each product to enhance storytelling.</a:t>
            </a:r>
          </a:p>
          <a:p>
            <a:pPr algn="l">
              <a:lnSpc>
                <a:spcPts val="2400"/>
              </a:lnSpc>
            </a:pPr>
          </a:p>
        </p:txBody>
      </p:sp>
      <p:sp>
        <p:nvSpPr>
          <p:cNvPr name="TextBox 10" id="10"/>
          <p:cNvSpPr txBox="true"/>
          <p:nvPr/>
        </p:nvSpPr>
        <p:spPr>
          <a:xfrm rot="0">
            <a:off x="823235" y="8448675"/>
            <a:ext cx="8717313" cy="1838325"/>
          </a:xfrm>
          <a:prstGeom prst="rect">
            <a:avLst/>
          </a:prstGeom>
        </p:spPr>
        <p:txBody>
          <a:bodyPr anchor="t" rtlCol="false" tIns="0" lIns="0" bIns="0" rIns="0">
            <a:spAutoFit/>
          </a:bodyPr>
          <a:lstStyle/>
          <a:p>
            <a:pPr algn="just">
              <a:lnSpc>
                <a:spcPts val="2400"/>
              </a:lnSpc>
            </a:pPr>
            <a:r>
              <a:rPr lang="en-US" sz="2000">
                <a:solidFill>
                  <a:srgbClr val="E3E1DE"/>
                </a:solidFill>
                <a:latin typeface="Aileron"/>
                <a:ea typeface="Aileron"/>
                <a:cs typeface="Aileron"/>
                <a:sym typeface="Aileron"/>
              </a:rPr>
              <a:t>Conduct monthly performance reviews based on key KPIs such as engagement, conversion rates, and customer retention.</a:t>
            </a:r>
          </a:p>
          <a:p>
            <a:pPr algn="just">
              <a:lnSpc>
                <a:spcPts val="2400"/>
              </a:lnSpc>
            </a:pPr>
          </a:p>
          <a:p>
            <a:pPr algn="just">
              <a:lnSpc>
                <a:spcPts val="2400"/>
              </a:lnSpc>
            </a:pPr>
            <a:r>
              <a:rPr lang="en-US" sz="2000">
                <a:solidFill>
                  <a:srgbClr val="E3E1DE"/>
                </a:solidFill>
                <a:latin typeface="Aileron"/>
                <a:ea typeface="Aileron"/>
                <a:cs typeface="Aileron"/>
                <a:sym typeface="Aileron"/>
              </a:rPr>
              <a:t>Adjust social media content, product listings, and advertising strategies based on insights from these reviews.</a:t>
            </a:r>
          </a:p>
          <a:p>
            <a:pPr algn="just">
              <a:lnSpc>
                <a:spcPts val="2400"/>
              </a:lnSpc>
            </a:pPr>
          </a:p>
        </p:txBody>
      </p:sp>
      <p:grpSp>
        <p:nvGrpSpPr>
          <p:cNvPr name="Group 11" id="11"/>
          <p:cNvGrpSpPr/>
          <p:nvPr/>
        </p:nvGrpSpPr>
        <p:grpSpPr>
          <a:xfrm rot="0">
            <a:off x="12456185" y="0"/>
            <a:ext cx="5831815" cy="5580000"/>
            <a:chOff x="0" y="0"/>
            <a:chExt cx="755710" cy="723079"/>
          </a:xfrm>
        </p:grpSpPr>
        <p:sp>
          <p:nvSpPr>
            <p:cNvPr name="Freeform 12" id="12"/>
            <p:cNvSpPr/>
            <p:nvPr/>
          </p:nvSpPr>
          <p:spPr>
            <a:xfrm flipH="false" flipV="false" rot="0">
              <a:off x="0" y="0"/>
              <a:ext cx="755710" cy="723079"/>
            </a:xfrm>
            <a:custGeom>
              <a:avLst/>
              <a:gdLst/>
              <a:ahLst/>
              <a:cxnLst/>
              <a:rect r="r" b="b" t="t" l="l"/>
              <a:pathLst>
                <a:path h="723079" w="755710">
                  <a:moveTo>
                    <a:pt x="0" y="0"/>
                  </a:moveTo>
                  <a:lnTo>
                    <a:pt x="755710" y="0"/>
                  </a:lnTo>
                  <a:lnTo>
                    <a:pt x="755710" y="723079"/>
                  </a:lnTo>
                  <a:lnTo>
                    <a:pt x="0" y="723079"/>
                  </a:lnTo>
                  <a:close/>
                </a:path>
              </a:pathLst>
            </a:custGeom>
            <a:blipFill>
              <a:blip r:embed="rId2"/>
              <a:stretch>
                <a:fillRect l="0" t="-2256" r="0" b="-2256"/>
              </a:stretch>
            </a:blipFill>
          </p:spPr>
        </p:sp>
      </p:grpSp>
      <p:sp>
        <p:nvSpPr>
          <p:cNvPr name="TextBox 13" id="13"/>
          <p:cNvSpPr txBox="true"/>
          <p:nvPr/>
        </p:nvSpPr>
        <p:spPr>
          <a:xfrm rot="0">
            <a:off x="1028700" y="7689849"/>
            <a:ext cx="8115300" cy="654051"/>
          </a:xfrm>
          <a:prstGeom prst="rect">
            <a:avLst/>
          </a:prstGeom>
        </p:spPr>
        <p:txBody>
          <a:bodyPr anchor="t" rtlCol="false" tIns="0" lIns="0" bIns="0" rIns="0">
            <a:spAutoFit/>
          </a:bodyPr>
          <a:lstStyle/>
          <a:p>
            <a:pPr algn="l">
              <a:lnSpc>
                <a:spcPts val="2500"/>
              </a:lnSpc>
            </a:pPr>
            <a:r>
              <a:rPr lang="en-US" sz="2500" b="true">
                <a:solidFill>
                  <a:srgbClr val="000000"/>
                </a:solidFill>
                <a:latin typeface="Aileron Bold"/>
                <a:ea typeface="Aileron Bold"/>
                <a:cs typeface="Aileron Bold"/>
                <a:sym typeface="Aileron Bold"/>
              </a:rPr>
              <a:t>3. QU</a:t>
            </a:r>
            <a:r>
              <a:rPr lang="en-US" sz="2500" b="true">
                <a:solidFill>
                  <a:srgbClr val="000000"/>
                </a:solidFill>
                <a:latin typeface="Aileron Bold"/>
                <a:ea typeface="Aileron Bold"/>
                <a:cs typeface="Aileron Bold"/>
                <a:sym typeface="Aileron Bold"/>
              </a:rPr>
              <a:t>ARTERLY PLANNING &amp; MONTHLY REVIEW AND STRATEGY ADJUSTMENT</a:t>
            </a:r>
          </a:p>
        </p:txBody>
      </p:sp>
      <p:sp>
        <p:nvSpPr>
          <p:cNvPr name="TextBox 14" id="14"/>
          <p:cNvSpPr txBox="true"/>
          <p:nvPr/>
        </p:nvSpPr>
        <p:spPr>
          <a:xfrm rot="0">
            <a:off x="9981617" y="6133028"/>
            <a:ext cx="5836531" cy="339726"/>
          </a:xfrm>
          <a:prstGeom prst="rect">
            <a:avLst/>
          </a:prstGeom>
        </p:spPr>
        <p:txBody>
          <a:bodyPr anchor="t" rtlCol="false" tIns="0" lIns="0" bIns="0" rIns="0">
            <a:spAutoFit/>
          </a:bodyPr>
          <a:lstStyle/>
          <a:p>
            <a:pPr algn="l">
              <a:lnSpc>
                <a:spcPts val="2500"/>
              </a:lnSpc>
            </a:pPr>
            <a:r>
              <a:rPr lang="en-US" sz="2500" b="true">
                <a:solidFill>
                  <a:srgbClr val="000000"/>
                </a:solidFill>
                <a:latin typeface="Aileron Bold"/>
                <a:ea typeface="Aileron Bold"/>
                <a:cs typeface="Aileron Bold"/>
                <a:sym typeface="Aileron Bold"/>
              </a:rPr>
              <a:t>4. IMPLEMENTATION TIMELINE</a:t>
            </a:r>
          </a:p>
        </p:txBody>
      </p:sp>
      <p:sp>
        <p:nvSpPr>
          <p:cNvPr name="TextBox 15" id="15"/>
          <p:cNvSpPr txBox="true"/>
          <p:nvPr/>
        </p:nvSpPr>
        <p:spPr>
          <a:xfrm rot="0">
            <a:off x="9934562" y="6962775"/>
            <a:ext cx="8042612" cy="2752725"/>
          </a:xfrm>
          <a:prstGeom prst="rect">
            <a:avLst/>
          </a:prstGeom>
        </p:spPr>
        <p:txBody>
          <a:bodyPr anchor="t" rtlCol="false" tIns="0" lIns="0" bIns="0" rIns="0">
            <a:spAutoFit/>
          </a:bodyPr>
          <a:lstStyle/>
          <a:p>
            <a:pPr algn="just">
              <a:lnSpc>
                <a:spcPts val="2400"/>
              </a:lnSpc>
            </a:pPr>
            <a:r>
              <a:rPr lang="en-US" sz="2000">
                <a:solidFill>
                  <a:srgbClr val="E3E1DE"/>
                </a:solidFill>
                <a:latin typeface="Aileron"/>
                <a:ea typeface="Aileron"/>
                <a:cs typeface="Aileron"/>
                <a:sym typeface="Aileron"/>
              </a:rPr>
              <a:t>M</a:t>
            </a:r>
            <a:r>
              <a:rPr lang="en-US" sz="2000">
                <a:solidFill>
                  <a:srgbClr val="E3E1DE"/>
                </a:solidFill>
                <a:latin typeface="Aileron"/>
                <a:ea typeface="Aileron"/>
                <a:cs typeface="Aileron"/>
                <a:sym typeface="Aileron"/>
              </a:rPr>
              <a:t>onth 1: Launc</a:t>
            </a:r>
            <a:r>
              <a:rPr lang="en-US" sz="2000">
                <a:solidFill>
                  <a:srgbClr val="E3E1DE"/>
                </a:solidFill>
                <a:latin typeface="Aileron"/>
                <a:ea typeface="Aileron"/>
                <a:cs typeface="Aileron"/>
                <a:sym typeface="Aileron"/>
              </a:rPr>
              <a:t>h an influencer marketing campaign and optimize product descriptions.</a:t>
            </a:r>
          </a:p>
          <a:p>
            <a:pPr algn="just">
              <a:lnSpc>
                <a:spcPts val="2400"/>
              </a:lnSpc>
            </a:pPr>
          </a:p>
          <a:p>
            <a:pPr algn="just">
              <a:lnSpc>
                <a:spcPts val="2400"/>
              </a:lnSpc>
            </a:pPr>
            <a:r>
              <a:rPr lang="en-US" sz="2000">
                <a:solidFill>
                  <a:srgbClr val="E3E1DE"/>
                </a:solidFill>
                <a:latin typeface="Aileron"/>
                <a:ea typeface="Aileron"/>
                <a:cs typeface="Aileron"/>
                <a:sym typeface="Aileron"/>
              </a:rPr>
              <a:t>Month 2: Enhance website UX/UI and introduce a loyalty program for repeat customers.</a:t>
            </a:r>
          </a:p>
          <a:p>
            <a:pPr algn="just">
              <a:lnSpc>
                <a:spcPts val="2400"/>
              </a:lnSpc>
            </a:pPr>
          </a:p>
          <a:p>
            <a:pPr algn="just">
              <a:lnSpc>
                <a:spcPts val="2400"/>
              </a:lnSpc>
            </a:pPr>
            <a:r>
              <a:rPr lang="en-US" sz="2000">
                <a:solidFill>
                  <a:srgbClr val="E3E1DE"/>
                </a:solidFill>
                <a:latin typeface="Aileron"/>
                <a:ea typeface="Aileron"/>
                <a:cs typeface="Aileron"/>
                <a:sym typeface="Aileron"/>
              </a:rPr>
              <a:t>Month 3: Launch a local campaign in key markets and prepare for a major seasonal promotion.</a:t>
            </a:r>
          </a:p>
          <a:p>
            <a:pPr algn="l">
              <a:lnSpc>
                <a:spcPts val="2400"/>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grpSp>
        <p:nvGrpSpPr>
          <p:cNvPr name="Group 2" id="2"/>
          <p:cNvGrpSpPr/>
          <p:nvPr/>
        </p:nvGrpSpPr>
        <p:grpSpPr>
          <a:xfrm rot="0">
            <a:off x="11066163" y="109878"/>
            <a:ext cx="4283518" cy="4523165"/>
            <a:chOff x="0" y="0"/>
            <a:chExt cx="1812488" cy="1913890"/>
          </a:xfrm>
        </p:grpSpPr>
        <p:sp>
          <p:nvSpPr>
            <p:cNvPr name="Freeform 3" id="3"/>
            <p:cNvSpPr/>
            <p:nvPr/>
          </p:nvSpPr>
          <p:spPr>
            <a:xfrm flipH="false" flipV="false" rot="0">
              <a:off x="0" y="0"/>
              <a:ext cx="1812488" cy="1913890"/>
            </a:xfrm>
            <a:custGeom>
              <a:avLst/>
              <a:gdLst/>
              <a:ahLst/>
              <a:cxnLst/>
              <a:rect r="r" b="b" t="t" l="l"/>
              <a:pathLst>
                <a:path h="1913890" w="1812488">
                  <a:moveTo>
                    <a:pt x="0" y="0"/>
                  </a:moveTo>
                  <a:lnTo>
                    <a:pt x="1812488" y="0"/>
                  </a:lnTo>
                  <a:lnTo>
                    <a:pt x="1812488" y="1913890"/>
                  </a:lnTo>
                  <a:lnTo>
                    <a:pt x="0" y="1913890"/>
                  </a:lnTo>
                  <a:close/>
                </a:path>
              </a:pathLst>
            </a:custGeom>
            <a:solidFill>
              <a:srgbClr val="A4A559"/>
            </a:solidFill>
          </p:spPr>
        </p:sp>
      </p:grpSp>
      <p:grpSp>
        <p:nvGrpSpPr>
          <p:cNvPr name="Group 4" id="4"/>
          <p:cNvGrpSpPr/>
          <p:nvPr/>
        </p:nvGrpSpPr>
        <p:grpSpPr>
          <a:xfrm rot="0">
            <a:off x="6817563" y="109878"/>
            <a:ext cx="4283518" cy="4523165"/>
            <a:chOff x="0" y="0"/>
            <a:chExt cx="1812488" cy="1913890"/>
          </a:xfrm>
        </p:grpSpPr>
        <p:sp>
          <p:nvSpPr>
            <p:cNvPr name="Freeform 5" id="5"/>
            <p:cNvSpPr/>
            <p:nvPr/>
          </p:nvSpPr>
          <p:spPr>
            <a:xfrm flipH="false" flipV="false" rot="0">
              <a:off x="0" y="0"/>
              <a:ext cx="1812488" cy="1913890"/>
            </a:xfrm>
            <a:custGeom>
              <a:avLst/>
              <a:gdLst/>
              <a:ahLst/>
              <a:cxnLst/>
              <a:rect r="r" b="b" t="t" l="l"/>
              <a:pathLst>
                <a:path h="1913890" w="1812488">
                  <a:moveTo>
                    <a:pt x="0" y="0"/>
                  </a:moveTo>
                  <a:lnTo>
                    <a:pt x="1812488" y="0"/>
                  </a:lnTo>
                  <a:lnTo>
                    <a:pt x="1812488" y="1913890"/>
                  </a:lnTo>
                  <a:lnTo>
                    <a:pt x="0" y="1913890"/>
                  </a:lnTo>
                  <a:close/>
                </a:path>
              </a:pathLst>
            </a:custGeom>
            <a:solidFill>
              <a:srgbClr val="FFF4DE"/>
            </a:solidFill>
          </p:spPr>
        </p:sp>
      </p:grpSp>
      <p:grpSp>
        <p:nvGrpSpPr>
          <p:cNvPr name="Group 6" id="6"/>
          <p:cNvGrpSpPr/>
          <p:nvPr/>
        </p:nvGrpSpPr>
        <p:grpSpPr>
          <a:xfrm rot="0">
            <a:off x="2534046" y="109878"/>
            <a:ext cx="4283518" cy="9046331"/>
            <a:chOff x="0" y="0"/>
            <a:chExt cx="1812488" cy="3827780"/>
          </a:xfrm>
        </p:grpSpPr>
        <p:sp>
          <p:nvSpPr>
            <p:cNvPr name="Freeform 7" id="7"/>
            <p:cNvSpPr/>
            <p:nvPr/>
          </p:nvSpPr>
          <p:spPr>
            <a:xfrm flipH="false" flipV="false" rot="0">
              <a:off x="0" y="0"/>
              <a:ext cx="1812488" cy="3827780"/>
            </a:xfrm>
            <a:custGeom>
              <a:avLst/>
              <a:gdLst/>
              <a:ahLst/>
              <a:cxnLst/>
              <a:rect r="r" b="b" t="t" l="l"/>
              <a:pathLst>
                <a:path h="3827780" w="1812488">
                  <a:moveTo>
                    <a:pt x="0" y="0"/>
                  </a:moveTo>
                  <a:lnTo>
                    <a:pt x="1812488" y="0"/>
                  </a:lnTo>
                  <a:lnTo>
                    <a:pt x="1812488" y="3827780"/>
                  </a:lnTo>
                  <a:lnTo>
                    <a:pt x="0" y="3827780"/>
                  </a:lnTo>
                  <a:close/>
                </a:path>
              </a:pathLst>
            </a:custGeom>
            <a:solidFill>
              <a:srgbClr val="FFFFFF"/>
            </a:solidFill>
          </p:spPr>
        </p:sp>
      </p:grpSp>
      <p:grpSp>
        <p:nvGrpSpPr>
          <p:cNvPr name="Group 8" id="8"/>
          <p:cNvGrpSpPr/>
          <p:nvPr/>
        </p:nvGrpSpPr>
        <p:grpSpPr>
          <a:xfrm rot="0">
            <a:off x="11066163" y="4633043"/>
            <a:ext cx="4283518" cy="4523165"/>
            <a:chOff x="0" y="0"/>
            <a:chExt cx="1812488" cy="1913890"/>
          </a:xfrm>
        </p:grpSpPr>
        <p:sp>
          <p:nvSpPr>
            <p:cNvPr name="Freeform 9" id="9"/>
            <p:cNvSpPr/>
            <p:nvPr/>
          </p:nvSpPr>
          <p:spPr>
            <a:xfrm flipH="false" flipV="false" rot="0">
              <a:off x="0" y="0"/>
              <a:ext cx="1812488" cy="1913890"/>
            </a:xfrm>
            <a:custGeom>
              <a:avLst/>
              <a:gdLst/>
              <a:ahLst/>
              <a:cxnLst/>
              <a:rect r="r" b="b" t="t" l="l"/>
              <a:pathLst>
                <a:path h="1913890" w="1812488">
                  <a:moveTo>
                    <a:pt x="0" y="0"/>
                  </a:moveTo>
                  <a:lnTo>
                    <a:pt x="1812488" y="0"/>
                  </a:lnTo>
                  <a:lnTo>
                    <a:pt x="1812488" y="1913890"/>
                  </a:lnTo>
                  <a:lnTo>
                    <a:pt x="0" y="1913890"/>
                  </a:lnTo>
                  <a:close/>
                </a:path>
              </a:pathLst>
            </a:custGeom>
            <a:solidFill>
              <a:srgbClr val="FFF4DE"/>
            </a:solidFill>
          </p:spPr>
        </p:sp>
      </p:grpSp>
      <p:grpSp>
        <p:nvGrpSpPr>
          <p:cNvPr name="Group 10" id="10"/>
          <p:cNvGrpSpPr/>
          <p:nvPr/>
        </p:nvGrpSpPr>
        <p:grpSpPr>
          <a:xfrm rot="0">
            <a:off x="6817563" y="4633043"/>
            <a:ext cx="4283518" cy="4523165"/>
            <a:chOff x="0" y="0"/>
            <a:chExt cx="1812488" cy="1913890"/>
          </a:xfrm>
        </p:grpSpPr>
        <p:sp>
          <p:nvSpPr>
            <p:cNvPr name="Freeform 11" id="11"/>
            <p:cNvSpPr/>
            <p:nvPr/>
          </p:nvSpPr>
          <p:spPr>
            <a:xfrm flipH="false" flipV="false" rot="0">
              <a:off x="0" y="0"/>
              <a:ext cx="1812488" cy="1913890"/>
            </a:xfrm>
            <a:custGeom>
              <a:avLst/>
              <a:gdLst/>
              <a:ahLst/>
              <a:cxnLst/>
              <a:rect r="r" b="b" t="t" l="l"/>
              <a:pathLst>
                <a:path h="1913890" w="1812488">
                  <a:moveTo>
                    <a:pt x="0" y="0"/>
                  </a:moveTo>
                  <a:lnTo>
                    <a:pt x="1812488" y="0"/>
                  </a:lnTo>
                  <a:lnTo>
                    <a:pt x="1812488" y="1913890"/>
                  </a:lnTo>
                  <a:lnTo>
                    <a:pt x="0" y="1913890"/>
                  </a:lnTo>
                  <a:close/>
                </a:path>
              </a:pathLst>
            </a:custGeom>
            <a:solidFill>
              <a:srgbClr val="A4A559"/>
            </a:solidFill>
          </p:spPr>
        </p:sp>
      </p:grpSp>
      <p:grpSp>
        <p:nvGrpSpPr>
          <p:cNvPr name="Group 12" id="12"/>
          <p:cNvGrpSpPr/>
          <p:nvPr/>
        </p:nvGrpSpPr>
        <p:grpSpPr>
          <a:xfrm rot="0">
            <a:off x="1420713" y="9156209"/>
            <a:ext cx="15077218" cy="1130791"/>
            <a:chOff x="0" y="0"/>
            <a:chExt cx="6379633" cy="478472"/>
          </a:xfrm>
        </p:grpSpPr>
        <p:sp>
          <p:nvSpPr>
            <p:cNvPr name="Freeform 13" id="13"/>
            <p:cNvSpPr/>
            <p:nvPr/>
          </p:nvSpPr>
          <p:spPr>
            <a:xfrm flipH="false" flipV="false" rot="0">
              <a:off x="0" y="0"/>
              <a:ext cx="6379633" cy="478472"/>
            </a:xfrm>
            <a:custGeom>
              <a:avLst/>
              <a:gdLst/>
              <a:ahLst/>
              <a:cxnLst/>
              <a:rect r="r" b="b" t="t" l="l"/>
              <a:pathLst>
                <a:path h="478472" w="6379633">
                  <a:moveTo>
                    <a:pt x="0" y="0"/>
                  </a:moveTo>
                  <a:lnTo>
                    <a:pt x="6379633" y="0"/>
                  </a:lnTo>
                  <a:lnTo>
                    <a:pt x="6379633" y="478472"/>
                  </a:lnTo>
                  <a:lnTo>
                    <a:pt x="0" y="478472"/>
                  </a:lnTo>
                  <a:close/>
                </a:path>
              </a:pathLst>
            </a:custGeom>
            <a:solidFill>
              <a:srgbClr val="A4A559"/>
            </a:solidFill>
          </p:spPr>
        </p:sp>
      </p:grpSp>
      <p:sp>
        <p:nvSpPr>
          <p:cNvPr name="Freeform 14" id="14"/>
          <p:cNvSpPr/>
          <p:nvPr/>
        </p:nvSpPr>
        <p:spPr>
          <a:xfrm flipH="false" flipV="false" rot="0">
            <a:off x="7578819" y="367124"/>
            <a:ext cx="2726089" cy="2868045"/>
          </a:xfrm>
          <a:custGeom>
            <a:avLst/>
            <a:gdLst/>
            <a:ahLst/>
            <a:cxnLst/>
            <a:rect r="r" b="b" t="t" l="l"/>
            <a:pathLst>
              <a:path h="2868045" w="2726089">
                <a:moveTo>
                  <a:pt x="0" y="0"/>
                </a:moveTo>
                <a:lnTo>
                  <a:pt x="2726089" y="0"/>
                </a:lnTo>
                <a:lnTo>
                  <a:pt x="2726089" y="2868045"/>
                </a:lnTo>
                <a:lnTo>
                  <a:pt x="0" y="2868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386122" y="428644"/>
            <a:ext cx="2170174" cy="2745004"/>
          </a:xfrm>
          <a:custGeom>
            <a:avLst/>
            <a:gdLst/>
            <a:ahLst/>
            <a:cxnLst/>
            <a:rect r="r" b="b" t="t" l="l"/>
            <a:pathLst>
              <a:path h="2745004" w="2170174">
                <a:moveTo>
                  <a:pt x="0" y="0"/>
                </a:moveTo>
                <a:lnTo>
                  <a:pt x="2170174" y="0"/>
                </a:lnTo>
                <a:lnTo>
                  <a:pt x="2170174" y="2745005"/>
                </a:lnTo>
                <a:lnTo>
                  <a:pt x="0" y="27450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764226" y="5095415"/>
            <a:ext cx="2461147" cy="2577117"/>
          </a:xfrm>
          <a:custGeom>
            <a:avLst/>
            <a:gdLst/>
            <a:ahLst/>
            <a:cxnLst/>
            <a:rect r="r" b="b" t="t" l="l"/>
            <a:pathLst>
              <a:path h="2577117" w="2461147">
                <a:moveTo>
                  <a:pt x="0" y="0"/>
                </a:moveTo>
                <a:lnTo>
                  <a:pt x="2461146" y="0"/>
                </a:lnTo>
                <a:lnTo>
                  <a:pt x="2461146" y="2577117"/>
                </a:lnTo>
                <a:lnTo>
                  <a:pt x="0" y="2577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2410714" y="5074703"/>
            <a:ext cx="1594416" cy="2261583"/>
          </a:xfrm>
          <a:custGeom>
            <a:avLst/>
            <a:gdLst/>
            <a:ahLst/>
            <a:cxnLst/>
            <a:rect r="r" b="b" t="t" l="l"/>
            <a:pathLst>
              <a:path h="2261583" w="1594416">
                <a:moveTo>
                  <a:pt x="0" y="0"/>
                </a:moveTo>
                <a:lnTo>
                  <a:pt x="1594416" y="0"/>
                </a:lnTo>
                <a:lnTo>
                  <a:pt x="1594416" y="2261582"/>
                </a:lnTo>
                <a:lnTo>
                  <a:pt x="0" y="2261582"/>
                </a:lnTo>
                <a:lnTo>
                  <a:pt x="0" y="0"/>
                </a:lnTo>
                <a:close/>
              </a:path>
            </a:pathLst>
          </a:custGeom>
          <a:blipFill>
            <a:blip r:embed="rId8"/>
            <a:stretch>
              <a:fillRect l="0" t="0" r="0" b="0"/>
            </a:stretch>
          </a:blipFill>
        </p:spPr>
      </p:sp>
      <p:sp>
        <p:nvSpPr>
          <p:cNvPr name="TextBox 18" id="18"/>
          <p:cNvSpPr txBox="true"/>
          <p:nvPr/>
        </p:nvSpPr>
        <p:spPr>
          <a:xfrm rot="0">
            <a:off x="6923435" y="3603795"/>
            <a:ext cx="4142729" cy="512470"/>
          </a:xfrm>
          <a:prstGeom prst="rect">
            <a:avLst/>
          </a:prstGeom>
        </p:spPr>
        <p:txBody>
          <a:bodyPr anchor="t" rtlCol="false" tIns="0" lIns="0" bIns="0" rIns="0">
            <a:spAutoFit/>
          </a:bodyPr>
          <a:lstStyle/>
          <a:p>
            <a:pPr algn="ctr">
              <a:lnSpc>
                <a:spcPts val="4097"/>
              </a:lnSpc>
              <a:spcBef>
                <a:spcPct val="0"/>
              </a:spcBef>
            </a:pPr>
            <a:r>
              <a:rPr lang="en-US" b="true" sz="3331">
                <a:solidFill>
                  <a:srgbClr val="310062"/>
                </a:solidFill>
                <a:latin typeface="Glacial Indifference Bold"/>
                <a:ea typeface="Glacial Indifference Bold"/>
                <a:cs typeface="Glacial Indifference Bold"/>
                <a:sym typeface="Glacial Indifference Bold"/>
              </a:rPr>
              <a:t>Aya khamis</a:t>
            </a:r>
          </a:p>
        </p:txBody>
      </p:sp>
      <p:sp>
        <p:nvSpPr>
          <p:cNvPr name="TextBox 19" id="19"/>
          <p:cNvSpPr txBox="true"/>
          <p:nvPr/>
        </p:nvSpPr>
        <p:spPr>
          <a:xfrm rot="0">
            <a:off x="11136558" y="3603795"/>
            <a:ext cx="4142729" cy="512470"/>
          </a:xfrm>
          <a:prstGeom prst="rect">
            <a:avLst/>
          </a:prstGeom>
        </p:spPr>
        <p:txBody>
          <a:bodyPr anchor="t" rtlCol="false" tIns="0" lIns="0" bIns="0" rIns="0">
            <a:spAutoFit/>
          </a:bodyPr>
          <a:lstStyle/>
          <a:p>
            <a:pPr algn="ctr">
              <a:lnSpc>
                <a:spcPts val="4097"/>
              </a:lnSpc>
              <a:spcBef>
                <a:spcPct val="0"/>
              </a:spcBef>
            </a:pPr>
            <a:r>
              <a:rPr lang="en-US" b="true" sz="3331">
                <a:solidFill>
                  <a:srgbClr val="310062"/>
                </a:solidFill>
                <a:latin typeface="Glacial Indifference Bold"/>
                <a:ea typeface="Glacial Indifference Bold"/>
                <a:cs typeface="Glacial Indifference Bold"/>
                <a:sym typeface="Glacial Indifference Bold"/>
              </a:rPr>
              <a:t>HuDa Hassan</a:t>
            </a:r>
          </a:p>
        </p:txBody>
      </p:sp>
      <p:sp>
        <p:nvSpPr>
          <p:cNvPr name="TextBox 20" id="20"/>
          <p:cNvSpPr txBox="true"/>
          <p:nvPr/>
        </p:nvSpPr>
        <p:spPr>
          <a:xfrm rot="0">
            <a:off x="6887958" y="7875488"/>
            <a:ext cx="4142729" cy="512470"/>
          </a:xfrm>
          <a:prstGeom prst="rect">
            <a:avLst/>
          </a:prstGeom>
        </p:spPr>
        <p:txBody>
          <a:bodyPr anchor="t" rtlCol="false" tIns="0" lIns="0" bIns="0" rIns="0">
            <a:spAutoFit/>
          </a:bodyPr>
          <a:lstStyle/>
          <a:p>
            <a:pPr algn="ctr">
              <a:lnSpc>
                <a:spcPts val="4097"/>
              </a:lnSpc>
              <a:spcBef>
                <a:spcPct val="0"/>
              </a:spcBef>
            </a:pPr>
            <a:r>
              <a:rPr lang="en-US" b="true" sz="3331">
                <a:solidFill>
                  <a:srgbClr val="310062"/>
                </a:solidFill>
                <a:latin typeface="Glacial Indifference Bold"/>
                <a:ea typeface="Glacial Indifference Bold"/>
                <a:cs typeface="Glacial Indifference Bold"/>
                <a:sym typeface="Glacial Indifference Bold"/>
              </a:rPr>
              <a:t>Rasha Abdel monsef</a:t>
            </a:r>
          </a:p>
        </p:txBody>
      </p:sp>
      <p:sp>
        <p:nvSpPr>
          <p:cNvPr name="TextBox 21" id="21"/>
          <p:cNvSpPr txBox="true"/>
          <p:nvPr/>
        </p:nvSpPr>
        <p:spPr>
          <a:xfrm rot="0">
            <a:off x="2819479" y="2086724"/>
            <a:ext cx="3330247" cy="2203271"/>
          </a:xfrm>
          <a:prstGeom prst="rect">
            <a:avLst/>
          </a:prstGeom>
        </p:spPr>
        <p:txBody>
          <a:bodyPr anchor="t" rtlCol="false" tIns="0" lIns="0" bIns="0" rIns="0">
            <a:spAutoFit/>
          </a:bodyPr>
          <a:lstStyle/>
          <a:p>
            <a:pPr algn="l">
              <a:lnSpc>
                <a:spcPts val="8416"/>
              </a:lnSpc>
            </a:pPr>
            <a:r>
              <a:rPr lang="en-US" sz="8859" b="true">
                <a:solidFill>
                  <a:srgbClr val="310062"/>
                </a:solidFill>
                <a:latin typeface="Glacial Indifference Bold"/>
                <a:ea typeface="Glacial Indifference Bold"/>
                <a:cs typeface="Glacial Indifference Bold"/>
                <a:sym typeface="Glacial Indifference Bold"/>
              </a:rPr>
              <a:t>Our  Team</a:t>
            </a:r>
          </a:p>
        </p:txBody>
      </p:sp>
      <p:sp>
        <p:nvSpPr>
          <p:cNvPr name="TextBox 22" id="22"/>
          <p:cNvSpPr txBox="true"/>
          <p:nvPr/>
        </p:nvSpPr>
        <p:spPr>
          <a:xfrm rot="0">
            <a:off x="11030687" y="7768420"/>
            <a:ext cx="4142729" cy="512470"/>
          </a:xfrm>
          <a:prstGeom prst="rect">
            <a:avLst/>
          </a:prstGeom>
        </p:spPr>
        <p:txBody>
          <a:bodyPr anchor="t" rtlCol="false" tIns="0" lIns="0" bIns="0" rIns="0">
            <a:spAutoFit/>
          </a:bodyPr>
          <a:lstStyle/>
          <a:p>
            <a:pPr algn="ctr">
              <a:lnSpc>
                <a:spcPts val="4097"/>
              </a:lnSpc>
              <a:spcBef>
                <a:spcPct val="0"/>
              </a:spcBef>
            </a:pPr>
            <a:r>
              <a:rPr lang="en-US" b="true" sz="3331">
                <a:solidFill>
                  <a:srgbClr val="310062"/>
                </a:solidFill>
                <a:latin typeface="Glacial Indifference Bold"/>
                <a:ea typeface="Glacial Indifference Bold"/>
                <a:cs typeface="Glacial Indifference Bold"/>
                <a:sym typeface="Glacial Indifference Bold"/>
              </a:rPr>
              <a:t>Nahla Mansy</a:t>
            </a:r>
          </a:p>
        </p:txBody>
      </p:sp>
    </p:spTree>
  </p:cSld>
  <p:clrMapOvr>
    <a:masterClrMapping/>
  </p:clrMapOvr>
  <p:transition spd="fast">
    <p:wipe dir="l"/>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grpSp>
        <p:nvGrpSpPr>
          <p:cNvPr name="Group 2" id="2"/>
          <p:cNvGrpSpPr/>
          <p:nvPr/>
        </p:nvGrpSpPr>
        <p:grpSpPr>
          <a:xfrm rot="0">
            <a:off x="341524" y="9774281"/>
            <a:ext cx="2207040" cy="220704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4" id="4"/>
          <p:cNvSpPr/>
          <p:nvPr/>
        </p:nvSpPr>
        <p:spPr>
          <a:xfrm flipH="false" flipV="false" rot="0">
            <a:off x="609676" y="8046466"/>
            <a:ext cx="1466137" cy="1900446"/>
          </a:xfrm>
          <a:custGeom>
            <a:avLst/>
            <a:gdLst/>
            <a:ahLst/>
            <a:cxnLst/>
            <a:rect r="r" b="b" t="t" l="l"/>
            <a:pathLst>
              <a:path h="1900446" w="1466137">
                <a:moveTo>
                  <a:pt x="0" y="0"/>
                </a:moveTo>
                <a:lnTo>
                  <a:pt x="1466137" y="0"/>
                </a:lnTo>
                <a:lnTo>
                  <a:pt x="1466137" y="1900446"/>
                </a:lnTo>
                <a:lnTo>
                  <a:pt x="0" y="1900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47426" y="-180497"/>
            <a:ext cx="5171129" cy="3639182"/>
          </a:xfrm>
          <a:custGeom>
            <a:avLst/>
            <a:gdLst/>
            <a:ahLst/>
            <a:cxnLst/>
            <a:rect r="r" b="b" t="t" l="l"/>
            <a:pathLst>
              <a:path h="3639182" w="5171129">
                <a:moveTo>
                  <a:pt x="0" y="0"/>
                </a:moveTo>
                <a:lnTo>
                  <a:pt x="5171129" y="0"/>
                </a:lnTo>
                <a:lnTo>
                  <a:pt x="5171129" y="3639182"/>
                </a:lnTo>
                <a:lnTo>
                  <a:pt x="0" y="363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612321" y="-649976"/>
            <a:ext cx="4379960" cy="4371996"/>
          </a:xfrm>
          <a:custGeom>
            <a:avLst/>
            <a:gdLst/>
            <a:ahLst/>
            <a:cxnLst/>
            <a:rect r="r" b="b" t="t" l="l"/>
            <a:pathLst>
              <a:path h="4371996" w="4379960">
                <a:moveTo>
                  <a:pt x="0" y="0"/>
                </a:moveTo>
                <a:lnTo>
                  <a:pt x="4379960" y="0"/>
                </a:lnTo>
                <a:lnTo>
                  <a:pt x="4379960" y="4371996"/>
                </a:lnTo>
                <a:lnTo>
                  <a:pt x="0" y="4371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701032" y="9135847"/>
            <a:ext cx="403166" cy="1250127"/>
          </a:xfrm>
          <a:custGeom>
            <a:avLst/>
            <a:gdLst/>
            <a:ahLst/>
            <a:cxnLst/>
            <a:rect r="r" b="b" t="t" l="l"/>
            <a:pathLst>
              <a:path h="1250127" w="403166">
                <a:moveTo>
                  <a:pt x="0" y="0"/>
                </a:moveTo>
                <a:lnTo>
                  <a:pt x="403166" y="0"/>
                </a:lnTo>
                <a:lnTo>
                  <a:pt x="403166" y="1250126"/>
                </a:lnTo>
                <a:lnTo>
                  <a:pt x="0" y="1250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259857" y="7971665"/>
            <a:ext cx="5084890" cy="3578491"/>
          </a:xfrm>
          <a:custGeom>
            <a:avLst/>
            <a:gdLst/>
            <a:ahLst/>
            <a:cxnLst/>
            <a:rect r="r" b="b" t="t" l="l"/>
            <a:pathLst>
              <a:path h="3578491" w="5084890">
                <a:moveTo>
                  <a:pt x="0" y="0"/>
                </a:moveTo>
                <a:lnTo>
                  <a:pt x="5084889" y="0"/>
                </a:lnTo>
                <a:lnTo>
                  <a:pt x="5084889" y="3578491"/>
                </a:lnTo>
                <a:lnTo>
                  <a:pt x="0" y="3578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313641" y="1818055"/>
            <a:ext cx="1011956" cy="1311724"/>
          </a:xfrm>
          <a:custGeom>
            <a:avLst/>
            <a:gdLst/>
            <a:ahLst/>
            <a:cxnLst/>
            <a:rect r="r" b="b" t="t" l="l"/>
            <a:pathLst>
              <a:path h="1311724" w="1011956">
                <a:moveTo>
                  <a:pt x="0" y="0"/>
                </a:moveTo>
                <a:lnTo>
                  <a:pt x="1011956" y="0"/>
                </a:lnTo>
                <a:lnTo>
                  <a:pt x="1011956" y="1311724"/>
                </a:lnTo>
                <a:lnTo>
                  <a:pt x="0" y="1311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523703" y="-154010"/>
            <a:ext cx="403166" cy="1250127"/>
          </a:xfrm>
          <a:custGeom>
            <a:avLst/>
            <a:gdLst/>
            <a:ahLst/>
            <a:cxnLst/>
            <a:rect r="r" b="b" t="t" l="l"/>
            <a:pathLst>
              <a:path h="1250127" w="403166">
                <a:moveTo>
                  <a:pt x="0" y="0"/>
                </a:moveTo>
                <a:lnTo>
                  <a:pt x="403165" y="0"/>
                </a:lnTo>
                <a:lnTo>
                  <a:pt x="403165" y="1250127"/>
                </a:lnTo>
                <a:lnTo>
                  <a:pt x="0" y="1250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052602" y="558078"/>
            <a:ext cx="4552692" cy="1915839"/>
          </a:xfrm>
          <a:custGeom>
            <a:avLst/>
            <a:gdLst/>
            <a:ahLst/>
            <a:cxnLst/>
            <a:rect r="r" b="b" t="t" l="l"/>
            <a:pathLst>
              <a:path h="1915839" w="4552692">
                <a:moveTo>
                  <a:pt x="0" y="0"/>
                </a:moveTo>
                <a:lnTo>
                  <a:pt x="4552692" y="0"/>
                </a:lnTo>
                <a:lnTo>
                  <a:pt x="4552692" y="1915839"/>
                </a:lnTo>
                <a:lnTo>
                  <a:pt x="0" y="1915839"/>
                </a:lnTo>
                <a:lnTo>
                  <a:pt x="0" y="0"/>
                </a:lnTo>
                <a:close/>
              </a:path>
            </a:pathLst>
          </a:custGeom>
          <a:blipFill>
            <a:blip r:embed="rId10"/>
            <a:stretch>
              <a:fillRect l="0" t="-60226" r="0" b="-73667"/>
            </a:stretch>
          </a:blipFill>
        </p:spPr>
      </p:sp>
      <p:sp>
        <p:nvSpPr>
          <p:cNvPr name="Freeform 12" id="12"/>
          <p:cNvSpPr/>
          <p:nvPr/>
        </p:nvSpPr>
        <p:spPr>
          <a:xfrm flipH="false" flipV="false" rot="0">
            <a:off x="4278148" y="2523395"/>
            <a:ext cx="9981708" cy="6562973"/>
          </a:xfrm>
          <a:custGeom>
            <a:avLst/>
            <a:gdLst/>
            <a:ahLst/>
            <a:cxnLst/>
            <a:rect r="r" b="b" t="t" l="l"/>
            <a:pathLst>
              <a:path h="6562973" w="9981708">
                <a:moveTo>
                  <a:pt x="0" y="0"/>
                </a:moveTo>
                <a:lnTo>
                  <a:pt x="9981709" y="0"/>
                </a:lnTo>
                <a:lnTo>
                  <a:pt x="9981709" y="6562973"/>
                </a:lnTo>
                <a:lnTo>
                  <a:pt x="0" y="6562973"/>
                </a:lnTo>
                <a:lnTo>
                  <a:pt x="0" y="0"/>
                </a:lnTo>
                <a:close/>
              </a:path>
            </a:pathLst>
          </a:custGeom>
          <a:blipFill>
            <a:blip r:embed="rId11"/>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sp>
        <p:nvSpPr>
          <p:cNvPr name="AutoShape 2" id="2"/>
          <p:cNvSpPr/>
          <p:nvPr/>
        </p:nvSpPr>
        <p:spPr>
          <a:xfrm>
            <a:off x="3447858" y="1172180"/>
            <a:ext cx="11722142" cy="0"/>
          </a:xfrm>
          <a:prstGeom prst="line">
            <a:avLst/>
          </a:prstGeom>
          <a:ln cap="flat" w="47625">
            <a:solidFill>
              <a:srgbClr val="A4A559"/>
            </a:solidFill>
            <a:prstDash val="solid"/>
            <a:headEnd type="none" len="sm" w="sm"/>
            <a:tailEnd type="none" len="sm" w="sm"/>
          </a:ln>
        </p:spPr>
      </p:sp>
      <p:sp>
        <p:nvSpPr>
          <p:cNvPr name="AutoShape 3" id="3"/>
          <p:cNvSpPr/>
          <p:nvPr/>
        </p:nvSpPr>
        <p:spPr>
          <a:xfrm flipV="true">
            <a:off x="6400974" y="1407859"/>
            <a:ext cx="0" cy="5593704"/>
          </a:xfrm>
          <a:prstGeom prst="line">
            <a:avLst/>
          </a:prstGeom>
          <a:ln cap="flat" w="47625">
            <a:solidFill>
              <a:srgbClr val="A4A559"/>
            </a:solidFill>
            <a:prstDash val="solid"/>
            <a:headEnd type="none" len="sm" w="sm"/>
            <a:tailEnd type="none" len="sm" w="sm"/>
          </a:ln>
        </p:spPr>
      </p:sp>
      <p:sp>
        <p:nvSpPr>
          <p:cNvPr name="AutoShape 4" id="4"/>
          <p:cNvSpPr/>
          <p:nvPr/>
        </p:nvSpPr>
        <p:spPr>
          <a:xfrm flipV="true">
            <a:off x="3470438" y="1149600"/>
            <a:ext cx="0" cy="5593704"/>
          </a:xfrm>
          <a:prstGeom prst="line">
            <a:avLst/>
          </a:prstGeom>
          <a:ln cap="flat" w="47625">
            <a:solidFill>
              <a:srgbClr val="A4A559"/>
            </a:solidFill>
            <a:prstDash val="solid"/>
            <a:headEnd type="none" len="sm" w="sm"/>
            <a:tailEnd type="none" len="sm" w="sm"/>
          </a:ln>
        </p:spPr>
      </p:sp>
      <p:sp>
        <p:nvSpPr>
          <p:cNvPr name="AutoShape 5" id="5"/>
          <p:cNvSpPr/>
          <p:nvPr/>
        </p:nvSpPr>
        <p:spPr>
          <a:xfrm flipV="true">
            <a:off x="15170000" y="1149600"/>
            <a:ext cx="0" cy="5593704"/>
          </a:xfrm>
          <a:prstGeom prst="line">
            <a:avLst/>
          </a:prstGeom>
          <a:ln cap="flat" w="47625">
            <a:solidFill>
              <a:srgbClr val="A4A559"/>
            </a:solidFill>
            <a:prstDash val="solid"/>
            <a:headEnd type="none" len="sm" w="sm"/>
            <a:tailEnd type="none" len="sm" w="sm"/>
          </a:ln>
        </p:spPr>
      </p:sp>
      <p:sp>
        <p:nvSpPr>
          <p:cNvPr name="AutoShape 6" id="6"/>
          <p:cNvSpPr/>
          <p:nvPr/>
        </p:nvSpPr>
        <p:spPr>
          <a:xfrm flipV="true">
            <a:off x="12262045" y="1407859"/>
            <a:ext cx="0" cy="5593704"/>
          </a:xfrm>
          <a:prstGeom prst="line">
            <a:avLst/>
          </a:prstGeom>
          <a:ln cap="flat" w="47625">
            <a:solidFill>
              <a:srgbClr val="A4A559"/>
            </a:solidFill>
            <a:prstDash val="solid"/>
            <a:headEnd type="none" len="sm" w="sm"/>
            <a:tailEnd type="none" len="sm" w="sm"/>
          </a:ln>
        </p:spPr>
      </p:sp>
      <p:grpSp>
        <p:nvGrpSpPr>
          <p:cNvPr name="Group 7" id="7"/>
          <p:cNvGrpSpPr/>
          <p:nvPr/>
        </p:nvGrpSpPr>
        <p:grpSpPr>
          <a:xfrm rot="0">
            <a:off x="5526411" y="771824"/>
            <a:ext cx="7565036" cy="1016820"/>
            <a:chOff x="0" y="0"/>
            <a:chExt cx="6954017" cy="934692"/>
          </a:xfrm>
        </p:grpSpPr>
        <p:sp>
          <p:nvSpPr>
            <p:cNvPr name="Freeform 8" id="8"/>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9" id="9"/>
          <p:cNvGrpSpPr/>
          <p:nvPr/>
        </p:nvGrpSpPr>
        <p:grpSpPr>
          <a:xfrm rot="0">
            <a:off x="2091428" y="2973947"/>
            <a:ext cx="2712859" cy="5725859"/>
            <a:chOff x="0" y="0"/>
            <a:chExt cx="2382005" cy="5027546"/>
          </a:xfrm>
        </p:grpSpPr>
        <p:sp>
          <p:nvSpPr>
            <p:cNvPr name="Freeform 10" id="10"/>
            <p:cNvSpPr/>
            <p:nvPr/>
          </p:nvSpPr>
          <p:spPr>
            <a:xfrm flipH="false" flipV="false" rot="0">
              <a:off x="0" y="0"/>
              <a:ext cx="2382005" cy="5027546"/>
            </a:xfrm>
            <a:custGeom>
              <a:avLst/>
              <a:gdLst/>
              <a:ahLst/>
              <a:cxnLst/>
              <a:rect r="r" b="b" t="t" l="l"/>
              <a:pathLst>
                <a:path h="5027546" w="2382005">
                  <a:moveTo>
                    <a:pt x="2257545" y="5027546"/>
                  </a:moveTo>
                  <a:lnTo>
                    <a:pt x="124460" y="5027546"/>
                  </a:lnTo>
                  <a:cubicBezTo>
                    <a:pt x="55880" y="5027546"/>
                    <a:pt x="0" y="4971666"/>
                    <a:pt x="0" y="4903086"/>
                  </a:cubicBezTo>
                  <a:lnTo>
                    <a:pt x="0" y="124460"/>
                  </a:lnTo>
                  <a:cubicBezTo>
                    <a:pt x="0" y="55880"/>
                    <a:pt x="55880" y="0"/>
                    <a:pt x="124460" y="0"/>
                  </a:cubicBezTo>
                  <a:lnTo>
                    <a:pt x="2257545" y="0"/>
                  </a:lnTo>
                  <a:cubicBezTo>
                    <a:pt x="2326125" y="0"/>
                    <a:pt x="2382005" y="55880"/>
                    <a:pt x="2382005" y="124460"/>
                  </a:cubicBezTo>
                  <a:lnTo>
                    <a:pt x="2382005" y="4903086"/>
                  </a:lnTo>
                  <a:cubicBezTo>
                    <a:pt x="2382005" y="4971666"/>
                    <a:pt x="2326125" y="5027546"/>
                    <a:pt x="2257545" y="5027546"/>
                  </a:cubicBezTo>
                  <a:close/>
                </a:path>
              </a:pathLst>
            </a:custGeom>
            <a:solidFill>
              <a:srgbClr val="A4A559"/>
            </a:solidFill>
          </p:spPr>
        </p:sp>
      </p:grpSp>
      <p:grpSp>
        <p:nvGrpSpPr>
          <p:cNvPr name="Group 11" id="11"/>
          <p:cNvGrpSpPr/>
          <p:nvPr/>
        </p:nvGrpSpPr>
        <p:grpSpPr>
          <a:xfrm rot="0">
            <a:off x="5021964" y="4054403"/>
            <a:ext cx="2712859" cy="5630315"/>
            <a:chOff x="0" y="0"/>
            <a:chExt cx="2382005" cy="4943655"/>
          </a:xfrm>
        </p:grpSpPr>
        <p:sp>
          <p:nvSpPr>
            <p:cNvPr name="Freeform 12" id="12"/>
            <p:cNvSpPr/>
            <p:nvPr/>
          </p:nvSpPr>
          <p:spPr>
            <a:xfrm flipH="false" flipV="false" rot="0">
              <a:off x="0" y="0"/>
              <a:ext cx="2382005" cy="4943655"/>
            </a:xfrm>
            <a:custGeom>
              <a:avLst/>
              <a:gdLst/>
              <a:ahLst/>
              <a:cxnLst/>
              <a:rect r="r" b="b" t="t" l="l"/>
              <a:pathLst>
                <a:path h="4943655" w="2382005">
                  <a:moveTo>
                    <a:pt x="2257545" y="4943654"/>
                  </a:moveTo>
                  <a:lnTo>
                    <a:pt x="124460" y="4943654"/>
                  </a:lnTo>
                  <a:cubicBezTo>
                    <a:pt x="55880" y="4943654"/>
                    <a:pt x="0" y="4887775"/>
                    <a:pt x="0" y="4819195"/>
                  </a:cubicBezTo>
                  <a:lnTo>
                    <a:pt x="0" y="124460"/>
                  </a:lnTo>
                  <a:cubicBezTo>
                    <a:pt x="0" y="55880"/>
                    <a:pt x="55880" y="0"/>
                    <a:pt x="124460" y="0"/>
                  </a:cubicBezTo>
                  <a:lnTo>
                    <a:pt x="2257545" y="0"/>
                  </a:lnTo>
                  <a:cubicBezTo>
                    <a:pt x="2326125" y="0"/>
                    <a:pt x="2382005" y="55880"/>
                    <a:pt x="2382005" y="124460"/>
                  </a:cubicBezTo>
                  <a:lnTo>
                    <a:pt x="2382005" y="4819195"/>
                  </a:lnTo>
                  <a:cubicBezTo>
                    <a:pt x="2382005" y="4887775"/>
                    <a:pt x="2326125" y="4943655"/>
                    <a:pt x="2257545" y="4943655"/>
                  </a:cubicBezTo>
                  <a:close/>
                </a:path>
              </a:pathLst>
            </a:custGeom>
            <a:solidFill>
              <a:srgbClr val="111111"/>
            </a:solidFill>
          </p:spPr>
        </p:sp>
      </p:grpSp>
      <p:grpSp>
        <p:nvGrpSpPr>
          <p:cNvPr name="Group 13" id="13"/>
          <p:cNvGrpSpPr/>
          <p:nvPr/>
        </p:nvGrpSpPr>
        <p:grpSpPr>
          <a:xfrm rot="0">
            <a:off x="10883035" y="4054403"/>
            <a:ext cx="2712859" cy="5630315"/>
            <a:chOff x="0" y="0"/>
            <a:chExt cx="2382005" cy="4943655"/>
          </a:xfrm>
        </p:grpSpPr>
        <p:sp>
          <p:nvSpPr>
            <p:cNvPr name="Freeform 14" id="14"/>
            <p:cNvSpPr/>
            <p:nvPr/>
          </p:nvSpPr>
          <p:spPr>
            <a:xfrm flipH="false" flipV="false" rot="0">
              <a:off x="0" y="0"/>
              <a:ext cx="2382005" cy="4943655"/>
            </a:xfrm>
            <a:custGeom>
              <a:avLst/>
              <a:gdLst/>
              <a:ahLst/>
              <a:cxnLst/>
              <a:rect r="r" b="b" t="t" l="l"/>
              <a:pathLst>
                <a:path h="4943655" w="2382005">
                  <a:moveTo>
                    <a:pt x="2257545" y="4943654"/>
                  </a:moveTo>
                  <a:lnTo>
                    <a:pt x="124460" y="4943654"/>
                  </a:lnTo>
                  <a:cubicBezTo>
                    <a:pt x="55880" y="4943654"/>
                    <a:pt x="0" y="4887775"/>
                    <a:pt x="0" y="4819195"/>
                  </a:cubicBezTo>
                  <a:lnTo>
                    <a:pt x="0" y="124460"/>
                  </a:lnTo>
                  <a:cubicBezTo>
                    <a:pt x="0" y="55880"/>
                    <a:pt x="55880" y="0"/>
                    <a:pt x="124460" y="0"/>
                  </a:cubicBezTo>
                  <a:lnTo>
                    <a:pt x="2257545" y="0"/>
                  </a:lnTo>
                  <a:cubicBezTo>
                    <a:pt x="2326125" y="0"/>
                    <a:pt x="2382005" y="55880"/>
                    <a:pt x="2382005" y="124460"/>
                  </a:cubicBezTo>
                  <a:lnTo>
                    <a:pt x="2382005" y="4819195"/>
                  </a:lnTo>
                  <a:cubicBezTo>
                    <a:pt x="2382005" y="4887775"/>
                    <a:pt x="2326125" y="4943655"/>
                    <a:pt x="2257545" y="4943655"/>
                  </a:cubicBezTo>
                  <a:close/>
                </a:path>
              </a:pathLst>
            </a:custGeom>
            <a:solidFill>
              <a:srgbClr val="111111"/>
            </a:solidFill>
          </p:spPr>
        </p:sp>
      </p:grpSp>
      <p:grpSp>
        <p:nvGrpSpPr>
          <p:cNvPr name="Group 15" id="15"/>
          <p:cNvGrpSpPr/>
          <p:nvPr/>
        </p:nvGrpSpPr>
        <p:grpSpPr>
          <a:xfrm rot="0">
            <a:off x="13813571" y="2973947"/>
            <a:ext cx="2712859" cy="5725859"/>
            <a:chOff x="0" y="0"/>
            <a:chExt cx="2382005" cy="5027546"/>
          </a:xfrm>
        </p:grpSpPr>
        <p:sp>
          <p:nvSpPr>
            <p:cNvPr name="Freeform 16" id="16"/>
            <p:cNvSpPr/>
            <p:nvPr/>
          </p:nvSpPr>
          <p:spPr>
            <a:xfrm flipH="false" flipV="false" rot="0">
              <a:off x="0" y="0"/>
              <a:ext cx="2382005" cy="5027546"/>
            </a:xfrm>
            <a:custGeom>
              <a:avLst/>
              <a:gdLst/>
              <a:ahLst/>
              <a:cxnLst/>
              <a:rect r="r" b="b" t="t" l="l"/>
              <a:pathLst>
                <a:path h="5027546" w="2382005">
                  <a:moveTo>
                    <a:pt x="2257545" y="5027546"/>
                  </a:moveTo>
                  <a:lnTo>
                    <a:pt x="124460" y="5027546"/>
                  </a:lnTo>
                  <a:cubicBezTo>
                    <a:pt x="55880" y="5027546"/>
                    <a:pt x="0" y="4971666"/>
                    <a:pt x="0" y="4903086"/>
                  </a:cubicBezTo>
                  <a:lnTo>
                    <a:pt x="0" y="124460"/>
                  </a:lnTo>
                  <a:cubicBezTo>
                    <a:pt x="0" y="55880"/>
                    <a:pt x="55880" y="0"/>
                    <a:pt x="124460" y="0"/>
                  </a:cubicBezTo>
                  <a:lnTo>
                    <a:pt x="2257545" y="0"/>
                  </a:lnTo>
                  <a:cubicBezTo>
                    <a:pt x="2326125" y="0"/>
                    <a:pt x="2382005" y="55880"/>
                    <a:pt x="2382005" y="124460"/>
                  </a:cubicBezTo>
                  <a:lnTo>
                    <a:pt x="2382005" y="4903086"/>
                  </a:lnTo>
                  <a:cubicBezTo>
                    <a:pt x="2382005" y="4971666"/>
                    <a:pt x="2326125" y="5027546"/>
                    <a:pt x="2257545" y="5027546"/>
                  </a:cubicBezTo>
                  <a:close/>
                </a:path>
              </a:pathLst>
            </a:custGeom>
            <a:solidFill>
              <a:srgbClr val="A4A559"/>
            </a:solidFill>
          </p:spPr>
        </p:sp>
      </p:grpSp>
      <p:grpSp>
        <p:nvGrpSpPr>
          <p:cNvPr name="Group 17" id="17"/>
          <p:cNvGrpSpPr/>
          <p:nvPr/>
        </p:nvGrpSpPr>
        <p:grpSpPr>
          <a:xfrm rot="0">
            <a:off x="440859" y="9684718"/>
            <a:ext cx="2484710" cy="2484710"/>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19" id="19"/>
          <p:cNvSpPr/>
          <p:nvPr/>
        </p:nvSpPr>
        <p:spPr>
          <a:xfrm flipH="false" flipV="false" rot="0">
            <a:off x="742747" y="7739525"/>
            <a:ext cx="1650593" cy="2139542"/>
          </a:xfrm>
          <a:custGeom>
            <a:avLst/>
            <a:gdLst/>
            <a:ahLst/>
            <a:cxnLst/>
            <a:rect r="r" b="b" t="t" l="l"/>
            <a:pathLst>
              <a:path h="2139542" w="1650593">
                <a:moveTo>
                  <a:pt x="0" y="0"/>
                </a:moveTo>
                <a:lnTo>
                  <a:pt x="1650593" y="0"/>
                </a:lnTo>
                <a:lnTo>
                  <a:pt x="1650593" y="2139542"/>
                </a:lnTo>
                <a:lnTo>
                  <a:pt x="0" y="2139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6328165" y="-954676"/>
            <a:ext cx="3672142" cy="3665466"/>
          </a:xfrm>
          <a:custGeom>
            <a:avLst/>
            <a:gdLst/>
            <a:ahLst/>
            <a:cxnLst/>
            <a:rect r="r" b="b" t="t" l="l"/>
            <a:pathLst>
              <a:path h="3665466" w="3672142">
                <a:moveTo>
                  <a:pt x="0" y="0"/>
                </a:moveTo>
                <a:lnTo>
                  <a:pt x="3672142" y="0"/>
                </a:lnTo>
                <a:lnTo>
                  <a:pt x="3672142" y="3665466"/>
                </a:lnTo>
                <a:lnTo>
                  <a:pt x="0" y="36654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4355325" y="8965961"/>
            <a:ext cx="453888" cy="1407406"/>
          </a:xfrm>
          <a:custGeom>
            <a:avLst/>
            <a:gdLst/>
            <a:ahLst/>
            <a:cxnLst/>
            <a:rect r="r" b="b" t="t" l="l"/>
            <a:pathLst>
              <a:path h="1407406" w="453888">
                <a:moveTo>
                  <a:pt x="0" y="0"/>
                </a:moveTo>
                <a:lnTo>
                  <a:pt x="453888" y="0"/>
                </a:lnTo>
                <a:lnTo>
                  <a:pt x="453888" y="1407406"/>
                </a:lnTo>
                <a:lnTo>
                  <a:pt x="0" y="1407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6417097" y="8709382"/>
            <a:ext cx="2771823" cy="1950671"/>
          </a:xfrm>
          <a:custGeom>
            <a:avLst/>
            <a:gdLst/>
            <a:ahLst/>
            <a:cxnLst/>
            <a:rect r="r" b="b" t="t" l="l"/>
            <a:pathLst>
              <a:path h="1950671" w="2771823">
                <a:moveTo>
                  <a:pt x="0" y="0"/>
                </a:moveTo>
                <a:lnTo>
                  <a:pt x="2771823" y="0"/>
                </a:lnTo>
                <a:lnTo>
                  <a:pt x="2771823" y="1950671"/>
                </a:lnTo>
                <a:lnTo>
                  <a:pt x="0" y="19506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4942193" y="1991188"/>
            <a:ext cx="1139271" cy="1476753"/>
          </a:xfrm>
          <a:custGeom>
            <a:avLst/>
            <a:gdLst/>
            <a:ahLst/>
            <a:cxnLst/>
            <a:rect r="r" b="b" t="t" l="l"/>
            <a:pathLst>
              <a:path h="1476753" w="1139271">
                <a:moveTo>
                  <a:pt x="0" y="0"/>
                </a:moveTo>
                <a:lnTo>
                  <a:pt x="1139270" y="0"/>
                </a:lnTo>
                <a:lnTo>
                  <a:pt x="1139270" y="1476753"/>
                </a:lnTo>
                <a:lnTo>
                  <a:pt x="0" y="1476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7862901" y="4609654"/>
            <a:ext cx="2892056" cy="2846532"/>
          </a:xfrm>
          <a:custGeom>
            <a:avLst/>
            <a:gdLst/>
            <a:ahLst/>
            <a:cxnLst/>
            <a:rect r="r" b="b" t="t" l="l"/>
            <a:pathLst>
              <a:path h="2846532" w="2892056">
                <a:moveTo>
                  <a:pt x="0" y="0"/>
                </a:moveTo>
                <a:lnTo>
                  <a:pt x="2892056" y="0"/>
                </a:lnTo>
                <a:lnTo>
                  <a:pt x="2892056" y="2846533"/>
                </a:lnTo>
                <a:lnTo>
                  <a:pt x="0" y="2846533"/>
                </a:lnTo>
                <a:lnTo>
                  <a:pt x="0" y="0"/>
                </a:lnTo>
                <a:close/>
              </a:path>
            </a:pathLst>
          </a:custGeom>
          <a:blipFill>
            <a:blip r:embed="rId10"/>
            <a:stretch>
              <a:fillRect l="0" t="0" r="0" b="0"/>
            </a:stretch>
          </a:blipFill>
        </p:spPr>
      </p:sp>
      <p:sp>
        <p:nvSpPr>
          <p:cNvPr name="Freeform 25" id="25"/>
          <p:cNvSpPr/>
          <p:nvPr/>
        </p:nvSpPr>
        <p:spPr>
          <a:xfrm flipH="false" flipV="false" rot="0">
            <a:off x="2396881" y="2140823"/>
            <a:ext cx="2147114" cy="1798208"/>
          </a:xfrm>
          <a:custGeom>
            <a:avLst/>
            <a:gdLst/>
            <a:ahLst/>
            <a:cxnLst/>
            <a:rect r="r" b="b" t="t" l="l"/>
            <a:pathLst>
              <a:path h="1798208" w="2147114">
                <a:moveTo>
                  <a:pt x="0" y="0"/>
                </a:moveTo>
                <a:lnTo>
                  <a:pt x="2147114" y="0"/>
                </a:lnTo>
                <a:lnTo>
                  <a:pt x="2147114" y="1798209"/>
                </a:lnTo>
                <a:lnTo>
                  <a:pt x="0" y="1798209"/>
                </a:lnTo>
                <a:lnTo>
                  <a:pt x="0" y="0"/>
                </a:lnTo>
                <a:close/>
              </a:path>
            </a:pathLst>
          </a:custGeom>
          <a:blipFill>
            <a:blip r:embed="rId11"/>
            <a:stretch>
              <a:fillRect l="0" t="0" r="0" b="0"/>
            </a:stretch>
          </a:blipFill>
        </p:spPr>
      </p:sp>
      <p:sp>
        <p:nvSpPr>
          <p:cNvPr name="Freeform 26" id="26"/>
          <p:cNvSpPr/>
          <p:nvPr/>
        </p:nvSpPr>
        <p:spPr>
          <a:xfrm flipH="false" flipV="false" rot="0">
            <a:off x="5526411" y="3117059"/>
            <a:ext cx="1957740" cy="2010516"/>
          </a:xfrm>
          <a:custGeom>
            <a:avLst/>
            <a:gdLst/>
            <a:ahLst/>
            <a:cxnLst/>
            <a:rect r="r" b="b" t="t" l="l"/>
            <a:pathLst>
              <a:path h="2010516" w="1957740">
                <a:moveTo>
                  <a:pt x="0" y="0"/>
                </a:moveTo>
                <a:lnTo>
                  <a:pt x="1957739" y="0"/>
                </a:lnTo>
                <a:lnTo>
                  <a:pt x="1957739" y="2010516"/>
                </a:lnTo>
                <a:lnTo>
                  <a:pt x="0" y="20105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1403773" y="3357842"/>
            <a:ext cx="1655560" cy="1655560"/>
          </a:xfrm>
          <a:custGeom>
            <a:avLst/>
            <a:gdLst/>
            <a:ahLst/>
            <a:cxnLst/>
            <a:rect r="r" b="b" t="t" l="l"/>
            <a:pathLst>
              <a:path h="1655560" w="1655560">
                <a:moveTo>
                  <a:pt x="0" y="0"/>
                </a:moveTo>
                <a:lnTo>
                  <a:pt x="1655560" y="0"/>
                </a:lnTo>
                <a:lnTo>
                  <a:pt x="1655560" y="1655560"/>
                </a:lnTo>
                <a:lnTo>
                  <a:pt x="0" y="16555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14263026" y="1811800"/>
            <a:ext cx="1813949" cy="2127232"/>
          </a:xfrm>
          <a:custGeom>
            <a:avLst/>
            <a:gdLst/>
            <a:ahLst/>
            <a:cxnLst/>
            <a:rect r="r" b="b" t="t" l="l"/>
            <a:pathLst>
              <a:path h="2127232" w="1813949">
                <a:moveTo>
                  <a:pt x="0" y="0"/>
                </a:moveTo>
                <a:lnTo>
                  <a:pt x="1813949" y="0"/>
                </a:lnTo>
                <a:lnTo>
                  <a:pt x="1813949" y="2127232"/>
                </a:lnTo>
                <a:lnTo>
                  <a:pt x="0" y="21272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9" id="29"/>
          <p:cNvSpPr txBox="true"/>
          <p:nvPr/>
        </p:nvSpPr>
        <p:spPr>
          <a:xfrm rot="0">
            <a:off x="2300594" y="5716834"/>
            <a:ext cx="2553819" cy="1739353"/>
          </a:xfrm>
          <a:prstGeom prst="rect">
            <a:avLst/>
          </a:prstGeom>
        </p:spPr>
        <p:txBody>
          <a:bodyPr anchor="t" rtlCol="false" tIns="0" lIns="0" bIns="0" rIns="0">
            <a:spAutoFit/>
          </a:bodyPr>
          <a:lstStyle/>
          <a:p>
            <a:pPr algn="l" marL="341212" indent="-170606" lvl="1">
              <a:lnSpc>
                <a:spcPts val="2339"/>
              </a:lnSpc>
              <a:buFont typeface="Arial"/>
              <a:buChar char="•"/>
            </a:pPr>
            <a:r>
              <a:rPr lang="en-US" sz="1580" spc="15">
                <a:solidFill>
                  <a:srgbClr val="FFFFFF"/>
                </a:solidFill>
                <a:latin typeface="Inter"/>
                <a:ea typeface="Inter"/>
                <a:cs typeface="Inter"/>
                <a:sym typeface="Inter"/>
              </a:rPr>
              <a:t>Product Quality</a:t>
            </a:r>
          </a:p>
          <a:p>
            <a:pPr algn="l" marL="341212" indent="-170606" lvl="1">
              <a:lnSpc>
                <a:spcPts val="2339"/>
              </a:lnSpc>
              <a:buFont typeface="Arial"/>
              <a:buChar char="•"/>
            </a:pPr>
            <a:r>
              <a:rPr lang="en-US" sz="1580" spc="15">
                <a:solidFill>
                  <a:srgbClr val="FFFFFF"/>
                </a:solidFill>
                <a:latin typeface="Inter"/>
                <a:ea typeface="Inter"/>
                <a:cs typeface="Inter"/>
                <a:sym typeface="Inter"/>
              </a:rPr>
              <a:t>Variety</a:t>
            </a:r>
          </a:p>
          <a:p>
            <a:pPr algn="l" marL="341212" indent="-170606" lvl="1">
              <a:lnSpc>
                <a:spcPts val="2339"/>
              </a:lnSpc>
              <a:buFont typeface="Arial"/>
              <a:buChar char="•"/>
            </a:pPr>
            <a:r>
              <a:rPr lang="en-US" sz="1580" spc="15">
                <a:solidFill>
                  <a:srgbClr val="FFFFFF"/>
                </a:solidFill>
                <a:latin typeface="Inter"/>
                <a:ea typeface="Inter"/>
                <a:cs typeface="Inter"/>
                <a:sym typeface="Inter"/>
              </a:rPr>
              <a:t> customization</a:t>
            </a:r>
          </a:p>
          <a:p>
            <a:pPr algn="l" marL="341212" indent="-170606" lvl="1">
              <a:lnSpc>
                <a:spcPts val="2339"/>
              </a:lnSpc>
              <a:buFont typeface="Arial"/>
              <a:buChar char="•"/>
            </a:pPr>
            <a:r>
              <a:rPr lang="en-US" sz="1580" spc="15">
                <a:solidFill>
                  <a:srgbClr val="FFFFFF"/>
                </a:solidFill>
                <a:latin typeface="Inter"/>
                <a:ea typeface="Inter"/>
                <a:cs typeface="Inter"/>
                <a:sym typeface="Inter"/>
              </a:rPr>
              <a:t>accessibility </a:t>
            </a:r>
            <a:r>
              <a:rPr lang="en-US" sz="1580" spc="15">
                <a:solidFill>
                  <a:srgbClr val="FFFFFF"/>
                </a:solidFill>
                <a:latin typeface="Inter"/>
                <a:ea typeface="Inter"/>
                <a:cs typeface="Inter"/>
                <a:sym typeface="Inter"/>
              </a:rPr>
              <a:t> </a:t>
            </a:r>
          </a:p>
          <a:p>
            <a:pPr algn="l" marL="341212" indent="-170606" lvl="1">
              <a:lnSpc>
                <a:spcPts val="2339"/>
              </a:lnSpc>
              <a:buFont typeface="Arial"/>
              <a:buChar char="•"/>
            </a:pPr>
            <a:r>
              <a:rPr lang="en-US" sz="1580" spc="15">
                <a:solidFill>
                  <a:srgbClr val="FFFFFF"/>
                </a:solidFill>
                <a:latin typeface="Inter"/>
                <a:ea typeface="Inter"/>
                <a:cs typeface="Inter"/>
                <a:sym typeface="Inter"/>
              </a:rPr>
              <a:t>industrial courses </a:t>
            </a:r>
          </a:p>
          <a:p>
            <a:pPr algn="l">
              <a:lnSpc>
                <a:spcPts val="2339"/>
              </a:lnSpc>
            </a:pPr>
          </a:p>
        </p:txBody>
      </p:sp>
      <p:sp>
        <p:nvSpPr>
          <p:cNvPr name="TextBox 30" id="30"/>
          <p:cNvSpPr txBox="true"/>
          <p:nvPr/>
        </p:nvSpPr>
        <p:spPr>
          <a:xfrm rot="0">
            <a:off x="5556839" y="1049136"/>
            <a:ext cx="7504180" cy="500120"/>
          </a:xfrm>
          <a:prstGeom prst="rect">
            <a:avLst/>
          </a:prstGeom>
        </p:spPr>
        <p:txBody>
          <a:bodyPr anchor="t" rtlCol="false" tIns="0" lIns="0" bIns="0" rIns="0">
            <a:spAutoFit/>
          </a:bodyPr>
          <a:lstStyle/>
          <a:p>
            <a:pPr algn="ctr">
              <a:lnSpc>
                <a:spcPts val="4025"/>
              </a:lnSpc>
            </a:pPr>
            <a:r>
              <a:rPr lang="en-US" b="true" sz="3626" spc="36">
                <a:solidFill>
                  <a:srgbClr val="FFFFFF"/>
                </a:solidFill>
                <a:latin typeface="Playfair Display 1 Bold"/>
                <a:ea typeface="Playfair Display 1 Bold"/>
                <a:cs typeface="Playfair Display 1 Bold"/>
                <a:sym typeface="Playfair Display 1 Bold"/>
              </a:rPr>
              <a:t>SWOT ANALYSIS</a:t>
            </a:r>
          </a:p>
        </p:txBody>
      </p:sp>
      <p:sp>
        <p:nvSpPr>
          <p:cNvPr name="TextBox 31" id="31"/>
          <p:cNvSpPr txBox="true"/>
          <p:nvPr/>
        </p:nvSpPr>
        <p:spPr>
          <a:xfrm rot="0">
            <a:off x="2259567" y="4929774"/>
            <a:ext cx="2376582" cy="307310"/>
          </a:xfrm>
          <a:prstGeom prst="rect">
            <a:avLst/>
          </a:prstGeom>
        </p:spPr>
        <p:txBody>
          <a:bodyPr anchor="t" rtlCol="false" tIns="0" lIns="0" bIns="0" rIns="0">
            <a:spAutoFit/>
          </a:bodyPr>
          <a:lstStyle/>
          <a:p>
            <a:pPr algn="ctr">
              <a:lnSpc>
                <a:spcPts val="2455"/>
              </a:lnSpc>
            </a:pPr>
            <a:r>
              <a:rPr lang="en-US" b="true" sz="2212" spc="22">
                <a:solidFill>
                  <a:srgbClr val="FFFFFF"/>
                </a:solidFill>
                <a:latin typeface="Playfair Display 1 Bold"/>
                <a:ea typeface="Playfair Display 1 Bold"/>
                <a:cs typeface="Playfair Display 1 Bold"/>
                <a:sym typeface="Playfair Display 1 Bold"/>
              </a:rPr>
              <a:t>Strenths</a:t>
            </a:r>
          </a:p>
        </p:txBody>
      </p:sp>
      <p:sp>
        <p:nvSpPr>
          <p:cNvPr name="TextBox 32" id="32"/>
          <p:cNvSpPr txBox="true"/>
          <p:nvPr/>
        </p:nvSpPr>
        <p:spPr>
          <a:xfrm rot="0">
            <a:off x="5070124" y="6010230"/>
            <a:ext cx="2543170" cy="307310"/>
          </a:xfrm>
          <a:prstGeom prst="rect">
            <a:avLst/>
          </a:prstGeom>
        </p:spPr>
        <p:txBody>
          <a:bodyPr anchor="t" rtlCol="false" tIns="0" lIns="0" bIns="0" rIns="0">
            <a:spAutoFit/>
          </a:bodyPr>
          <a:lstStyle/>
          <a:p>
            <a:pPr algn="ctr" marL="0" indent="0" lvl="0">
              <a:lnSpc>
                <a:spcPts val="2455"/>
              </a:lnSpc>
              <a:spcBef>
                <a:spcPct val="0"/>
              </a:spcBef>
            </a:pPr>
            <a:r>
              <a:rPr lang="en-US" b="true" sz="2212" spc="22">
                <a:solidFill>
                  <a:srgbClr val="FFFFFF"/>
                </a:solidFill>
                <a:latin typeface="Playfair Display 1 Bold"/>
                <a:ea typeface="Playfair Display 1 Bold"/>
                <a:cs typeface="Playfair Display 1 Bold"/>
                <a:sym typeface="Playfair Display 1 Bold"/>
              </a:rPr>
              <a:t>Opportunities</a:t>
            </a:r>
          </a:p>
        </p:txBody>
      </p:sp>
      <p:sp>
        <p:nvSpPr>
          <p:cNvPr name="TextBox 33" id="33"/>
          <p:cNvSpPr txBox="true"/>
          <p:nvPr/>
        </p:nvSpPr>
        <p:spPr>
          <a:xfrm rot="0">
            <a:off x="4986379" y="6687205"/>
            <a:ext cx="2694430" cy="1739353"/>
          </a:xfrm>
          <a:prstGeom prst="rect">
            <a:avLst/>
          </a:prstGeom>
        </p:spPr>
        <p:txBody>
          <a:bodyPr anchor="t" rtlCol="false" tIns="0" lIns="0" bIns="0" rIns="0">
            <a:spAutoFit/>
          </a:bodyPr>
          <a:lstStyle/>
          <a:p>
            <a:pPr algn="l" marL="341212" indent="-170606" lvl="1">
              <a:lnSpc>
                <a:spcPts val="2339"/>
              </a:lnSpc>
              <a:buFont typeface="Arial"/>
              <a:buChar char="•"/>
            </a:pPr>
            <a:r>
              <a:rPr lang="en-US" sz="1580" spc="15">
                <a:solidFill>
                  <a:srgbClr val="FFFFFF"/>
                </a:solidFill>
                <a:latin typeface="Inter"/>
                <a:ea typeface="Inter"/>
                <a:cs typeface="Inter"/>
                <a:sym typeface="Inter"/>
              </a:rPr>
              <a:t> </a:t>
            </a:r>
            <a:r>
              <a:rPr lang="en-US" sz="1580" spc="15">
                <a:solidFill>
                  <a:srgbClr val="FFFFFF"/>
                </a:solidFill>
                <a:latin typeface="Inter"/>
                <a:ea typeface="Inter"/>
                <a:cs typeface="Inter"/>
                <a:sym typeface="Inter"/>
              </a:rPr>
              <a:t>Market Expansion</a:t>
            </a:r>
          </a:p>
          <a:p>
            <a:pPr algn="l" marL="341212" indent="-170606" lvl="1">
              <a:lnSpc>
                <a:spcPts val="2339"/>
              </a:lnSpc>
              <a:buFont typeface="Arial"/>
              <a:buChar char="•"/>
            </a:pPr>
            <a:r>
              <a:rPr lang="en-US" sz="1580" spc="15">
                <a:solidFill>
                  <a:srgbClr val="FFFFFF"/>
                </a:solidFill>
                <a:latin typeface="Inter"/>
                <a:ea typeface="Inter"/>
                <a:cs typeface="Inter"/>
                <a:sym typeface="Inter"/>
              </a:rPr>
              <a:t>Digital Marketing</a:t>
            </a:r>
          </a:p>
          <a:p>
            <a:pPr algn="l" marL="341212" indent="-170606" lvl="1">
              <a:lnSpc>
                <a:spcPts val="2339"/>
              </a:lnSpc>
              <a:buFont typeface="Arial"/>
              <a:buChar char="•"/>
            </a:pPr>
            <a:r>
              <a:rPr lang="en-US" sz="1580" spc="15">
                <a:solidFill>
                  <a:srgbClr val="FFFFFF"/>
                </a:solidFill>
                <a:latin typeface="Inter"/>
                <a:ea typeface="Inter"/>
                <a:cs typeface="Inter"/>
                <a:sym typeface="Inter"/>
              </a:rPr>
              <a:t> Special Occasions</a:t>
            </a:r>
          </a:p>
          <a:p>
            <a:pPr algn="l" marL="341212" indent="-170606" lvl="1">
              <a:lnSpc>
                <a:spcPts val="2339"/>
              </a:lnSpc>
              <a:buFont typeface="Arial"/>
              <a:buChar char="•"/>
            </a:pPr>
            <a:r>
              <a:rPr lang="en-US" sz="1580" spc="15">
                <a:solidFill>
                  <a:srgbClr val="FFFFFF"/>
                </a:solidFill>
                <a:latin typeface="Inter"/>
                <a:ea typeface="Inter"/>
                <a:cs typeface="Inter"/>
                <a:sym typeface="Inter"/>
              </a:rPr>
              <a:t>growing community of people interested in their courses</a:t>
            </a:r>
          </a:p>
        </p:txBody>
      </p:sp>
      <p:sp>
        <p:nvSpPr>
          <p:cNvPr name="TextBox 34" id="34"/>
          <p:cNvSpPr txBox="true"/>
          <p:nvPr/>
        </p:nvSpPr>
        <p:spPr>
          <a:xfrm rot="0">
            <a:off x="10898089" y="5801557"/>
            <a:ext cx="2666928" cy="312127"/>
          </a:xfrm>
          <a:prstGeom prst="rect">
            <a:avLst/>
          </a:prstGeom>
        </p:spPr>
        <p:txBody>
          <a:bodyPr anchor="t" rtlCol="false" tIns="0" lIns="0" bIns="0" rIns="0">
            <a:spAutoFit/>
          </a:bodyPr>
          <a:lstStyle/>
          <a:p>
            <a:pPr algn="ctr" marL="0" indent="0" lvl="0">
              <a:lnSpc>
                <a:spcPts val="2455"/>
              </a:lnSpc>
              <a:spcBef>
                <a:spcPct val="0"/>
              </a:spcBef>
            </a:pPr>
            <a:r>
              <a:rPr lang="en-US" b="true" sz="2212" spc="22">
                <a:solidFill>
                  <a:srgbClr val="FFFFFF"/>
                </a:solidFill>
                <a:latin typeface="Playfair Display 1 Bold"/>
                <a:ea typeface="Playfair Display 1 Bold"/>
                <a:cs typeface="Playfair Display 1 Bold"/>
                <a:sym typeface="Playfair Display 1 Bold"/>
              </a:rPr>
              <a:t>Weaknesses</a:t>
            </a:r>
          </a:p>
        </p:txBody>
      </p:sp>
      <p:sp>
        <p:nvSpPr>
          <p:cNvPr name="TextBox 35" id="35"/>
          <p:cNvSpPr txBox="true"/>
          <p:nvPr/>
        </p:nvSpPr>
        <p:spPr>
          <a:xfrm rot="0">
            <a:off x="10812159" y="6117733"/>
            <a:ext cx="2697805" cy="3487280"/>
          </a:xfrm>
          <a:prstGeom prst="rect">
            <a:avLst/>
          </a:prstGeom>
        </p:spPr>
        <p:txBody>
          <a:bodyPr anchor="t" rtlCol="false" tIns="0" lIns="0" bIns="0" rIns="0">
            <a:spAutoFit/>
          </a:bodyPr>
          <a:lstStyle/>
          <a:p>
            <a:pPr algn="l">
              <a:lnSpc>
                <a:spcPts val="2339"/>
              </a:lnSpc>
            </a:pPr>
          </a:p>
          <a:p>
            <a:pPr algn="l" marL="341212" indent="-170606" lvl="1">
              <a:lnSpc>
                <a:spcPts val="2339"/>
              </a:lnSpc>
              <a:buFont typeface="Arial"/>
              <a:buChar char="•"/>
            </a:pPr>
            <a:r>
              <a:rPr lang="en-US" sz="1580" spc="15">
                <a:solidFill>
                  <a:srgbClr val="FFFFFF"/>
                </a:solidFill>
                <a:latin typeface="Inter"/>
                <a:ea typeface="Inter"/>
                <a:cs typeface="Inter"/>
                <a:sym typeface="Inter"/>
              </a:rPr>
              <a:t> Brand Awareness</a:t>
            </a:r>
          </a:p>
          <a:p>
            <a:pPr algn="l" marL="341212" indent="-170606" lvl="1">
              <a:lnSpc>
                <a:spcPts val="2339"/>
              </a:lnSpc>
              <a:buFont typeface="Arial"/>
              <a:buChar char="•"/>
            </a:pPr>
            <a:r>
              <a:rPr lang="en-US" sz="1580" spc="15">
                <a:solidFill>
                  <a:srgbClr val="FFFFFF"/>
                </a:solidFill>
                <a:latin typeface="Inter"/>
                <a:ea typeface="Inter"/>
                <a:cs typeface="Inter"/>
                <a:sym typeface="Inter"/>
              </a:rPr>
              <a:t>unupdated social media platforms</a:t>
            </a:r>
          </a:p>
          <a:p>
            <a:pPr algn="l" marL="341212" indent="-170606" lvl="1">
              <a:lnSpc>
                <a:spcPts val="2339"/>
              </a:lnSpc>
              <a:buFont typeface="Arial"/>
              <a:buChar char="•"/>
            </a:pPr>
            <a:r>
              <a:rPr lang="en-US" sz="1580" spc="15">
                <a:solidFill>
                  <a:srgbClr val="FFFFFF"/>
                </a:solidFill>
                <a:latin typeface="Inter"/>
                <a:ea typeface="Inter"/>
                <a:cs typeface="Inter"/>
                <a:sym typeface="Inter"/>
              </a:rPr>
              <a:t>Not focusing enough on the industry courses they provide</a:t>
            </a:r>
          </a:p>
          <a:p>
            <a:pPr algn="l" marL="341212" indent="-170606" lvl="1">
              <a:lnSpc>
                <a:spcPts val="2339"/>
              </a:lnSpc>
              <a:buFont typeface="Arial"/>
              <a:buChar char="•"/>
            </a:pPr>
            <a:r>
              <a:rPr lang="en-US" sz="1580" spc="15">
                <a:solidFill>
                  <a:srgbClr val="FFFFFF"/>
                </a:solidFill>
                <a:latin typeface="Inter"/>
                <a:ea typeface="Inter"/>
                <a:cs typeface="Inter"/>
                <a:sym typeface="Inter"/>
              </a:rPr>
              <a:t>gap time between product batches, which leaves followers waiting for new products</a:t>
            </a:r>
          </a:p>
          <a:p>
            <a:pPr algn="l">
              <a:lnSpc>
                <a:spcPts val="2339"/>
              </a:lnSpc>
            </a:pPr>
          </a:p>
        </p:txBody>
      </p:sp>
      <p:sp>
        <p:nvSpPr>
          <p:cNvPr name="TextBox 36" id="36"/>
          <p:cNvSpPr txBox="true"/>
          <p:nvPr/>
        </p:nvSpPr>
        <p:spPr>
          <a:xfrm rot="0">
            <a:off x="13813571" y="4929774"/>
            <a:ext cx="2603526" cy="307310"/>
          </a:xfrm>
          <a:prstGeom prst="rect">
            <a:avLst/>
          </a:prstGeom>
        </p:spPr>
        <p:txBody>
          <a:bodyPr anchor="t" rtlCol="false" tIns="0" lIns="0" bIns="0" rIns="0">
            <a:spAutoFit/>
          </a:bodyPr>
          <a:lstStyle/>
          <a:p>
            <a:pPr algn="ctr" marL="0" indent="0" lvl="0">
              <a:lnSpc>
                <a:spcPts val="2455"/>
              </a:lnSpc>
              <a:spcBef>
                <a:spcPct val="0"/>
              </a:spcBef>
            </a:pPr>
            <a:r>
              <a:rPr lang="en-US" b="true" sz="2212" spc="22">
                <a:solidFill>
                  <a:srgbClr val="FFFFFF"/>
                </a:solidFill>
                <a:latin typeface="Playfair Display 1 Bold"/>
                <a:ea typeface="Playfair Display 1 Bold"/>
                <a:cs typeface="Playfair Display 1 Bold"/>
                <a:sym typeface="Playfair Display 1 Bold"/>
              </a:rPr>
              <a:t>threats</a:t>
            </a:r>
          </a:p>
        </p:txBody>
      </p:sp>
      <p:sp>
        <p:nvSpPr>
          <p:cNvPr name="TextBox 37" id="37"/>
          <p:cNvSpPr txBox="true"/>
          <p:nvPr/>
        </p:nvSpPr>
        <p:spPr>
          <a:xfrm rot="0">
            <a:off x="13989665" y="5393429"/>
            <a:ext cx="2588473" cy="1739353"/>
          </a:xfrm>
          <a:prstGeom prst="rect">
            <a:avLst/>
          </a:prstGeom>
        </p:spPr>
        <p:txBody>
          <a:bodyPr anchor="t" rtlCol="false" tIns="0" lIns="0" bIns="0" rIns="0">
            <a:spAutoFit/>
          </a:bodyPr>
          <a:lstStyle/>
          <a:p>
            <a:pPr algn="l" marL="341212" indent="-170606" lvl="1">
              <a:lnSpc>
                <a:spcPts val="2339"/>
              </a:lnSpc>
              <a:buFont typeface="Arial"/>
              <a:buChar char="•"/>
            </a:pPr>
            <a:r>
              <a:rPr lang="en-US" sz="1580" spc="15">
                <a:solidFill>
                  <a:srgbClr val="FFFFFF"/>
                </a:solidFill>
                <a:latin typeface="Inter"/>
                <a:ea typeface="Inter"/>
                <a:cs typeface="Inter"/>
                <a:sym typeface="Inter"/>
              </a:rPr>
              <a:t>Competition</a:t>
            </a:r>
          </a:p>
          <a:p>
            <a:pPr algn="l" marL="341212" indent="-170606" lvl="1">
              <a:lnSpc>
                <a:spcPts val="2339"/>
              </a:lnSpc>
              <a:buFont typeface="Arial"/>
              <a:buChar char="•"/>
            </a:pPr>
            <a:r>
              <a:rPr lang="en-US" sz="1580" spc="15">
                <a:solidFill>
                  <a:srgbClr val="FFFFFF"/>
                </a:solidFill>
                <a:latin typeface="Inter"/>
                <a:ea typeface="Inter"/>
                <a:cs typeface="Inter"/>
                <a:sym typeface="Inter"/>
              </a:rPr>
              <a:t>Changing Tastes</a:t>
            </a:r>
          </a:p>
          <a:p>
            <a:pPr algn="l" marL="341212" indent="-170606" lvl="1">
              <a:lnSpc>
                <a:spcPts val="2339"/>
              </a:lnSpc>
              <a:buFont typeface="Arial"/>
              <a:buChar char="•"/>
            </a:pPr>
            <a:r>
              <a:rPr lang="en-US" sz="1580" spc="15">
                <a:solidFill>
                  <a:srgbClr val="FFFFFF"/>
                </a:solidFill>
                <a:latin typeface="Inter"/>
                <a:ea typeface="Inter"/>
                <a:cs typeface="Inter"/>
                <a:sym typeface="Inter"/>
              </a:rPr>
              <a:t>losing followers interest due to gab time between product batches</a:t>
            </a:r>
          </a:p>
        </p:txBody>
      </p:sp>
    </p:spTree>
  </p:cSld>
  <p:clrMapOvr>
    <a:masterClrMapping/>
  </p:clrMapOvr>
  <p:transition spd="fast">
    <p:fade/>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sp>
        <p:nvSpPr>
          <p:cNvPr name="TextBox 2" id="2"/>
          <p:cNvSpPr txBox="true"/>
          <p:nvPr/>
        </p:nvSpPr>
        <p:spPr>
          <a:xfrm rot="0">
            <a:off x="5994796" y="1414516"/>
            <a:ext cx="13905974" cy="7656558"/>
          </a:xfrm>
          <a:prstGeom prst="rect">
            <a:avLst/>
          </a:prstGeom>
        </p:spPr>
        <p:txBody>
          <a:bodyPr anchor="t" rtlCol="false" tIns="0" lIns="0" bIns="0" rIns="0">
            <a:spAutoFit/>
          </a:bodyPr>
          <a:lstStyle/>
          <a:p>
            <a:pPr algn="l">
              <a:lnSpc>
                <a:spcPts val="62546"/>
              </a:lnSpc>
            </a:pPr>
            <a:r>
              <a:rPr lang="en-US" sz="44675">
                <a:solidFill>
                  <a:srgbClr val="111111"/>
                </a:solidFill>
                <a:latin typeface="Extenda 30 Deca"/>
                <a:ea typeface="Extenda 30 Deca"/>
                <a:cs typeface="Extenda 30 Deca"/>
                <a:sym typeface="Extenda 30 Deca"/>
              </a:rPr>
              <a:t>THANK YOU</a:t>
            </a:r>
          </a:p>
        </p:txBody>
      </p:sp>
      <p:grpSp>
        <p:nvGrpSpPr>
          <p:cNvPr name="Group 3" id="3"/>
          <p:cNvGrpSpPr/>
          <p:nvPr/>
        </p:nvGrpSpPr>
        <p:grpSpPr>
          <a:xfrm rot="0">
            <a:off x="-1019466" y="-1415925"/>
            <a:ext cx="6146992" cy="6559425"/>
            <a:chOff x="0" y="0"/>
            <a:chExt cx="1618961" cy="1727585"/>
          </a:xfrm>
        </p:grpSpPr>
        <p:sp>
          <p:nvSpPr>
            <p:cNvPr name="Freeform 4" id="4"/>
            <p:cNvSpPr/>
            <p:nvPr/>
          </p:nvSpPr>
          <p:spPr>
            <a:xfrm flipH="false" flipV="false" rot="0">
              <a:off x="0" y="0"/>
              <a:ext cx="1618961" cy="1727585"/>
            </a:xfrm>
            <a:custGeom>
              <a:avLst/>
              <a:gdLst/>
              <a:ahLst/>
              <a:cxnLst/>
              <a:rect r="r" b="b" t="t" l="l"/>
              <a:pathLst>
                <a:path h="1727585" w="1618961">
                  <a:moveTo>
                    <a:pt x="0" y="0"/>
                  </a:moveTo>
                  <a:lnTo>
                    <a:pt x="1618961" y="0"/>
                  </a:lnTo>
                  <a:lnTo>
                    <a:pt x="1618961" y="1727585"/>
                  </a:lnTo>
                  <a:lnTo>
                    <a:pt x="0" y="1727585"/>
                  </a:lnTo>
                  <a:close/>
                </a:path>
              </a:pathLst>
            </a:custGeom>
            <a:solidFill>
              <a:srgbClr val="A4A559"/>
            </a:solidFill>
          </p:spPr>
        </p:sp>
        <p:sp>
          <p:nvSpPr>
            <p:cNvPr name="TextBox 5" id="5"/>
            <p:cNvSpPr txBox="true"/>
            <p:nvPr/>
          </p:nvSpPr>
          <p:spPr>
            <a:xfrm>
              <a:off x="0" y="-9525"/>
              <a:ext cx="1618961" cy="1737110"/>
            </a:xfrm>
            <a:prstGeom prst="rect">
              <a:avLst/>
            </a:prstGeom>
          </p:spPr>
          <p:txBody>
            <a:bodyPr anchor="ctr" rtlCol="false" tIns="50800" lIns="50800" bIns="50800" rIns="50800"/>
            <a:lstStyle/>
            <a:p>
              <a:pPr algn="ctr">
                <a:lnSpc>
                  <a:spcPts val="3049"/>
                </a:lnSpc>
              </a:pPr>
            </a:p>
          </p:txBody>
        </p:sp>
      </p:grpSp>
      <p:grpSp>
        <p:nvGrpSpPr>
          <p:cNvPr name="Group 6" id="6"/>
          <p:cNvGrpSpPr/>
          <p:nvPr/>
        </p:nvGrpSpPr>
        <p:grpSpPr>
          <a:xfrm rot="0">
            <a:off x="-1019466" y="5143500"/>
            <a:ext cx="6146992" cy="6361196"/>
            <a:chOff x="0" y="0"/>
            <a:chExt cx="1618961" cy="1675377"/>
          </a:xfrm>
        </p:grpSpPr>
        <p:sp>
          <p:nvSpPr>
            <p:cNvPr name="Freeform 7" id="7"/>
            <p:cNvSpPr/>
            <p:nvPr/>
          </p:nvSpPr>
          <p:spPr>
            <a:xfrm flipH="false" flipV="false" rot="0">
              <a:off x="0" y="0"/>
              <a:ext cx="1618961" cy="1675377"/>
            </a:xfrm>
            <a:custGeom>
              <a:avLst/>
              <a:gdLst/>
              <a:ahLst/>
              <a:cxnLst/>
              <a:rect r="r" b="b" t="t" l="l"/>
              <a:pathLst>
                <a:path h="1675377" w="1618961">
                  <a:moveTo>
                    <a:pt x="0" y="0"/>
                  </a:moveTo>
                  <a:lnTo>
                    <a:pt x="1618961" y="0"/>
                  </a:lnTo>
                  <a:lnTo>
                    <a:pt x="1618961" y="1675377"/>
                  </a:lnTo>
                  <a:lnTo>
                    <a:pt x="0" y="1675377"/>
                  </a:lnTo>
                  <a:close/>
                </a:path>
              </a:pathLst>
            </a:custGeom>
            <a:solidFill>
              <a:srgbClr val="71706F"/>
            </a:solidFill>
          </p:spPr>
        </p:sp>
        <p:sp>
          <p:nvSpPr>
            <p:cNvPr name="TextBox 8" id="8"/>
            <p:cNvSpPr txBox="true"/>
            <p:nvPr/>
          </p:nvSpPr>
          <p:spPr>
            <a:xfrm>
              <a:off x="0" y="-9525"/>
              <a:ext cx="1618961" cy="1684902"/>
            </a:xfrm>
            <a:prstGeom prst="rect">
              <a:avLst/>
            </a:prstGeom>
          </p:spPr>
          <p:txBody>
            <a:bodyPr anchor="ctr" rtlCol="false" tIns="50800" lIns="50800" bIns="50800" rIns="50800"/>
            <a:lstStyle/>
            <a:p>
              <a:pPr algn="ctr">
                <a:lnSpc>
                  <a:spcPts val="3049"/>
                </a:lnSpc>
              </a:pPr>
            </a:p>
          </p:txBody>
        </p:sp>
      </p:grpSp>
      <p:grpSp>
        <p:nvGrpSpPr>
          <p:cNvPr name="Group 9" id="9"/>
          <p:cNvGrpSpPr/>
          <p:nvPr/>
        </p:nvGrpSpPr>
        <p:grpSpPr>
          <a:xfrm rot="0">
            <a:off x="0" y="0"/>
            <a:ext cx="4056349" cy="5143500"/>
            <a:chOff x="0" y="0"/>
            <a:chExt cx="628435" cy="796863"/>
          </a:xfrm>
        </p:grpSpPr>
        <p:sp>
          <p:nvSpPr>
            <p:cNvPr name="Freeform 10" id="10"/>
            <p:cNvSpPr/>
            <p:nvPr/>
          </p:nvSpPr>
          <p:spPr>
            <a:xfrm flipH="false" flipV="false" rot="0">
              <a:off x="0" y="0"/>
              <a:ext cx="628435" cy="796863"/>
            </a:xfrm>
            <a:custGeom>
              <a:avLst/>
              <a:gdLst/>
              <a:ahLst/>
              <a:cxnLst/>
              <a:rect r="r" b="b" t="t" l="l"/>
              <a:pathLst>
                <a:path h="796863" w="628435">
                  <a:moveTo>
                    <a:pt x="0" y="0"/>
                  </a:moveTo>
                  <a:lnTo>
                    <a:pt x="628435" y="0"/>
                  </a:lnTo>
                  <a:lnTo>
                    <a:pt x="628435" y="796863"/>
                  </a:lnTo>
                  <a:lnTo>
                    <a:pt x="0" y="796863"/>
                  </a:lnTo>
                  <a:close/>
                </a:path>
              </a:pathLst>
            </a:custGeom>
            <a:blipFill>
              <a:blip r:embed="rId2"/>
              <a:stretch>
                <a:fillRect l="0" t="-2639" r="0" b="-2639"/>
              </a:stretch>
            </a:blipFill>
          </p:spPr>
        </p:sp>
      </p:grpSp>
      <p:grpSp>
        <p:nvGrpSpPr>
          <p:cNvPr name="Group 11" id="11"/>
          <p:cNvGrpSpPr/>
          <p:nvPr/>
        </p:nvGrpSpPr>
        <p:grpSpPr>
          <a:xfrm rot="0">
            <a:off x="1028700" y="5143500"/>
            <a:ext cx="4098826" cy="5143500"/>
            <a:chOff x="0" y="0"/>
            <a:chExt cx="635015" cy="796863"/>
          </a:xfrm>
        </p:grpSpPr>
        <p:sp>
          <p:nvSpPr>
            <p:cNvPr name="Freeform 12" id="12"/>
            <p:cNvSpPr/>
            <p:nvPr/>
          </p:nvSpPr>
          <p:spPr>
            <a:xfrm flipH="false" flipV="false" rot="0">
              <a:off x="0" y="0"/>
              <a:ext cx="635015" cy="796863"/>
            </a:xfrm>
            <a:custGeom>
              <a:avLst/>
              <a:gdLst/>
              <a:ahLst/>
              <a:cxnLst/>
              <a:rect r="r" b="b" t="t" l="l"/>
              <a:pathLst>
                <a:path h="796863" w="635015">
                  <a:moveTo>
                    <a:pt x="0" y="0"/>
                  </a:moveTo>
                  <a:lnTo>
                    <a:pt x="635015" y="0"/>
                  </a:lnTo>
                  <a:lnTo>
                    <a:pt x="635015" y="796863"/>
                  </a:lnTo>
                  <a:lnTo>
                    <a:pt x="0" y="796863"/>
                  </a:lnTo>
                  <a:close/>
                </a:path>
              </a:pathLst>
            </a:custGeom>
            <a:blipFill>
              <a:blip r:embed="rId3"/>
              <a:stretch>
                <a:fillRect l="-16619" t="0" r="-16619" b="0"/>
              </a:stretch>
            </a:blipFill>
          </p:spPr>
        </p:sp>
      </p:grpSp>
      <p:sp>
        <p:nvSpPr>
          <p:cNvPr name="Freeform 13" id="13"/>
          <p:cNvSpPr/>
          <p:nvPr/>
        </p:nvSpPr>
        <p:spPr>
          <a:xfrm flipH="false" flipV="false" rot="0">
            <a:off x="8872875" y="153249"/>
            <a:ext cx="4959636" cy="2418501"/>
          </a:xfrm>
          <a:custGeom>
            <a:avLst/>
            <a:gdLst/>
            <a:ahLst/>
            <a:cxnLst/>
            <a:rect r="r" b="b" t="t" l="l"/>
            <a:pathLst>
              <a:path h="2418501" w="4959636">
                <a:moveTo>
                  <a:pt x="0" y="0"/>
                </a:moveTo>
                <a:lnTo>
                  <a:pt x="4959636" y="0"/>
                </a:lnTo>
                <a:lnTo>
                  <a:pt x="4959636" y="2418501"/>
                </a:lnTo>
                <a:lnTo>
                  <a:pt x="0" y="2418501"/>
                </a:lnTo>
                <a:lnTo>
                  <a:pt x="0" y="0"/>
                </a:lnTo>
                <a:close/>
              </a:path>
            </a:pathLst>
          </a:custGeom>
          <a:blipFill>
            <a:blip r:embed="rId4"/>
            <a:stretch>
              <a:fillRect l="0" t="-51779" r="0" b="-49190"/>
            </a:stretch>
          </a:blipFill>
        </p:spPr>
      </p:sp>
      <p:sp>
        <p:nvSpPr>
          <p:cNvPr name="Freeform 14" id="14"/>
          <p:cNvSpPr/>
          <p:nvPr/>
        </p:nvSpPr>
        <p:spPr>
          <a:xfrm flipH="false" flipV="false" rot="0">
            <a:off x="10512125" y="7901550"/>
            <a:ext cx="2136498" cy="1964199"/>
          </a:xfrm>
          <a:custGeom>
            <a:avLst/>
            <a:gdLst/>
            <a:ahLst/>
            <a:cxnLst/>
            <a:rect r="r" b="b" t="t" l="l"/>
            <a:pathLst>
              <a:path h="1964199" w="2136498">
                <a:moveTo>
                  <a:pt x="0" y="0"/>
                </a:moveTo>
                <a:lnTo>
                  <a:pt x="2136497" y="0"/>
                </a:lnTo>
                <a:lnTo>
                  <a:pt x="2136497" y="1964200"/>
                </a:lnTo>
                <a:lnTo>
                  <a:pt x="0" y="1964200"/>
                </a:lnTo>
                <a:lnTo>
                  <a:pt x="0" y="0"/>
                </a:lnTo>
                <a:close/>
              </a:path>
            </a:pathLst>
          </a:custGeom>
          <a:blipFill>
            <a:blip r:embed="rId5"/>
            <a:stretch>
              <a:fillRect l="0" t="0" r="0" b="0"/>
            </a:stretch>
          </a:blipFill>
        </p:spPr>
      </p:sp>
      <p:sp>
        <p:nvSpPr>
          <p:cNvPr name="TextBox 15" id="15"/>
          <p:cNvSpPr txBox="true"/>
          <p:nvPr/>
        </p:nvSpPr>
        <p:spPr>
          <a:xfrm rot="0">
            <a:off x="6194164" y="8902700"/>
            <a:ext cx="3251322" cy="355600"/>
          </a:xfrm>
          <a:prstGeom prst="rect">
            <a:avLst/>
          </a:prstGeom>
        </p:spPr>
        <p:txBody>
          <a:bodyPr anchor="t" rtlCol="false" tIns="0" lIns="0" bIns="0" rIns="0">
            <a:spAutoFit/>
          </a:bodyPr>
          <a:lstStyle/>
          <a:p>
            <a:pPr algn="l">
              <a:lnSpc>
                <a:spcPts val="2749"/>
              </a:lnSpc>
            </a:pPr>
            <a:r>
              <a:rPr lang="en-US" sz="2499">
                <a:solidFill>
                  <a:srgbClr val="111111"/>
                </a:solidFill>
                <a:latin typeface="Aileron"/>
                <a:ea typeface="Aileron"/>
                <a:cs typeface="Aileron"/>
                <a:sym typeface="Aileron"/>
              </a:rPr>
              <a:t>@alex_land24</a:t>
            </a:r>
          </a:p>
        </p:txBody>
      </p:sp>
      <p:sp>
        <p:nvSpPr>
          <p:cNvPr name="TextBox 16" id="16"/>
          <p:cNvSpPr txBox="true"/>
          <p:nvPr/>
        </p:nvSpPr>
        <p:spPr>
          <a:xfrm rot="0">
            <a:off x="12249391" y="8902700"/>
            <a:ext cx="6935307" cy="355600"/>
          </a:xfrm>
          <a:prstGeom prst="rect">
            <a:avLst/>
          </a:prstGeom>
        </p:spPr>
        <p:txBody>
          <a:bodyPr anchor="t" rtlCol="false" tIns="0" lIns="0" bIns="0" rIns="0">
            <a:spAutoFit/>
          </a:bodyPr>
          <a:lstStyle/>
          <a:p>
            <a:pPr algn="ctr">
              <a:lnSpc>
                <a:spcPts val="2749"/>
              </a:lnSpc>
            </a:pPr>
            <a:r>
              <a:rPr lang="en-US" sz="2499" u="sng">
                <a:solidFill>
                  <a:srgbClr val="111111"/>
                </a:solidFill>
                <a:latin typeface="Aileron"/>
                <a:ea typeface="Aileron"/>
                <a:cs typeface="Aileron"/>
                <a:sym typeface="Aileron"/>
                <a:hlinkClick r:id="rId6" tooltip="https://sites.google.com/d/1Zqm6FTN6hjRe-f5d932_nA710wjz6N00/p/1HwSsAErUaSMJVLI2qirjCl67G38a7_Iy/edit"/>
              </a:rPr>
              <a:t>https://sites.google.com/alexland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1DE"/>
        </a:solidFill>
      </p:bgPr>
    </p:bg>
    <p:spTree>
      <p:nvGrpSpPr>
        <p:cNvPr id="1" name=""/>
        <p:cNvGrpSpPr/>
        <p:nvPr/>
      </p:nvGrpSpPr>
      <p:grpSpPr>
        <a:xfrm>
          <a:off x="0" y="0"/>
          <a:ext cx="0" cy="0"/>
          <a:chOff x="0" y="0"/>
          <a:chExt cx="0" cy="0"/>
        </a:xfrm>
      </p:grpSpPr>
      <p:sp>
        <p:nvSpPr>
          <p:cNvPr name="AutoShape 2" id="2"/>
          <p:cNvSpPr/>
          <p:nvPr/>
        </p:nvSpPr>
        <p:spPr>
          <a:xfrm>
            <a:off x="4003468" y="814639"/>
            <a:ext cx="8280283" cy="92779"/>
          </a:xfrm>
          <a:prstGeom prst="line">
            <a:avLst/>
          </a:prstGeom>
          <a:ln cap="flat" w="38100">
            <a:solidFill>
              <a:srgbClr val="A4A559"/>
            </a:solidFill>
            <a:prstDash val="solid"/>
            <a:headEnd type="none" len="sm" w="sm"/>
            <a:tailEnd type="none" len="sm" w="sm"/>
          </a:ln>
        </p:spPr>
      </p:sp>
      <p:sp>
        <p:nvSpPr>
          <p:cNvPr name="AutoShape 3" id="3"/>
          <p:cNvSpPr/>
          <p:nvPr/>
        </p:nvSpPr>
        <p:spPr>
          <a:xfrm flipV="true">
            <a:off x="4098054" y="320841"/>
            <a:ext cx="0" cy="5031963"/>
          </a:xfrm>
          <a:prstGeom prst="line">
            <a:avLst/>
          </a:prstGeom>
          <a:ln cap="flat" w="38100">
            <a:solidFill>
              <a:srgbClr val="A4A559"/>
            </a:solidFill>
            <a:prstDash val="solid"/>
            <a:headEnd type="none" len="sm" w="sm"/>
            <a:tailEnd type="none" len="sm" w="sm"/>
          </a:ln>
        </p:spPr>
      </p:sp>
      <p:grpSp>
        <p:nvGrpSpPr>
          <p:cNvPr name="Group 4" id="4"/>
          <p:cNvGrpSpPr/>
          <p:nvPr/>
        </p:nvGrpSpPr>
        <p:grpSpPr>
          <a:xfrm rot="0">
            <a:off x="5788177" y="470882"/>
            <a:ext cx="6495573" cy="873073"/>
            <a:chOff x="0" y="0"/>
            <a:chExt cx="6954017" cy="934692"/>
          </a:xfrm>
        </p:grpSpPr>
        <p:sp>
          <p:nvSpPr>
            <p:cNvPr name="Freeform 5" id="5"/>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6" id="6"/>
          <p:cNvGrpSpPr/>
          <p:nvPr/>
        </p:nvGrpSpPr>
        <p:grpSpPr>
          <a:xfrm rot="0">
            <a:off x="2607680" y="2436947"/>
            <a:ext cx="13053590" cy="7514453"/>
            <a:chOff x="0" y="0"/>
            <a:chExt cx="12936949" cy="7447307"/>
          </a:xfrm>
        </p:grpSpPr>
        <p:sp>
          <p:nvSpPr>
            <p:cNvPr name="Freeform 7" id="7"/>
            <p:cNvSpPr/>
            <p:nvPr/>
          </p:nvSpPr>
          <p:spPr>
            <a:xfrm flipH="false" flipV="false" rot="0">
              <a:off x="0" y="0"/>
              <a:ext cx="12936949" cy="7447307"/>
            </a:xfrm>
            <a:custGeom>
              <a:avLst/>
              <a:gdLst/>
              <a:ahLst/>
              <a:cxnLst/>
              <a:rect r="r" b="b" t="t" l="l"/>
              <a:pathLst>
                <a:path h="7447307" w="12936949">
                  <a:moveTo>
                    <a:pt x="12812489" y="7447307"/>
                  </a:moveTo>
                  <a:lnTo>
                    <a:pt x="124460" y="7447307"/>
                  </a:lnTo>
                  <a:cubicBezTo>
                    <a:pt x="55880" y="7447307"/>
                    <a:pt x="0" y="7391427"/>
                    <a:pt x="0" y="7322848"/>
                  </a:cubicBezTo>
                  <a:lnTo>
                    <a:pt x="0" y="124460"/>
                  </a:lnTo>
                  <a:cubicBezTo>
                    <a:pt x="0" y="55880"/>
                    <a:pt x="55880" y="0"/>
                    <a:pt x="124460" y="0"/>
                  </a:cubicBezTo>
                  <a:lnTo>
                    <a:pt x="12812489" y="0"/>
                  </a:lnTo>
                  <a:cubicBezTo>
                    <a:pt x="12881070" y="0"/>
                    <a:pt x="12936949" y="55880"/>
                    <a:pt x="12936949" y="124460"/>
                  </a:cubicBezTo>
                  <a:lnTo>
                    <a:pt x="12936949" y="7322848"/>
                  </a:lnTo>
                  <a:cubicBezTo>
                    <a:pt x="12936949" y="7391427"/>
                    <a:pt x="12881070" y="7447307"/>
                    <a:pt x="12812489" y="7447307"/>
                  </a:cubicBezTo>
                  <a:close/>
                </a:path>
              </a:pathLst>
            </a:custGeom>
            <a:solidFill>
              <a:srgbClr val="A4A559"/>
            </a:solidFill>
          </p:spPr>
        </p:sp>
      </p:grpSp>
      <p:grpSp>
        <p:nvGrpSpPr>
          <p:cNvPr name="Group 8" id="8"/>
          <p:cNvGrpSpPr/>
          <p:nvPr/>
        </p:nvGrpSpPr>
        <p:grpSpPr>
          <a:xfrm rot="0">
            <a:off x="-256045" y="9183578"/>
            <a:ext cx="2133448" cy="213344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10" id="10"/>
          <p:cNvSpPr/>
          <p:nvPr/>
        </p:nvSpPr>
        <p:spPr>
          <a:xfrm flipH="false" flipV="false" rot="0">
            <a:off x="0" y="6385181"/>
            <a:ext cx="2216526" cy="2873119"/>
          </a:xfrm>
          <a:custGeom>
            <a:avLst/>
            <a:gdLst/>
            <a:ahLst/>
            <a:cxnLst/>
            <a:rect r="r" b="b" t="t" l="l"/>
            <a:pathLst>
              <a:path h="2873119" w="2216526">
                <a:moveTo>
                  <a:pt x="0" y="0"/>
                </a:moveTo>
                <a:lnTo>
                  <a:pt x="2216526" y="0"/>
                </a:lnTo>
                <a:lnTo>
                  <a:pt x="2216526" y="2873119"/>
                </a:lnTo>
                <a:lnTo>
                  <a:pt x="0" y="28731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359762" y="-1239830"/>
            <a:ext cx="5422607" cy="5412748"/>
          </a:xfrm>
          <a:custGeom>
            <a:avLst/>
            <a:gdLst/>
            <a:ahLst/>
            <a:cxnLst/>
            <a:rect r="r" b="b" t="t" l="l"/>
            <a:pathLst>
              <a:path h="5412748" w="5422607">
                <a:moveTo>
                  <a:pt x="0" y="0"/>
                </a:moveTo>
                <a:lnTo>
                  <a:pt x="5422607" y="0"/>
                </a:lnTo>
                <a:lnTo>
                  <a:pt x="5422607" y="5412748"/>
                </a:lnTo>
                <a:lnTo>
                  <a:pt x="0" y="5412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137143" y="7474641"/>
            <a:ext cx="4645226" cy="3269078"/>
          </a:xfrm>
          <a:custGeom>
            <a:avLst/>
            <a:gdLst/>
            <a:ahLst/>
            <a:cxnLst/>
            <a:rect r="r" b="b" t="t" l="l"/>
            <a:pathLst>
              <a:path h="3269078" w="4645226">
                <a:moveTo>
                  <a:pt x="0" y="0"/>
                </a:moveTo>
                <a:lnTo>
                  <a:pt x="4645226" y="0"/>
                </a:lnTo>
                <a:lnTo>
                  <a:pt x="4645226" y="3269078"/>
                </a:lnTo>
                <a:lnTo>
                  <a:pt x="0" y="32690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286550" y="1517865"/>
            <a:ext cx="978213" cy="1267985"/>
          </a:xfrm>
          <a:custGeom>
            <a:avLst/>
            <a:gdLst/>
            <a:ahLst/>
            <a:cxnLst/>
            <a:rect r="r" b="b" t="t" l="l"/>
            <a:pathLst>
              <a:path h="1267985" w="978213">
                <a:moveTo>
                  <a:pt x="0" y="0"/>
                </a:moveTo>
                <a:lnTo>
                  <a:pt x="978213" y="0"/>
                </a:lnTo>
                <a:lnTo>
                  <a:pt x="978213" y="1267985"/>
                </a:lnTo>
                <a:lnTo>
                  <a:pt x="0" y="1267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104771" y="-303600"/>
            <a:ext cx="389723" cy="1208442"/>
          </a:xfrm>
          <a:custGeom>
            <a:avLst/>
            <a:gdLst/>
            <a:ahLst/>
            <a:cxnLst/>
            <a:rect r="r" b="b" t="t" l="l"/>
            <a:pathLst>
              <a:path h="1208442" w="389723">
                <a:moveTo>
                  <a:pt x="0" y="0"/>
                </a:moveTo>
                <a:lnTo>
                  <a:pt x="389723" y="0"/>
                </a:lnTo>
                <a:lnTo>
                  <a:pt x="389723" y="1208443"/>
                </a:lnTo>
                <a:lnTo>
                  <a:pt x="0" y="12084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794360" y="1439602"/>
            <a:ext cx="2483208" cy="1044970"/>
          </a:xfrm>
          <a:custGeom>
            <a:avLst/>
            <a:gdLst/>
            <a:ahLst/>
            <a:cxnLst/>
            <a:rect r="r" b="b" t="t" l="l"/>
            <a:pathLst>
              <a:path h="1044970" w="2483208">
                <a:moveTo>
                  <a:pt x="0" y="0"/>
                </a:moveTo>
                <a:lnTo>
                  <a:pt x="2483208" y="0"/>
                </a:lnTo>
                <a:lnTo>
                  <a:pt x="2483208" y="1044970"/>
                </a:lnTo>
                <a:lnTo>
                  <a:pt x="0" y="1044970"/>
                </a:lnTo>
                <a:lnTo>
                  <a:pt x="0" y="0"/>
                </a:lnTo>
                <a:close/>
              </a:path>
            </a:pathLst>
          </a:custGeom>
          <a:blipFill>
            <a:blip r:embed="rId10"/>
            <a:stretch>
              <a:fillRect l="0" t="-60226" r="0" b="-73667"/>
            </a:stretch>
          </a:blipFill>
        </p:spPr>
      </p:sp>
      <p:sp>
        <p:nvSpPr>
          <p:cNvPr name="Freeform 16" id="16"/>
          <p:cNvSpPr/>
          <p:nvPr/>
        </p:nvSpPr>
        <p:spPr>
          <a:xfrm flipH="false" flipV="false" rot="0">
            <a:off x="3132308" y="1212521"/>
            <a:ext cx="1931493" cy="1617625"/>
          </a:xfrm>
          <a:custGeom>
            <a:avLst/>
            <a:gdLst/>
            <a:ahLst/>
            <a:cxnLst/>
            <a:rect r="r" b="b" t="t" l="l"/>
            <a:pathLst>
              <a:path h="1617625" w="1931493">
                <a:moveTo>
                  <a:pt x="0" y="0"/>
                </a:moveTo>
                <a:lnTo>
                  <a:pt x="1931493" y="0"/>
                </a:lnTo>
                <a:lnTo>
                  <a:pt x="1931493" y="1617626"/>
                </a:lnTo>
                <a:lnTo>
                  <a:pt x="0" y="1617626"/>
                </a:lnTo>
                <a:lnTo>
                  <a:pt x="0" y="0"/>
                </a:lnTo>
                <a:close/>
              </a:path>
            </a:pathLst>
          </a:custGeom>
          <a:blipFill>
            <a:blip r:embed="rId11"/>
            <a:stretch>
              <a:fillRect l="0" t="0" r="0" b="0"/>
            </a:stretch>
          </a:blipFill>
        </p:spPr>
      </p:sp>
      <p:sp>
        <p:nvSpPr>
          <p:cNvPr name="TextBox 17" id="17"/>
          <p:cNvSpPr txBox="true"/>
          <p:nvPr/>
        </p:nvSpPr>
        <p:spPr>
          <a:xfrm rot="0">
            <a:off x="2787328" y="3089617"/>
            <a:ext cx="12694294" cy="6619220"/>
          </a:xfrm>
          <a:prstGeom prst="rect">
            <a:avLst/>
          </a:prstGeom>
        </p:spPr>
        <p:txBody>
          <a:bodyPr anchor="t" rtlCol="false" tIns="0" lIns="0" bIns="0" rIns="0">
            <a:spAutoFit/>
          </a:bodyPr>
          <a:lstStyle/>
          <a:p>
            <a:pPr algn="l" marL="573529" indent="-286765" lvl="1">
              <a:lnSpc>
                <a:spcPts val="3931"/>
              </a:lnSpc>
              <a:buFont typeface="Arial"/>
              <a:buChar char="•"/>
            </a:pPr>
            <a:r>
              <a:rPr lang="en-US" sz="2656" spc="26">
                <a:solidFill>
                  <a:srgbClr val="FFFFFF"/>
                </a:solidFill>
                <a:latin typeface="Inter"/>
                <a:ea typeface="Inter"/>
                <a:cs typeface="Inter"/>
                <a:sym typeface="Inter"/>
              </a:rPr>
              <a:t>Product Quality:</a:t>
            </a:r>
          </a:p>
          <a:p>
            <a:pPr algn="l" marL="326707" indent="-163354" lvl="1">
              <a:lnSpc>
                <a:spcPts val="2239"/>
              </a:lnSpc>
              <a:buAutoNum type="arabicPeriod" startAt="1"/>
            </a:pPr>
            <a:r>
              <a:rPr lang="en-US" sz="1513" spc="15">
                <a:solidFill>
                  <a:srgbClr val="FFFFFF"/>
                </a:solidFill>
                <a:latin typeface="Inter"/>
                <a:ea typeface="Inter"/>
                <a:cs typeface="Inter"/>
                <a:sym typeface="Inter"/>
              </a:rPr>
              <a:t>Alex Land consistently delivers high-quality concrete decorative pieces, demonstrating durability and aesthetic appeal. This builds customer trust and encourages repeat purchases.</a:t>
            </a:r>
          </a:p>
          <a:p>
            <a:pPr algn="l" marL="326707" indent="-163354" lvl="1">
              <a:lnSpc>
                <a:spcPts val="2239"/>
              </a:lnSpc>
              <a:buAutoNum type="arabicPeriod" startAt="1"/>
            </a:pPr>
            <a:r>
              <a:rPr lang="en-US" sz="1513" spc="15">
                <a:solidFill>
                  <a:srgbClr val="FFFFFF"/>
                </a:solidFill>
                <a:latin typeface="Inter"/>
                <a:ea typeface="Inter"/>
                <a:cs typeface="Inter"/>
                <a:sym typeface="Inter"/>
              </a:rPr>
              <a:t>They emphasize the precise formulation and craftsmanship involved in each piece, highlighting the value proposition beyond mass-produced alternatives.</a:t>
            </a:r>
          </a:p>
          <a:p>
            <a:pPr algn="l" marL="573529" indent="-286765" lvl="1">
              <a:lnSpc>
                <a:spcPts val="3931"/>
              </a:lnSpc>
              <a:buFont typeface="Arial"/>
              <a:buChar char="•"/>
            </a:pPr>
            <a:r>
              <a:rPr lang="en-US" sz="2656" spc="26">
                <a:solidFill>
                  <a:srgbClr val="FFFFFF"/>
                </a:solidFill>
                <a:latin typeface="Inter"/>
                <a:ea typeface="Inter"/>
                <a:cs typeface="Inter"/>
                <a:sym typeface="Inter"/>
              </a:rPr>
              <a:t>Variety:</a:t>
            </a:r>
          </a:p>
          <a:p>
            <a:pPr algn="l" marL="326707" indent="-163354" lvl="1">
              <a:lnSpc>
                <a:spcPts val="2239"/>
              </a:lnSpc>
              <a:buAutoNum type="arabicPeriod" startAt="1"/>
            </a:pPr>
            <a:r>
              <a:rPr lang="en-US" sz="1513" spc="15">
                <a:solidFill>
                  <a:srgbClr val="FFFFFF"/>
                </a:solidFill>
                <a:latin typeface="Inter"/>
                <a:ea typeface="Inter"/>
                <a:cs typeface="Inter"/>
                <a:sym typeface="Inter"/>
              </a:rPr>
              <a:t>Alex Land offers a diverse range of concrete decorative pieces, catering to various styles and preferences. This allows them to attract a wider customer base.</a:t>
            </a:r>
          </a:p>
          <a:p>
            <a:pPr algn="l" marL="573529" indent="-286765" lvl="1">
              <a:lnSpc>
                <a:spcPts val="3931"/>
              </a:lnSpc>
              <a:buFont typeface="Arial"/>
              <a:buChar char="•"/>
            </a:pPr>
            <a:r>
              <a:rPr lang="en-US" sz="2656" spc="26">
                <a:solidFill>
                  <a:srgbClr val="FFFFFF"/>
                </a:solidFill>
                <a:latin typeface="Inter"/>
                <a:ea typeface="Inter"/>
                <a:cs typeface="Inter"/>
                <a:sym typeface="Inter"/>
              </a:rPr>
              <a:t> customization :</a:t>
            </a:r>
          </a:p>
          <a:p>
            <a:pPr algn="l" marL="326707" indent="-163354" lvl="1">
              <a:lnSpc>
                <a:spcPts val="2239"/>
              </a:lnSpc>
              <a:buAutoNum type="arabicPeriod" startAt="1"/>
            </a:pPr>
            <a:r>
              <a:rPr lang="en-US" sz="1513" spc="15">
                <a:solidFill>
                  <a:srgbClr val="FFFFFF"/>
                </a:solidFill>
                <a:latin typeface="Inter"/>
                <a:ea typeface="Inter"/>
                <a:cs typeface="Inter"/>
                <a:sym typeface="Inter"/>
              </a:rPr>
              <a:t>Alex Land provides customization options, allowing customers to personalize their concrete decorative pieces. This adds a unique selling point and enhances customer satisfaction. Customization may include personalized engravings, specific color requests, or tailored sizes, creating a bespoke experience.</a:t>
            </a:r>
          </a:p>
          <a:p>
            <a:pPr algn="l" marL="573529" indent="-286765" lvl="1">
              <a:lnSpc>
                <a:spcPts val="3931"/>
              </a:lnSpc>
              <a:buFont typeface="Arial"/>
              <a:buChar char="•"/>
            </a:pPr>
            <a:r>
              <a:rPr lang="en-US" sz="2656" spc="26">
                <a:solidFill>
                  <a:srgbClr val="FFFFFF"/>
                </a:solidFill>
                <a:latin typeface="Inter"/>
                <a:ea typeface="Inter"/>
                <a:cs typeface="Inter"/>
                <a:sym typeface="Inter"/>
              </a:rPr>
              <a:t>accessibility :</a:t>
            </a:r>
          </a:p>
          <a:p>
            <a:pPr algn="l" marL="326707" indent="-163354" lvl="1">
              <a:lnSpc>
                <a:spcPts val="2239"/>
              </a:lnSpc>
              <a:buAutoNum type="arabicPeriod" startAt="1"/>
            </a:pPr>
            <a:r>
              <a:rPr lang="en-US" sz="1513" spc="15">
                <a:solidFill>
                  <a:srgbClr val="FFFFFF"/>
                </a:solidFill>
                <a:latin typeface="Inter"/>
                <a:ea typeface="Inter"/>
                <a:cs typeface="Inter"/>
                <a:sym typeface="Inter"/>
              </a:rPr>
              <a:t>Alex Land offers multiple channels for customers to purchase their products, including in-store visits and nationwide shipping. The store visits will also help the customer see the product in real life and the variety of products, which will make them buy more products.</a:t>
            </a:r>
          </a:p>
          <a:p>
            <a:pPr algn="l" marL="573529" indent="-286765" lvl="1">
              <a:lnSpc>
                <a:spcPts val="3931"/>
              </a:lnSpc>
              <a:buFont typeface="Arial"/>
              <a:buChar char="•"/>
            </a:pPr>
            <a:r>
              <a:rPr lang="en-US" sz="2656" spc="26">
                <a:solidFill>
                  <a:srgbClr val="FFFFFF"/>
                </a:solidFill>
                <a:latin typeface="Inter"/>
                <a:ea typeface="Inter"/>
                <a:cs typeface="Inter"/>
                <a:sym typeface="Inter"/>
              </a:rPr>
              <a:t>industrial courses :</a:t>
            </a:r>
          </a:p>
          <a:p>
            <a:pPr algn="l" marL="326709" indent="-163355" lvl="1">
              <a:lnSpc>
                <a:spcPts val="2239"/>
              </a:lnSpc>
              <a:buAutoNum type="arabicPeriod" startAt="1"/>
            </a:pPr>
            <a:r>
              <a:rPr lang="en-US" sz="1513" spc="15">
                <a:solidFill>
                  <a:srgbClr val="FFFFFF"/>
                </a:solidFill>
                <a:latin typeface="Inter"/>
                <a:ea typeface="Inter"/>
                <a:cs typeface="Inter"/>
                <a:sym typeface="Inter"/>
              </a:rPr>
              <a:t>Alex Land offers comprehensive industrial courses on concrete decorative piece creation, covering everything from formulation to shaping.These courses provide valuable knowledge and skills, attracting individuals interested in learning the craft.</a:t>
            </a:r>
          </a:p>
          <a:p>
            <a:pPr algn="l">
              <a:lnSpc>
                <a:spcPts val="2239"/>
              </a:lnSpc>
            </a:pPr>
          </a:p>
        </p:txBody>
      </p:sp>
      <p:sp>
        <p:nvSpPr>
          <p:cNvPr name="TextBox 18" id="18"/>
          <p:cNvSpPr txBox="true"/>
          <p:nvPr/>
        </p:nvSpPr>
        <p:spPr>
          <a:xfrm rot="0">
            <a:off x="5814304" y="695326"/>
            <a:ext cx="6443320" cy="443082"/>
          </a:xfrm>
          <a:prstGeom prst="rect">
            <a:avLst/>
          </a:prstGeom>
        </p:spPr>
        <p:txBody>
          <a:bodyPr anchor="t" rtlCol="false" tIns="0" lIns="0" bIns="0" rIns="0">
            <a:spAutoFit/>
          </a:bodyPr>
          <a:lstStyle/>
          <a:p>
            <a:pPr algn="ctr">
              <a:lnSpc>
                <a:spcPts val="3456"/>
              </a:lnSpc>
            </a:pPr>
            <a:r>
              <a:rPr lang="en-US" b="true" sz="3114" spc="31">
                <a:solidFill>
                  <a:srgbClr val="FFFFFF"/>
                </a:solidFill>
                <a:latin typeface="Playfair Display 1 Bold"/>
                <a:ea typeface="Playfair Display 1 Bold"/>
                <a:cs typeface="Playfair Display 1 Bold"/>
                <a:sym typeface="Playfair Display 1 Bold"/>
              </a:rPr>
              <a:t>SWOT ANALYSIS</a:t>
            </a:r>
          </a:p>
        </p:txBody>
      </p:sp>
      <p:sp>
        <p:nvSpPr>
          <p:cNvPr name="TextBox 19" id="19"/>
          <p:cNvSpPr txBox="true"/>
          <p:nvPr/>
        </p:nvSpPr>
        <p:spPr>
          <a:xfrm rot="0">
            <a:off x="7910055" y="2599252"/>
            <a:ext cx="2880333" cy="566564"/>
          </a:xfrm>
          <a:prstGeom prst="rect">
            <a:avLst/>
          </a:prstGeom>
        </p:spPr>
        <p:txBody>
          <a:bodyPr anchor="t" rtlCol="false" tIns="0" lIns="0" bIns="0" rIns="0">
            <a:spAutoFit/>
          </a:bodyPr>
          <a:lstStyle/>
          <a:p>
            <a:pPr algn="ctr">
              <a:lnSpc>
                <a:spcPts val="4350"/>
              </a:lnSpc>
            </a:pPr>
            <a:r>
              <a:rPr lang="en-US" b="true" sz="3919" spc="39">
                <a:solidFill>
                  <a:srgbClr val="FFFFFF"/>
                </a:solidFill>
                <a:latin typeface="Playfair Display 1 Bold"/>
                <a:ea typeface="Playfair Display 1 Bold"/>
                <a:cs typeface="Playfair Display 1 Bold"/>
                <a:sym typeface="Playfair Display 1 Bold"/>
              </a:rPr>
              <a:t>Strengths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396" r="0" b="-13396"/>
            </a:stretch>
          </a:blipFill>
        </p:spPr>
      </p:sp>
      <p:sp>
        <p:nvSpPr>
          <p:cNvPr name="AutoShape 3" id="3"/>
          <p:cNvSpPr/>
          <p:nvPr/>
        </p:nvSpPr>
        <p:spPr>
          <a:xfrm flipV="true">
            <a:off x="11549242" y="1112689"/>
            <a:ext cx="0" cy="4977248"/>
          </a:xfrm>
          <a:prstGeom prst="line">
            <a:avLst/>
          </a:prstGeom>
          <a:ln cap="flat" w="38100">
            <a:solidFill>
              <a:srgbClr val="111111"/>
            </a:solidFill>
            <a:prstDash val="solid"/>
            <a:headEnd type="none" len="sm" w="sm"/>
            <a:tailEnd type="none" len="sm" w="sm"/>
          </a:ln>
        </p:spPr>
      </p:sp>
      <p:grpSp>
        <p:nvGrpSpPr>
          <p:cNvPr name="Group 4" id="4"/>
          <p:cNvGrpSpPr/>
          <p:nvPr/>
        </p:nvGrpSpPr>
        <p:grpSpPr>
          <a:xfrm rot="0">
            <a:off x="5555911" y="546749"/>
            <a:ext cx="6731329" cy="904761"/>
            <a:chOff x="0" y="0"/>
            <a:chExt cx="6954017" cy="934692"/>
          </a:xfrm>
        </p:grpSpPr>
        <p:sp>
          <p:nvSpPr>
            <p:cNvPr name="Freeform 5" id="5"/>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111111"/>
            </a:solidFill>
          </p:spPr>
        </p:sp>
      </p:grpSp>
      <p:grpSp>
        <p:nvGrpSpPr>
          <p:cNvPr name="Group 6" id="6"/>
          <p:cNvGrpSpPr/>
          <p:nvPr/>
        </p:nvGrpSpPr>
        <p:grpSpPr>
          <a:xfrm rot="0">
            <a:off x="2358679" y="2500576"/>
            <a:ext cx="13300884" cy="6520607"/>
            <a:chOff x="0" y="0"/>
            <a:chExt cx="13125207" cy="6434483"/>
          </a:xfrm>
        </p:grpSpPr>
        <p:sp>
          <p:nvSpPr>
            <p:cNvPr name="Freeform 7" id="7"/>
            <p:cNvSpPr/>
            <p:nvPr/>
          </p:nvSpPr>
          <p:spPr>
            <a:xfrm flipH="false" flipV="false" rot="0">
              <a:off x="0" y="0"/>
              <a:ext cx="13125207" cy="6434483"/>
            </a:xfrm>
            <a:custGeom>
              <a:avLst/>
              <a:gdLst/>
              <a:ahLst/>
              <a:cxnLst/>
              <a:rect r="r" b="b" t="t" l="l"/>
              <a:pathLst>
                <a:path h="6434483" w="13125207">
                  <a:moveTo>
                    <a:pt x="13000747" y="6434483"/>
                  </a:moveTo>
                  <a:lnTo>
                    <a:pt x="124460" y="6434483"/>
                  </a:lnTo>
                  <a:cubicBezTo>
                    <a:pt x="55880" y="6434483"/>
                    <a:pt x="0" y="6378603"/>
                    <a:pt x="0" y="6310023"/>
                  </a:cubicBezTo>
                  <a:lnTo>
                    <a:pt x="0" y="124460"/>
                  </a:lnTo>
                  <a:cubicBezTo>
                    <a:pt x="0" y="55880"/>
                    <a:pt x="55880" y="0"/>
                    <a:pt x="124460" y="0"/>
                  </a:cubicBezTo>
                  <a:lnTo>
                    <a:pt x="13000748" y="0"/>
                  </a:lnTo>
                  <a:cubicBezTo>
                    <a:pt x="13069326" y="0"/>
                    <a:pt x="13125207" y="55880"/>
                    <a:pt x="13125207" y="124460"/>
                  </a:cubicBezTo>
                  <a:lnTo>
                    <a:pt x="13125207" y="6310023"/>
                  </a:lnTo>
                  <a:cubicBezTo>
                    <a:pt x="13125207" y="6378603"/>
                    <a:pt x="13069326" y="6434483"/>
                    <a:pt x="13000748" y="6434483"/>
                  </a:cubicBezTo>
                  <a:close/>
                </a:path>
              </a:pathLst>
            </a:custGeom>
            <a:solidFill>
              <a:srgbClr val="111111"/>
            </a:solidFill>
          </p:spPr>
        </p:sp>
      </p:grpSp>
      <p:grpSp>
        <p:nvGrpSpPr>
          <p:cNvPr name="Group 8" id="8"/>
          <p:cNvGrpSpPr/>
          <p:nvPr/>
        </p:nvGrpSpPr>
        <p:grpSpPr>
          <a:xfrm rot="0">
            <a:off x="1253238" y="9466875"/>
            <a:ext cx="2210881" cy="221088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10" id="10"/>
          <p:cNvSpPr/>
          <p:nvPr/>
        </p:nvSpPr>
        <p:spPr>
          <a:xfrm flipH="false" flipV="false" rot="0">
            <a:off x="1462497" y="-706996"/>
            <a:ext cx="2466353" cy="1735696"/>
          </a:xfrm>
          <a:custGeom>
            <a:avLst/>
            <a:gdLst/>
            <a:ahLst/>
            <a:cxnLst/>
            <a:rect r="r" b="b" t="t" l="l"/>
            <a:pathLst>
              <a:path h="1735696" w="2466353">
                <a:moveTo>
                  <a:pt x="0" y="0"/>
                </a:moveTo>
                <a:lnTo>
                  <a:pt x="2466353" y="0"/>
                </a:lnTo>
                <a:lnTo>
                  <a:pt x="2466353" y="1735696"/>
                </a:lnTo>
                <a:lnTo>
                  <a:pt x="0" y="17356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691005" y="228223"/>
            <a:ext cx="3851570" cy="3844567"/>
          </a:xfrm>
          <a:custGeom>
            <a:avLst/>
            <a:gdLst/>
            <a:ahLst/>
            <a:cxnLst/>
            <a:rect r="r" b="b" t="t" l="l"/>
            <a:pathLst>
              <a:path h="3844567" w="3851570">
                <a:moveTo>
                  <a:pt x="0" y="0"/>
                </a:moveTo>
                <a:lnTo>
                  <a:pt x="3851570" y="0"/>
                </a:lnTo>
                <a:lnTo>
                  <a:pt x="3851570" y="3844567"/>
                </a:lnTo>
                <a:lnTo>
                  <a:pt x="0" y="38445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634256" y="8827330"/>
            <a:ext cx="403868" cy="1252302"/>
          </a:xfrm>
          <a:custGeom>
            <a:avLst/>
            <a:gdLst/>
            <a:ahLst/>
            <a:cxnLst/>
            <a:rect r="r" b="b" t="t" l="l"/>
            <a:pathLst>
              <a:path h="1252302" w="403868">
                <a:moveTo>
                  <a:pt x="0" y="0"/>
                </a:moveTo>
                <a:lnTo>
                  <a:pt x="403867" y="0"/>
                </a:lnTo>
                <a:lnTo>
                  <a:pt x="403867" y="1252302"/>
                </a:lnTo>
                <a:lnTo>
                  <a:pt x="0" y="1252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598837" y="9021182"/>
            <a:ext cx="2466353" cy="1735696"/>
          </a:xfrm>
          <a:custGeom>
            <a:avLst/>
            <a:gdLst/>
            <a:ahLst/>
            <a:cxnLst/>
            <a:rect r="r" b="b" t="t" l="l"/>
            <a:pathLst>
              <a:path h="1735696" w="2466353">
                <a:moveTo>
                  <a:pt x="0" y="0"/>
                </a:moveTo>
                <a:lnTo>
                  <a:pt x="2466353" y="0"/>
                </a:lnTo>
                <a:lnTo>
                  <a:pt x="2466353" y="1735697"/>
                </a:lnTo>
                <a:lnTo>
                  <a:pt x="0" y="1735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4440955" y="-478694"/>
            <a:ext cx="403868" cy="1252302"/>
          </a:xfrm>
          <a:custGeom>
            <a:avLst/>
            <a:gdLst/>
            <a:ahLst/>
            <a:cxnLst/>
            <a:rect r="r" b="b" t="t" l="l"/>
            <a:pathLst>
              <a:path h="1252302" w="403868">
                <a:moveTo>
                  <a:pt x="0" y="0"/>
                </a:moveTo>
                <a:lnTo>
                  <a:pt x="403867" y="0"/>
                </a:lnTo>
                <a:lnTo>
                  <a:pt x="403867" y="1252303"/>
                </a:lnTo>
                <a:lnTo>
                  <a:pt x="0" y="12523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827122" y="1858979"/>
            <a:ext cx="1473108" cy="1473108"/>
          </a:xfrm>
          <a:custGeom>
            <a:avLst/>
            <a:gdLst/>
            <a:ahLst/>
            <a:cxnLst/>
            <a:rect r="r" b="b" t="t" l="l"/>
            <a:pathLst>
              <a:path h="1473108" w="1473108">
                <a:moveTo>
                  <a:pt x="0" y="0"/>
                </a:moveTo>
                <a:lnTo>
                  <a:pt x="1473108" y="0"/>
                </a:lnTo>
                <a:lnTo>
                  <a:pt x="1473108" y="1473108"/>
                </a:lnTo>
                <a:lnTo>
                  <a:pt x="0" y="14731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5582986" y="788173"/>
            <a:ext cx="6677179" cy="450330"/>
          </a:xfrm>
          <a:prstGeom prst="rect">
            <a:avLst/>
          </a:prstGeom>
        </p:spPr>
        <p:txBody>
          <a:bodyPr anchor="t" rtlCol="false" tIns="0" lIns="0" bIns="0" rIns="0">
            <a:spAutoFit/>
          </a:bodyPr>
          <a:lstStyle/>
          <a:p>
            <a:pPr algn="ctr">
              <a:lnSpc>
                <a:spcPts val="3582"/>
              </a:lnSpc>
            </a:pPr>
            <a:r>
              <a:rPr lang="en-US" b="true" sz="3227" spc="32">
                <a:solidFill>
                  <a:srgbClr val="FFFFFF"/>
                </a:solidFill>
                <a:latin typeface="Playfair Display 1 Bold"/>
                <a:ea typeface="Playfair Display 1 Bold"/>
                <a:cs typeface="Playfair Display 1 Bold"/>
                <a:sym typeface="Playfair Display 1 Bold"/>
              </a:rPr>
              <a:t>SWOT ANALYSIS</a:t>
            </a:r>
          </a:p>
        </p:txBody>
      </p:sp>
      <p:sp>
        <p:nvSpPr>
          <p:cNvPr name="TextBox 17" id="17"/>
          <p:cNvSpPr txBox="true"/>
          <p:nvPr/>
        </p:nvSpPr>
        <p:spPr>
          <a:xfrm rot="0">
            <a:off x="2511436" y="3351137"/>
            <a:ext cx="12376800" cy="5015041"/>
          </a:xfrm>
          <a:prstGeom prst="rect">
            <a:avLst/>
          </a:prstGeom>
        </p:spPr>
        <p:txBody>
          <a:bodyPr anchor="t" rtlCol="false" tIns="0" lIns="0" bIns="0" rIns="0">
            <a:spAutoFit/>
          </a:bodyPr>
          <a:lstStyle/>
          <a:p>
            <a:pPr algn="l">
              <a:lnSpc>
                <a:spcPts val="3886"/>
              </a:lnSpc>
            </a:pPr>
          </a:p>
          <a:p>
            <a:pPr algn="l" marL="566991" indent="-283496" lvl="1">
              <a:lnSpc>
                <a:spcPts val="3886"/>
              </a:lnSpc>
              <a:buFont typeface="Arial"/>
              <a:buChar char="•"/>
            </a:pPr>
            <a:r>
              <a:rPr lang="en-US" sz="2626" spc="26">
                <a:solidFill>
                  <a:srgbClr val="FFFFFF"/>
                </a:solidFill>
                <a:latin typeface="Inter"/>
                <a:ea typeface="Inter"/>
                <a:cs typeface="Inter"/>
                <a:sym typeface="Inter"/>
              </a:rPr>
              <a:t>Brand</a:t>
            </a:r>
            <a:r>
              <a:rPr lang="en-US" sz="2626" spc="26">
                <a:solidFill>
                  <a:srgbClr val="FFFFFF"/>
                </a:solidFill>
                <a:latin typeface="Inter"/>
                <a:ea typeface="Inter"/>
                <a:cs typeface="Inter"/>
                <a:sym typeface="Inter"/>
              </a:rPr>
              <a:t> Awareness:</a:t>
            </a:r>
          </a:p>
          <a:p>
            <a:pPr algn="l" marL="352534" indent="-176267" lvl="1">
              <a:lnSpc>
                <a:spcPts val="2416"/>
              </a:lnSpc>
              <a:buAutoNum type="arabicPeriod" startAt="1"/>
            </a:pPr>
            <a:r>
              <a:rPr lang="en-US" sz="1632" spc="16">
                <a:solidFill>
                  <a:srgbClr val="FFFFFF"/>
                </a:solidFill>
                <a:latin typeface="Inter"/>
                <a:ea typeface="Inter"/>
                <a:cs typeface="Inter"/>
                <a:sym typeface="Inter"/>
              </a:rPr>
              <a:t>Alex Land's brand awareness is limited, hindering its ability to reach a wider audience and compete effectively.</a:t>
            </a:r>
          </a:p>
          <a:p>
            <a:pPr algn="l" marL="566991" indent="-283496" lvl="1">
              <a:lnSpc>
                <a:spcPts val="3886"/>
              </a:lnSpc>
              <a:buFont typeface="Arial"/>
              <a:buChar char="•"/>
            </a:pPr>
            <a:r>
              <a:rPr lang="en-US" sz="2626" spc="26">
                <a:solidFill>
                  <a:srgbClr val="FFFFFF"/>
                </a:solidFill>
                <a:latin typeface="Inter"/>
                <a:ea typeface="Inter"/>
                <a:cs typeface="Inter"/>
                <a:sym typeface="Inter"/>
              </a:rPr>
              <a:t>un-updated social media platforms:</a:t>
            </a:r>
          </a:p>
          <a:p>
            <a:pPr algn="l" marL="352534" indent="-176267" lvl="1">
              <a:lnSpc>
                <a:spcPts val="2416"/>
              </a:lnSpc>
              <a:buAutoNum type="arabicPeriod" startAt="1"/>
            </a:pPr>
            <a:r>
              <a:rPr lang="en-US" sz="1632" spc="16">
                <a:solidFill>
                  <a:srgbClr val="FFFFFF"/>
                </a:solidFill>
                <a:latin typeface="Inter"/>
                <a:ea typeface="Inter"/>
                <a:cs typeface="Inter"/>
                <a:sym typeface="Inter"/>
              </a:rPr>
              <a:t>Alex Land's social media platforms are not consistently updated, resulting in low engagement and missed opportunities to connect with potential customers.</a:t>
            </a:r>
          </a:p>
          <a:p>
            <a:pPr algn="l" marL="566991" indent="-283496" lvl="1">
              <a:lnSpc>
                <a:spcPts val="3886"/>
              </a:lnSpc>
              <a:buFont typeface="Arial"/>
              <a:buChar char="•"/>
            </a:pPr>
            <a:r>
              <a:rPr lang="en-US" sz="2626" spc="26">
                <a:solidFill>
                  <a:srgbClr val="FFFFFF"/>
                </a:solidFill>
                <a:latin typeface="Inter"/>
                <a:ea typeface="Inter"/>
                <a:cs typeface="Inter"/>
                <a:sym typeface="Inter"/>
              </a:rPr>
              <a:t>Not focusing enough on the industry courses they provide :</a:t>
            </a:r>
          </a:p>
          <a:p>
            <a:pPr algn="l" marL="352534" indent="-176267" lvl="1">
              <a:lnSpc>
                <a:spcPts val="2416"/>
              </a:lnSpc>
              <a:buAutoNum type="arabicPeriod" startAt="1"/>
            </a:pPr>
            <a:r>
              <a:rPr lang="en-US" sz="1632" spc="16">
                <a:solidFill>
                  <a:srgbClr val="FFFFFF"/>
                </a:solidFill>
                <a:latin typeface="Inter"/>
                <a:ea typeface="Inter"/>
                <a:cs typeface="Inter"/>
                <a:sym typeface="Inter"/>
              </a:rPr>
              <a:t>While the courses are a strong asset, Alex Land is not focusing on them enough, they are not advertising them as much as they should.</a:t>
            </a:r>
          </a:p>
          <a:p>
            <a:pPr algn="l" marL="566991" indent="-283496" lvl="1">
              <a:lnSpc>
                <a:spcPts val="3886"/>
              </a:lnSpc>
              <a:buFont typeface="Arial"/>
              <a:buChar char="•"/>
            </a:pPr>
            <a:r>
              <a:rPr lang="en-US" sz="2626" spc="26">
                <a:solidFill>
                  <a:srgbClr val="FFFFFF"/>
                </a:solidFill>
                <a:latin typeface="Inter"/>
                <a:ea typeface="Inter"/>
                <a:cs typeface="Inter"/>
                <a:sym typeface="Inter"/>
              </a:rPr>
              <a:t>Gap Time Between Product Batches:</a:t>
            </a:r>
          </a:p>
          <a:p>
            <a:pPr algn="l" marL="352534" indent="-176267" lvl="1">
              <a:lnSpc>
                <a:spcPts val="2416"/>
              </a:lnSpc>
              <a:buAutoNum type="arabicPeriod" startAt="1"/>
            </a:pPr>
            <a:r>
              <a:rPr lang="en-US" sz="1632" spc="16">
                <a:solidFill>
                  <a:srgbClr val="FFFFFF"/>
                </a:solidFill>
                <a:latin typeface="Inter"/>
                <a:ea typeface="Inter"/>
                <a:cs typeface="Inter"/>
                <a:sym typeface="Inter"/>
              </a:rPr>
              <a:t>The significant gap time between product batches leads to customer frustration and potential loss of interest.</a:t>
            </a:r>
          </a:p>
          <a:p>
            <a:pPr algn="l" marL="352534" indent="-176267" lvl="1">
              <a:lnSpc>
                <a:spcPts val="2416"/>
              </a:lnSpc>
              <a:buAutoNum type="arabicPeriod" startAt="1"/>
            </a:pPr>
            <a:r>
              <a:rPr lang="en-US" sz="1632" spc="16">
                <a:solidFill>
                  <a:srgbClr val="FFFFFF"/>
                </a:solidFill>
                <a:latin typeface="Inter"/>
                <a:ea typeface="Inter"/>
                <a:cs typeface="Inter"/>
                <a:sym typeface="Inter"/>
              </a:rPr>
              <a:t>Followers waiting for new products may seek alternatives if the wait is too long, impacting sales and brand loyalty.</a:t>
            </a:r>
          </a:p>
          <a:p>
            <a:pPr algn="l">
              <a:lnSpc>
                <a:spcPts val="3886"/>
              </a:lnSpc>
            </a:pPr>
          </a:p>
        </p:txBody>
      </p:sp>
      <p:sp>
        <p:nvSpPr>
          <p:cNvPr name="Freeform 18" id="18"/>
          <p:cNvSpPr/>
          <p:nvPr/>
        </p:nvSpPr>
        <p:spPr>
          <a:xfrm flipH="false" flipV="false" rot="0">
            <a:off x="7634908" y="1451509"/>
            <a:ext cx="2573335" cy="1082897"/>
          </a:xfrm>
          <a:custGeom>
            <a:avLst/>
            <a:gdLst/>
            <a:ahLst/>
            <a:cxnLst/>
            <a:rect r="r" b="b" t="t" l="l"/>
            <a:pathLst>
              <a:path h="1082897" w="2573335">
                <a:moveTo>
                  <a:pt x="0" y="0"/>
                </a:moveTo>
                <a:lnTo>
                  <a:pt x="2573336" y="0"/>
                </a:lnTo>
                <a:lnTo>
                  <a:pt x="2573336" y="1082897"/>
                </a:lnTo>
                <a:lnTo>
                  <a:pt x="0" y="1082897"/>
                </a:lnTo>
                <a:lnTo>
                  <a:pt x="0" y="0"/>
                </a:lnTo>
                <a:close/>
              </a:path>
            </a:pathLst>
          </a:custGeom>
          <a:blipFill>
            <a:blip r:embed="rId11"/>
            <a:stretch>
              <a:fillRect l="0" t="-60226" r="0" b="-73667"/>
            </a:stretch>
          </a:blipFill>
        </p:spPr>
      </p:sp>
      <p:sp>
        <p:nvSpPr>
          <p:cNvPr name="TextBox 19" id="19"/>
          <p:cNvSpPr txBox="true"/>
          <p:nvPr/>
        </p:nvSpPr>
        <p:spPr>
          <a:xfrm rot="0">
            <a:off x="7238454" y="2640624"/>
            <a:ext cx="3366243" cy="569618"/>
          </a:xfrm>
          <a:prstGeom prst="rect">
            <a:avLst/>
          </a:prstGeom>
        </p:spPr>
        <p:txBody>
          <a:bodyPr anchor="t" rtlCol="false" tIns="0" lIns="0" bIns="0" rIns="0">
            <a:spAutoFit/>
          </a:bodyPr>
          <a:lstStyle/>
          <a:p>
            <a:pPr algn="ctr">
              <a:lnSpc>
                <a:spcPts val="4303"/>
              </a:lnSpc>
            </a:pPr>
            <a:r>
              <a:rPr lang="en-US" b="true" sz="3877" spc="38">
                <a:solidFill>
                  <a:srgbClr val="FFFFFF"/>
                </a:solidFill>
                <a:latin typeface="Playfair Display 1 Bold"/>
                <a:ea typeface="Playfair Display 1 Bold"/>
                <a:cs typeface="Playfair Display 1 Bold"/>
                <a:sym typeface="Playfair Display 1 Bold"/>
              </a:rPr>
              <a:t>Weaknesses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396" r="0" b="-13396"/>
            </a:stretch>
          </a:blipFill>
        </p:spPr>
      </p:sp>
      <p:sp>
        <p:nvSpPr>
          <p:cNvPr name="AutoShape 3" id="3"/>
          <p:cNvSpPr/>
          <p:nvPr/>
        </p:nvSpPr>
        <p:spPr>
          <a:xfrm flipV="true">
            <a:off x="6530284" y="977759"/>
            <a:ext cx="0" cy="4977248"/>
          </a:xfrm>
          <a:prstGeom prst="line">
            <a:avLst/>
          </a:prstGeom>
          <a:ln cap="flat" w="38100">
            <a:solidFill>
              <a:srgbClr val="111111"/>
            </a:solidFill>
            <a:prstDash val="solid"/>
            <a:headEnd type="none" len="sm" w="sm"/>
            <a:tailEnd type="none" len="sm" w="sm"/>
          </a:ln>
        </p:spPr>
      </p:sp>
      <p:grpSp>
        <p:nvGrpSpPr>
          <p:cNvPr name="Group 4" id="4"/>
          <p:cNvGrpSpPr/>
          <p:nvPr/>
        </p:nvGrpSpPr>
        <p:grpSpPr>
          <a:xfrm rot="0">
            <a:off x="5752102" y="411820"/>
            <a:ext cx="6731329" cy="904761"/>
            <a:chOff x="0" y="0"/>
            <a:chExt cx="6954017" cy="934692"/>
          </a:xfrm>
        </p:grpSpPr>
        <p:sp>
          <p:nvSpPr>
            <p:cNvPr name="Freeform 5" id="5"/>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111111"/>
            </a:solidFill>
          </p:spPr>
        </p:sp>
      </p:grpSp>
      <p:grpSp>
        <p:nvGrpSpPr>
          <p:cNvPr name="Group 6" id="6"/>
          <p:cNvGrpSpPr/>
          <p:nvPr/>
        </p:nvGrpSpPr>
        <p:grpSpPr>
          <a:xfrm rot="0">
            <a:off x="2358679" y="2423635"/>
            <a:ext cx="13473334" cy="7029846"/>
            <a:chOff x="0" y="0"/>
            <a:chExt cx="13295379" cy="6936996"/>
          </a:xfrm>
        </p:grpSpPr>
        <p:sp>
          <p:nvSpPr>
            <p:cNvPr name="Freeform 7" id="7"/>
            <p:cNvSpPr/>
            <p:nvPr/>
          </p:nvSpPr>
          <p:spPr>
            <a:xfrm flipH="false" flipV="false" rot="0">
              <a:off x="0" y="0"/>
              <a:ext cx="13295379" cy="6936996"/>
            </a:xfrm>
            <a:custGeom>
              <a:avLst/>
              <a:gdLst/>
              <a:ahLst/>
              <a:cxnLst/>
              <a:rect r="r" b="b" t="t" l="l"/>
              <a:pathLst>
                <a:path h="6936996" w="13295379">
                  <a:moveTo>
                    <a:pt x="13170919" y="6936996"/>
                  </a:moveTo>
                  <a:lnTo>
                    <a:pt x="124460" y="6936996"/>
                  </a:lnTo>
                  <a:cubicBezTo>
                    <a:pt x="55880" y="6936996"/>
                    <a:pt x="0" y="6881116"/>
                    <a:pt x="0" y="6812536"/>
                  </a:cubicBezTo>
                  <a:lnTo>
                    <a:pt x="0" y="124460"/>
                  </a:lnTo>
                  <a:cubicBezTo>
                    <a:pt x="0" y="55880"/>
                    <a:pt x="55880" y="0"/>
                    <a:pt x="124460" y="0"/>
                  </a:cubicBezTo>
                  <a:lnTo>
                    <a:pt x="13170920" y="0"/>
                  </a:lnTo>
                  <a:cubicBezTo>
                    <a:pt x="13239499" y="0"/>
                    <a:pt x="13295379" y="55880"/>
                    <a:pt x="13295379" y="124460"/>
                  </a:cubicBezTo>
                  <a:lnTo>
                    <a:pt x="13295379" y="6812536"/>
                  </a:lnTo>
                  <a:cubicBezTo>
                    <a:pt x="13295379" y="6881116"/>
                    <a:pt x="13239499" y="6936996"/>
                    <a:pt x="13170920" y="6936996"/>
                  </a:cubicBezTo>
                  <a:close/>
                </a:path>
              </a:pathLst>
            </a:custGeom>
            <a:solidFill>
              <a:srgbClr val="111111"/>
            </a:solidFill>
          </p:spPr>
        </p:sp>
      </p:grpSp>
      <p:grpSp>
        <p:nvGrpSpPr>
          <p:cNvPr name="Group 8" id="8"/>
          <p:cNvGrpSpPr/>
          <p:nvPr/>
        </p:nvGrpSpPr>
        <p:grpSpPr>
          <a:xfrm rot="0">
            <a:off x="1253238" y="9466875"/>
            <a:ext cx="2210881" cy="221088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10" id="10"/>
          <p:cNvSpPr/>
          <p:nvPr/>
        </p:nvSpPr>
        <p:spPr>
          <a:xfrm flipH="false" flipV="false" rot="0">
            <a:off x="1521857" y="7736053"/>
            <a:ext cx="1468689" cy="1903753"/>
          </a:xfrm>
          <a:custGeom>
            <a:avLst/>
            <a:gdLst/>
            <a:ahLst/>
            <a:cxnLst/>
            <a:rect r="r" b="b" t="t" l="l"/>
            <a:pathLst>
              <a:path h="1903753" w="1468689">
                <a:moveTo>
                  <a:pt x="0" y="0"/>
                </a:moveTo>
                <a:lnTo>
                  <a:pt x="1468689" y="0"/>
                </a:lnTo>
                <a:lnTo>
                  <a:pt x="1468689" y="1903753"/>
                </a:lnTo>
                <a:lnTo>
                  <a:pt x="0" y="1903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62497" y="-706996"/>
            <a:ext cx="2466353" cy="1735696"/>
          </a:xfrm>
          <a:custGeom>
            <a:avLst/>
            <a:gdLst/>
            <a:ahLst/>
            <a:cxnLst/>
            <a:rect r="r" b="b" t="t" l="l"/>
            <a:pathLst>
              <a:path h="1735696" w="2466353">
                <a:moveTo>
                  <a:pt x="0" y="0"/>
                </a:moveTo>
                <a:lnTo>
                  <a:pt x="2466353" y="0"/>
                </a:lnTo>
                <a:lnTo>
                  <a:pt x="2466353" y="1735696"/>
                </a:lnTo>
                <a:lnTo>
                  <a:pt x="0" y="17356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598837" y="228223"/>
            <a:ext cx="3943738" cy="3936567"/>
          </a:xfrm>
          <a:custGeom>
            <a:avLst/>
            <a:gdLst/>
            <a:ahLst/>
            <a:cxnLst/>
            <a:rect r="r" b="b" t="t" l="l"/>
            <a:pathLst>
              <a:path h="3936567" w="3943738">
                <a:moveTo>
                  <a:pt x="0" y="0"/>
                </a:moveTo>
                <a:lnTo>
                  <a:pt x="3943738" y="0"/>
                </a:lnTo>
                <a:lnTo>
                  <a:pt x="3943738" y="3936567"/>
                </a:lnTo>
                <a:lnTo>
                  <a:pt x="0" y="39365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3634256" y="8827330"/>
            <a:ext cx="403868" cy="1252302"/>
          </a:xfrm>
          <a:custGeom>
            <a:avLst/>
            <a:gdLst/>
            <a:ahLst/>
            <a:cxnLst/>
            <a:rect r="r" b="b" t="t" l="l"/>
            <a:pathLst>
              <a:path h="1252302" w="403868">
                <a:moveTo>
                  <a:pt x="0" y="0"/>
                </a:moveTo>
                <a:lnTo>
                  <a:pt x="403867" y="0"/>
                </a:lnTo>
                <a:lnTo>
                  <a:pt x="403867" y="1252302"/>
                </a:lnTo>
                <a:lnTo>
                  <a:pt x="0" y="1252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4598837" y="9021182"/>
            <a:ext cx="2466353" cy="1735696"/>
          </a:xfrm>
          <a:custGeom>
            <a:avLst/>
            <a:gdLst/>
            <a:ahLst/>
            <a:cxnLst/>
            <a:rect r="r" b="b" t="t" l="l"/>
            <a:pathLst>
              <a:path h="1735696" w="2466353">
                <a:moveTo>
                  <a:pt x="0" y="0"/>
                </a:moveTo>
                <a:lnTo>
                  <a:pt x="2466353" y="0"/>
                </a:lnTo>
                <a:lnTo>
                  <a:pt x="2466353" y="1735697"/>
                </a:lnTo>
                <a:lnTo>
                  <a:pt x="0" y="1735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232269" y="1496803"/>
            <a:ext cx="1013717" cy="1314007"/>
          </a:xfrm>
          <a:custGeom>
            <a:avLst/>
            <a:gdLst/>
            <a:ahLst/>
            <a:cxnLst/>
            <a:rect r="r" b="b" t="t" l="l"/>
            <a:pathLst>
              <a:path h="1314007" w="1013717">
                <a:moveTo>
                  <a:pt x="0" y="0"/>
                </a:moveTo>
                <a:lnTo>
                  <a:pt x="1013716" y="0"/>
                </a:lnTo>
                <a:lnTo>
                  <a:pt x="1013716" y="1314007"/>
                </a:lnTo>
                <a:lnTo>
                  <a:pt x="0" y="13140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440955" y="-478694"/>
            <a:ext cx="403868" cy="1252302"/>
          </a:xfrm>
          <a:custGeom>
            <a:avLst/>
            <a:gdLst/>
            <a:ahLst/>
            <a:cxnLst/>
            <a:rect r="r" b="b" t="t" l="l"/>
            <a:pathLst>
              <a:path h="1252302" w="403868">
                <a:moveTo>
                  <a:pt x="0" y="0"/>
                </a:moveTo>
                <a:lnTo>
                  <a:pt x="403867" y="0"/>
                </a:lnTo>
                <a:lnTo>
                  <a:pt x="403867" y="1252303"/>
                </a:lnTo>
                <a:lnTo>
                  <a:pt x="0" y="12523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5659291" y="1858979"/>
            <a:ext cx="1741986" cy="1788946"/>
          </a:xfrm>
          <a:custGeom>
            <a:avLst/>
            <a:gdLst/>
            <a:ahLst/>
            <a:cxnLst/>
            <a:rect r="r" b="b" t="t" l="l"/>
            <a:pathLst>
              <a:path h="1788946" w="1741986">
                <a:moveTo>
                  <a:pt x="0" y="0"/>
                </a:moveTo>
                <a:lnTo>
                  <a:pt x="1741986" y="0"/>
                </a:lnTo>
                <a:lnTo>
                  <a:pt x="1741986" y="1788946"/>
                </a:lnTo>
                <a:lnTo>
                  <a:pt x="0" y="17889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5779177" y="653244"/>
            <a:ext cx="6677179" cy="450330"/>
          </a:xfrm>
          <a:prstGeom prst="rect">
            <a:avLst/>
          </a:prstGeom>
        </p:spPr>
        <p:txBody>
          <a:bodyPr anchor="t" rtlCol="false" tIns="0" lIns="0" bIns="0" rIns="0">
            <a:spAutoFit/>
          </a:bodyPr>
          <a:lstStyle/>
          <a:p>
            <a:pPr algn="ctr">
              <a:lnSpc>
                <a:spcPts val="3582"/>
              </a:lnSpc>
            </a:pPr>
            <a:r>
              <a:rPr lang="en-US" b="true" sz="3227" spc="32">
                <a:solidFill>
                  <a:srgbClr val="FFFFFF"/>
                </a:solidFill>
                <a:latin typeface="Playfair Display 1 Bold"/>
                <a:ea typeface="Playfair Display 1 Bold"/>
                <a:cs typeface="Playfair Display 1 Bold"/>
                <a:sym typeface="Playfair Display 1 Bold"/>
              </a:rPr>
              <a:t>SWOT ANALYSIS</a:t>
            </a:r>
          </a:p>
        </p:txBody>
      </p:sp>
      <p:sp>
        <p:nvSpPr>
          <p:cNvPr name="TextBox 19" id="19"/>
          <p:cNvSpPr txBox="true"/>
          <p:nvPr/>
        </p:nvSpPr>
        <p:spPr>
          <a:xfrm rot="0">
            <a:off x="2695674" y="4295625"/>
            <a:ext cx="12554900" cy="4071841"/>
          </a:xfrm>
          <a:prstGeom prst="rect">
            <a:avLst/>
          </a:prstGeom>
        </p:spPr>
        <p:txBody>
          <a:bodyPr anchor="t" rtlCol="false" tIns="0" lIns="0" bIns="0" rIns="0">
            <a:spAutoFit/>
          </a:bodyPr>
          <a:lstStyle/>
          <a:p>
            <a:pPr algn="l" marL="588581" indent="-294291" lvl="1">
              <a:lnSpc>
                <a:spcPts val="4034"/>
              </a:lnSpc>
              <a:buFont typeface="Arial"/>
              <a:buChar char="•"/>
            </a:pPr>
            <a:r>
              <a:rPr lang="en-US" sz="2726" spc="27">
                <a:solidFill>
                  <a:srgbClr val="FFFFFF"/>
                </a:solidFill>
                <a:latin typeface="Inter"/>
                <a:ea typeface="Inter"/>
                <a:cs typeface="Inter"/>
                <a:sym typeface="Inter"/>
              </a:rPr>
              <a:t> </a:t>
            </a:r>
            <a:r>
              <a:rPr lang="en-US" sz="2726" spc="27">
                <a:solidFill>
                  <a:srgbClr val="FFFFFF"/>
                </a:solidFill>
                <a:latin typeface="Inter"/>
                <a:ea typeface="Inter"/>
                <a:cs typeface="Inter"/>
                <a:sym typeface="Inter"/>
              </a:rPr>
              <a:t>Market Expansion :</a:t>
            </a:r>
          </a:p>
          <a:p>
            <a:pPr algn="l" marL="395712" indent="-197856" lvl="1">
              <a:lnSpc>
                <a:spcPts val="2712"/>
              </a:lnSpc>
              <a:buAutoNum type="arabicPeriod" startAt="1"/>
            </a:pPr>
            <a:r>
              <a:rPr lang="en-US" sz="1832" spc="18">
                <a:solidFill>
                  <a:srgbClr val="FFFFFF"/>
                </a:solidFill>
                <a:latin typeface="Inter"/>
                <a:ea typeface="Inter"/>
                <a:cs typeface="Inter"/>
                <a:sym typeface="Inter"/>
              </a:rPr>
              <a:t>Alex Land can expand its market reach by targeting new customer segments and geographical areas.</a:t>
            </a:r>
          </a:p>
          <a:p>
            <a:pPr algn="l" marL="588581" indent="-294291" lvl="1">
              <a:lnSpc>
                <a:spcPts val="4034"/>
              </a:lnSpc>
              <a:buFont typeface="Arial"/>
              <a:buChar char="•"/>
            </a:pPr>
            <a:r>
              <a:rPr lang="en-US" sz="2726" spc="27">
                <a:solidFill>
                  <a:srgbClr val="FFFFFF"/>
                </a:solidFill>
                <a:latin typeface="Inter"/>
                <a:ea typeface="Inter"/>
                <a:cs typeface="Inter"/>
                <a:sym typeface="Inter"/>
              </a:rPr>
              <a:t>Digital Marketing :</a:t>
            </a:r>
          </a:p>
          <a:p>
            <a:pPr algn="l" marL="395711" indent="-197855" lvl="1">
              <a:lnSpc>
                <a:spcPts val="2712"/>
              </a:lnSpc>
              <a:buAutoNum type="arabicPeriod" startAt="1"/>
            </a:pPr>
            <a:r>
              <a:rPr lang="en-US" sz="1832" spc="18">
                <a:solidFill>
                  <a:srgbClr val="FFFFFF"/>
                </a:solidFill>
                <a:latin typeface="Inter"/>
                <a:ea typeface="Inter"/>
                <a:cs typeface="Inter"/>
                <a:sym typeface="Inter"/>
              </a:rPr>
              <a:t>Investing in digital marketing strategies, such as social media advertising can increase brand visibility and drive online sales.</a:t>
            </a:r>
          </a:p>
          <a:p>
            <a:pPr algn="l" marL="588581" indent="-294291" lvl="1">
              <a:lnSpc>
                <a:spcPts val="4034"/>
              </a:lnSpc>
              <a:buFont typeface="Arial"/>
              <a:buChar char="•"/>
            </a:pPr>
            <a:r>
              <a:rPr lang="en-US" sz="2726" spc="27">
                <a:solidFill>
                  <a:srgbClr val="FFFFFF"/>
                </a:solidFill>
                <a:latin typeface="Inter"/>
                <a:ea typeface="Inter"/>
                <a:cs typeface="Inter"/>
                <a:sym typeface="Inter"/>
              </a:rPr>
              <a:t> Special Occasions :</a:t>
            </a:r>
          </a:p>
          <a:p>
            <a:pPr algn="l" marL="395712" indent="-197856" lvl="1">
              <a:lnSpc>
                <a:spcPts val="2712"/>
              </a:lnSpc>
              <a:buAutoNum type="arabicPeriod" startAt="1"/>
            </a:pPr>
            <a:r>
              <a:rPr lang="en-US" sz="1832" spc="18">
                <a:solidFill>
                  <a:srgbClr val="FFFFFF"/>
                </a:solidFill>
                <a:latin typeface="Inter"/>
                <a:ea typeface="Inter"/>
                <a:cs typeface="Inter"/>
                <a:sym typeface="Inter"/>
              </a:rPr>
              <a:t>Offering gift sets and personalized items for special occasions can also enhance customer engagement.</a:t>
            </a:r>
          </a:p>
          <a:p>
            <a:pPr algn="l" marL="588581" indent="-294291" lvl="1">
              <a:lnSpc>
                <a:spcPts val="4034"/>
              </a:lnSpc>
              <a:buFont typeface="Arial"/>
              <a:buChar char="•"/>
            </a:pPr>
            <a:r>
              <a:rPr lang="en-US" sz="2726" spc="27">
                <a:solidFill>
                  <a:srgbClr val="FFFFFF"/>
                </a:solidFill>
                <a:latin typeface="Inter"/>
                <a:ea typeface="Inter"/>
                <a:cs typeface="Inter"/>
                <a:sym typeface="Inter"/>
              </a:rPr>
              <a:t>growing community of people interested in their courses :</a:t>
            </a:r>
          </a:p>
          <a:p>
            <a:pPr algn="l" marL="395712" indent="-197856" lvl="1">
              <a:lnSpc>
                <a:spcPts val="2712"/>
              </a:lnSpc>
              <a:buAutoNum type="arabicPeriod" startAt="1"/>
            </a:pPr>
            <a:r>
              <a:rPr lang="en-US" sz="1832" spc="18">
                <a:solidFill>
                  <a:srgbClr val="FFFFFF"/>
                </a:solidFill>
                <a:latin typeface="Inter"/>
                <a:ea typeface="Inter"/>
                <a:cs typeface="Inter"/>
                <a:sym typeface="Inter"/>
              </a:rPr>
              <a:t>Alex land has a great opportunity to grow this community by providing the courses they provide, and also creating a community on their social media platforms.</a:t>
            </a:r>
          </a:p>
        </p:txBody>
      </p:sp>
      <p:sp>
        <p:nvSpPr>
          <p:cNvPr name="Freeform 20" id="20"/>
          <p:cNvSpPr/>
          <p:nvPr/>
        </p:nvSpPr>
        <p:spPr>
          <a:xfrm flipH="false" flipV="false" rot="0">
            <a:off x="7857332" y="1316580"/>
            <a:ext cx="2573335" cy="1082897"/>
          </a:xfrm>
          <a:custGeom>
            <a:avLst/>
            <a:gdLst/>
            <a:ahLst/>
            <a:cxnLst/>
            <a:rect r="r" b="b" t="t" l="l"/>
            <a:pathLst>
              <a:path h="1082897" w="2573335">
                <a:moveTo>
                  <a:pt x="0" y="0"/>
                </a:moveTo>
                <a:lnTo>
                  <a:pt x="2573336" y="0"/>
                </a:lnTo>
                <a:lnTo>
                  <a:pt x="2573336" y="1082897"/>
                </a:lnTo>
                <a:lnTo>
                  <a:pt x="0" y="1082897"/>
                </a:lnTo>
                <a:lnTo>
                  <a:pt x="0" y="0"/>
                </a:lnTo>
                <a:close/>
              </a:path>
            </a:pathLst>
          </a:custGeom>
          <a:blipFill>
            <a:blip r:embed="rId13"/>
            <a:stretch>
              <a:fillRect l="0" t="-60226" r="0" b="-73667"/>
            </a:stretch>
          </a:blipFill>
        </p:spPr>
      </p:sp>
      <p:sp>
        <p:nvSpPr>
          <p:cNvPr name="TextBox 21" id="21"/>
          <p:cNvSpPr txBox="true"/>
          <p:nvPr/>
        </p:nvSpPr>
        <p:spPr>
          <a:xfrm rot="0">
            <a:off x="7460878" y="2535525"/>
            <a:ext cx="3366243" cy="569618"/>
          </a:xfrm>
          <a:prstGeom prst="rect">
            <a:avLst/>
          </a:prstGeom>
        </p:spPr>
        <p:txBody>
          <a:bodyPr anchor="t" rtlCol="false" tIns="0" lIns="0" bIns="0" rIns="0">
            <a:spAutoFit/>
          </a:bodyPr>
          <a:lstStyle/>
          <a:p>
            <a:pPr algn="ctr">
              <a:lnSpc>
                <a:spcPts val="4303"/>
              </a:lnSpc>
            </a:pPr>
            <a:r>
              <a:rPr lang="en-US" b="true" sz="3877" spc="38">
                <a:solidFill>
                  <a:srgbClr val="FFFFFF"/>
                </a:solidFill>
                <a:latin typeface="Playfair Display 1 Bold"/>
                <a:ea typeface="Playfair Display 1 Bold"/>
                <a:cs typeface="Playfair Display 1 Bold"/>
                <a:sym typeface="Playfair Display 1 Bold"/>
              </a:rPr>
              <a:t>Opportunities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396" r="0" b="-13396"/>
            </a:stretch>
          </a:blipFill>
        </p:spPr>
      </p:sp>
      <p:sp>
        <p:nvSpPr>
          <p:cNvPr name="AutoShape 3" id="3"/>
          <p:cNvSpPr/>
          <p:nvPr/>
        </p:nvSpPr>
        <p:spPr>
          <a:xfrm>
            <a:off x="5637491" y="1028700"/>
            <a:ext cx="8721658" cy="9313"/>
          </a:xfrm>
          <a:prstGeom prst="line">
            <a:avLst/>
          </a:prstGeom>
          <a:ln cap="flat" w="38100">
            <a:solidFill>
              <a:srgbClr val="111111"/>
            </a:solidFill>
            <a:prstDash val="solid"/>
            <a:headEnd type="none" len="sm" w="sm"/>
            <a:tailEnd type="none" len="sm" w="sm"/>
          </a:ln>
        </p:spPr>
      </p:sp>
      <p:sp>
        <p:nvSpPr>
          <p:cNvPr name="AutoShape 4" id="4"/>
          <p:cNvSpPr/>
          <p:nvPr/>
        </p:nvSpPr>
        <p:spPr>
          <a:xfrm flipV="true">
            <a:off x="14359150" y="1017921"/>
            <a:ext cx="0" cy="4977248"/>
          </a:xfrm>
          <a:prstGeom prst="line">
            <a:avLst/>
          </a:prstGeom>
          <a:ln cap="flat" w="38100">
            <a:solidFill>
              <a:srgbClr val="111111"/>
            </a:solidFill>
            <a:prstDash val="solid"/>
            <a:headEnd type="none" len="sm" w="sm"/>
            <a:tailEnd type="none" len="sm" w="sm"/>
          </a:ln>
        </p:spPr>
      </p:sp>
      <p:grpSp>
        <p:nvGrpSpPr>
          <p:cNvPr name="Group 5" id="5"/>
          <p:cNvGrpSpPr/>
          <p:nvPr/>
        </p:nvGrpSpPr>
        <p:grpSpPr>
          <a:xfrm rot="0">
            <a:off x="5778336" y="681778"/>
            <a:ext cx="6731329" cy="904761"/>
            <a:chOff x="0" y="0"/>
            <a:chExt cx="6954017" cy="934692"/>
          </a:xfrm>
        </p:grpSpPr>
        <p:sp>
          <p:nvSpPr>
            <p:cNvPr name="Freeform 6" id="6"/>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A4A559"/>
            </a:solidFill>
          </p:spPr>
        </p:sp>
      </p:grpSp>
      <p:grpSp>
        <p:nvGrpSpPr>
          <p:cNvPr name="Group 7" id="7"/>
          <p:cNvGrpSpPr/>
          <p:nvPr/>
        </p:nvGrpSpPr>
        <p:grpSpPr>
          <a:xfrm rot="0">
            <a:off x="2695674" y="2553542"/>
            <a:ext cx="12870420" cy="6617085"/>
            <a:chOff x="0" y="0"/>
            <a:chExt cx="12700428" cy="6529687"/>
          </a:xfrm>
        </p:grpSpPr>
        <p:sp>
          <p:nvSpPr>
            <p:cNvPr name="Freeform 8" id="8"/>
            <p:cNvSpPr/>
            <p:nvPr/>
          </p:nvSpPr>
          <p:spPr>
            <a:xfrm flipH="false" flipV="false" rot="0">
              <a:off x="0" y="0"/>
              <a:ext cx="12700428" cy="6529687"/>
            </a:xfrm>
            <a:custGeom>
              <a:avLst/>
              <a:gdLst/>
              <a:ahLst/>
              <a:cxnLst/>
              <a:rect r="r" b="b" t="t" l="l"/>
              <a:pathLst>
                <a:path h="6529687" w="12700428">
                  <a:moveTo>
                    <a:pt x="12575968" y="6529687"/>
                  </a:moveTo>
                  <a:lnTo>
                    <a:pt x="124460" y="6529687"/>
                  </a:lnTo>
                  <a:cubicBezTo>
                    <a:pt x="55880" y="6529687"/>
                    <a:pt x="0" y="6473807"/>
                    <a:pt x="0" y="6405227"/>
                  </a:cubicBezTo>
                  <a:lnTo>
                    <a:pt x="0" y="124460"/>
                  </a:lnTo>
                  <a:cubicBezTo>
                    <a:pt x="0" y="55880"/>
                    <a:pt x="55880" y="0"/>
                    <a:pt x="124460" y="0"/>
                  </a:cubicBezTo>
                  <a:lnTo>
                    <a:pt x="12575968" y="0"/>
                  </a:lnTo>
                  <a:cubicBezTo>
                    <a:pt x="12644548" y="0"/>
                    <a:pt x="12700428" y="55880"/>
                    <a:pt x="12700428" y="124460"/>
                  </a:cubicBezTo>
                  <a:lnTo>
                    <a:pt x="12700428" y="6405227"/>
                  </a:lnTo>
                  <a:cubicBezTo>
                    <a:pt x="12700428" y="6473807"/>
                    <a:pt x="12644548" y="6529687"/>
                    <a:pt x="12575968" y="6529687"/>
                  </a:cubicBezTo>
                  <a:close/>
                </a:path>
              </a:pathLst>
            </a:custGeom>
            <a:solidFill>
              <a:srgbClr val="A4A559"/>
            </a:solidFill>
          </p:spPr>
        </p:sp>
      </p:grpSp>
      <p:grpSp>
        <p:nvGrpSpPr>
          <p:cNvPr name="Group 9" id="9"/>
          <p:cNvGrpSpPr/>
          <p:nvPr/>
        </p:nvGrpSpPr>
        <p:grpSpPr>
          <a:xfrm rot="0">
            <a:off x="1253238" y="9466875"/>
            <a:ext cx="2210881" cy="221088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11" id="11"/>
          <p:cNvSpPr/>
          <p:nvPr/>
        </p:nvSpPr>
        <p:spPr>
          <a:xfrm flipH="false" flipV="false" rot="0">
            <a:off x="1521857" y="7736053"/>
            <a:ext cx="1468689" cy="1903753"/>
          </a:xfrm>
          <a:custGeom>
            <a:avLst/>
            <a:gdLst/>
            <a:ahLst/>
            <a:cxnLst/>
            <a:rect r="r" b="b" t="t" l="l"/>
            <a:pathLst>
              <a:path h="1903753" w="1468689">
                <a:moveTo>
                  <a:pt x="0" y="0"/>
                </a:moveTo>
                <a:lnTo>
                  <a:pt x="1468689" y="0"/>
                </a:lnTo>
                <a:lnTo>
                  <a:pt x="1468689" y="1903753"/>
                </a:lnTo>
                <a:lnTo>
                  <a:pt x="0" y="1903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462497" y="-706996"/>
            <a:ext cx="2466353" cy="1735696"/>
          </a:xfrm>
          <a:custGeom>
            <a:avLst/>
            <a:gdLst/>
            <a:ahLst/>
            <a:cxnLst/>
            <a:rect r="r" b="b" t="t" l="l"/>
            <a:pathLst>
              <a:path h="1735696" w="2466353">
                <a:moveTo>
                  <a:pt x="0" y="0"/>
                </a:moveTo>
                <a:lnTo>
                  <a:pt x="2466353" y="0"/>
                </a:lnTo>
                <a:lnTo>
                  <a:pt x="2466353" y="1735696"/>
                </a:lnTo>
                <a:lnTo>
                  <a:pt x="0" y="17356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5275122" y="228223"/>
            <a:ext cx="3267453" cy="3261512"/>
          </a:xfrm>
          <a:custGeom>
            <a:avLst/>
            <a:gdLst/>
            <a:ahLst/>
            <a:cxnLst/>
            <a:rect r="r" b="b" t="t" l="l"/>
            <a:pathLst>
              <a:path h="3261512" w="3267453">
                <a:moveTo>
                  <a:pt x="0" y="0"/>
                </a:moveTo>
                <a:lnTo>
                  <a:pt x="3267453" y="0"/>
                </a:lnTo>
                <a:lnTo>
                  <a:pt x="3267453" y="3261512"/>
                </a:lnTo>
                <a:lnTo>
                  <a:pt x="0" y="32615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3634256" y="8827330"/>
            <a:ext cx="403868" cy="1252302"/>
          </a:xfrm>
          <a:custGeom>
            <a:avLst/>
            <a:gdLst/>
            <a:ahLst/>
            <a:cxnLst/>
            <a:rect r="r" b="b" t="t" l="l"/>
            <a:pathLst>
              <a:path h="1252302" w="403868">
                <a:moveTo>
                  <a:pt x="0" y="0"/>
                </a:moveTo>
                <a:lnTo>
                  <a:pt x="403867" y="0"/>
                </a:lnTo>
                <a:lnTo>
                  <a:pt x="403867" y="1252302"/>
                </a:lnTo>
                <a:lnTo>
                  <a:pt x="0" y="1252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4598837" y="9021182"/>
            <a:ext cx="2466353" cy="1735696"/>
          </a:xfrm>
          <a:custGeom>
            <a:avLst/>
            <a:gdLst/>
            <a:ahLst/>
            <a:cxnLst/>
            <a:rect r="r" b="b" t="t" l="l"/>
            <a:pathLst>
              <a:path h="1735696" w="2466353">
                <a:moveTo>
                  <a:pt x="0" y="0"/>
                </a:moveTo>
                <a:lnTo>
                  <a:pt x="2466353" y="0"/>
                </a:lnTo>
                <a:lnTo>
                  <a:pt x="2466353" y="1735697"/>
                </a:lnTo>
                <a:lnTo>
                  <a:pt x="0" y="1735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4440955" y="-478694"/>
            <a:ext cx="403868" cy="1252302"/>
          </a:xfrm>
          <a:custGeom>
            <a:avLst/>
            <a:gdLst/>
            <a:ahLst/>
            <a:cxnLst/>
            <a:rect r="r" b="b" t="t" l="l"/>
            <a:pathLst>
              <a:path h="1252302" w="403868">
                <a:moveTo>
                  <a:pt x="0" y="0"/>
                </a:moveTo>
                <a:lnTo>
                  <a:pt x="403867" y="0"/>
                </a:lnTo>
                <a:lnTo>
                  <a:pt x="403867" y="1252303"/>
                </a:lnTo>
                <a:lnTo>
                  <a:pt x="0" y="12523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3552129" y="1607143"/>
            <a:ext cx="1614042" cy="1892800"/>
          </a:xfrm>
          <a:custGeom>
            <a:avLst/>
            <a:gdLst/>
            <a:ahLst/>
            <a:cxnLst/>
            <a:rect r="r" b="b" t="t" l="l"/>
            <a:pathLst>
              <a:path h="1892800" w="1614042">
                <a:moveTo>
                  <a:pt x="0" y="0"/>
                </a:moveTo>
                <a:lnTo>
                  <a:pt x="1614042" y="0"/>
                </a:lnTo>
                <a:lnTo>
                  <a:pt x="1614042" y="1892799"/>
                </a:lnTo>
                <a:lnTo>
                  <a:pt x="0" y="18927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5805411" y="923202"/>
            <a:ext cx="6677179" cy="450330"/>
          </a:xfrm>
          <a:prstGeom prst="rect">
            <a:avLst/>
          </a:prstGeom>
        </p:spPr>
        <p:txBody>
          <a:bodyPr anchor="t" rtlCol="false" tIns="0" lIns="0" bIns="0" rIns="0">
            <a:spAutoFit/>
          </a:bodyPr>
          <a:lstStyle/>
          <a:p>
            <a:pPr algn="ctr">
              <a:lnSpc>
                <a:spcPts val="3582"/>
              </a:lnSpc>
            </a:pPr>
            <a:r>
              <a:rPr lang="en-US" b="true" sz="3227" spc="32">
                <a:solidFill>
                  <a:srgbClr val="FFFFFF"/>
                </a:solidFill>
                <a:latin typeface="Playfair Display 1 Bold"/>
                <a:ea typeface="Playfair Display 1 Bold"/>
                <a:cs typeface="Playfair Display 1 Bold"/>
                <a:sym typeface="Playfair Display 1 Bold"/>
              </a:rPr>
              <a:t>SWOT ANALYSIS</a:t>
            </a:r>
          </a:p>
        </p:txBody>
      </p:sp>
      <p:sp>
        <p:nvSpPr>
          <p:cNvPr name="TextBox 19" id="19"/>
          <p:cNvSpPr txBox="true"/>
          <p:nvPr/>
        </p:nvSpPr>
        <p:spPr>
          <a:xfrm rot="0">
            <a:off x="3137998" y="4471492"/>
            <a:ext cx="11985771" cy="3555170"/>
          </a:xfrm>
          <a:prstGeom prst="rect">
            <a:avLst/>
          </a:prstGeom>
        </p:spPr>
        <p:txBody>
          <a:bodyPr anchor="t" rtlCol="false" tIns="0" lIns="0" bIns="0" rIns="0">
            <a:spAutoFit/>
          </a:bodyPr>
          <a:lstStyle/>
          <a:p>
            <a:pPr algn="l" marL="566991" indent="-283496" lvl="1">
              <a:lnSpc>
                <a:spcPts val="3886"/>
              </a:lnSpc>
              <a:spcBef>
                <a:spcPct val="0"/>
              </a:spcBef>
              <a:buFont typeface="Arial"/>
              <a:buChar char="•"/>
            </a:pPr>
            <a:r>
              <a:rPr lang="en-US" sz="2626" spc="26" strike="noStrike" u="none">
                <a:solidFill>
                  <a:srgbClr val="FFFFFF"/>
                </a:solidFill>
                <a:latin typeface="Inter"/>
                <a:ea typeface="Inter"/>
                <a:cs typeface="Inter"/>
                <a:sym typeface="Inter"/>
              </a:rPr>
              <a:t>Production Time Delays:</a:t>
            </a:r>
          </a:p>
          <a:p>
            <a:pPr algn="l" marL="323157" indent="-161578" lvl="1">
              <a:lnSpc>
                <a:spcPts val="2215"/>
              </a:lnSpc>
              <a:buAutoNum type="arabicPeriod" startAt="1"/>
            </a:pPr>
            <a:r>
              <a:rPr lang="en-US" sz="1496" spc="14" strike="noStrike" u="none">
                <a:solidFill>
                  <a:srgbClr val="FFFFFF"/>
                </a:solidFill>
                <a:latin typeface="Inter"/>
                <a:ea typeface="Inter"/>
                <a:cs typeface="Inter"/>
                <a:sym typeface="Inter"/>
              </a:rPr>
              <a:t> Handmade products take longer to create, affecting marketing timelines. </a:t>
            </a:r>
          </a:p>
          <a:p>
            <a:pPr algn="l">
              <a:lnSpc>
                <a:spcPts val="2215"/>
              </a:lnSpc>
            </a:pPr>
          </a:p>
          <a:p>
            <a:pPr algn="l">
              <a:lnSpc>
                <a:spcPts val="2416"/>
              </a:lnSpc>
            </a:pPr>
            <a:r>
              <a:rPr lang="en-US" b="true" sz="1632" spc="16" strike="noStrike" u="none">
                <a:solidFill>
                  <a:srgbClr val="FFFFFF"/>
                </a:solidFill>
                <a:latin typeface="Inter Bold"/>
                <a:ea typeface="Inter Bold"/>
                <a:cs typeface="Inter Bold"/>
                <a:sym typeface="Inter Bold"/>
              </a:rPr>
              <a:t>Solution: Plan campaigns around available stock, use pre-orders, and showcase production progress to engage customers.losing followers' interest due to gap time between product batches</a:t>
            </a:r>
          </a:p>
          <a:p>
            <a:pPr algn="l">
              <a:lnSpc>
                <a:spcPts val="2416"/>
              </a:lnSpc>
            </a:pPr>
          </a:p>
          <a:p>
            <a:pPr algn="l" marL="566991" indent="-283496" lvl="1">
              <a:lnSpc>
                <a:spcPts val="3886"/>
              </a:lnSpc>
              <a:spcBef>
                <a:spcPct val="0"/>
              </a:spcBef>
              <a:buFont typeface="Arial"/>
              <a:buChar char="•"/>
            </a:pPr>
            <a:r>
              <a:rPr lang="en-US" sz="2626" spc="26" strike="noStrike" u="none">
                <a:solidFill>
                  <a:srgbClr val="FFFFFF"/>
                </a:solidFill>
                <a:latin typeface="Inter"/>
                <a:ea typeface="Inter"/>
                <a:cs typeface="Inter"/>
                <a:sym typeface="Inter"/>
              </a:rPr>
              <a:t>Low conversion rates:</a:t>
            </a:r>
          </a:p>
          <a:p>
            <a:pPr algn="l" marL="323157" indent="-161578" lvl="1">
              <a:lnSpc>
                <a:spcPts val="2215"/>
              </a:lnSpc>
              <a:buAutoNum type="arabicPeriod" startAt="1"/>
            </a:pPr>
            <a:r>
              <a:rPr lang="en-US" sz="1496" spc="14" strike="noStrike" u="none">
                <a:solidFill>
                  <a:srgbClr val="FFFFFF"/>
                </a:solidFill>
                <a:latin typeface="Inter"/>
                <a:ea typeface="Inter"/>
                <a:cs typeface="Inter"/>
                <a:sym typeface="Inter"/>
              </a:rPr>
              <a:t>Customers</a:t>
            </a:r>
            <a:r>
              <a:rPr lang="en-US" sz="1496" spc="14" strike="noStrike" u="none">
                <a:solidFill>
                  <a:srgbClr val="FFFFFF"/>
                </a:solidFill>
                <a:latin typeface="Inter"/>
                <a:ea typeface="Inter"/>
                <a:cs typeface="Inter"/>
                <a:sym typeface="Inter"/>
              </a:rPr>
              <a:t> hesitate due to pricing or trust issues. </a:t>
            </a:r>
          </a:p>
          <a:p>
            <a:pPr algn="l">
              <a:lnSpc>
                <a:spcPts val="2215"/>
              </a:lnSpc>
            </a:pPr>
          </a:p>
          <a:p>
            <a:pPr algn="l">
              <a:lnSpc>
                <a:spcPts val="2416"/>
              </a:lnSpc>
            </a:pPr>
            <a:r>
              <a:rPr lang="en-US" b="true" sz="1632" spc="16" strike="noStrike" u="none">
                <a:solidFill>
                  <a:srgbClr val="FFFFFF"/>
                </a:solidFill>
                <a:latin typeface="Inter Bold"/>
                <a:ea typeface="Inter Bold"/>
                <a:cs typeface="Inter Bold"/>
                <a:sym typeface="Inter Bold"/>
              </a:rPr>
              <a:t>Solution: Highlight uniqueness, showcase customer reviews, offer flexible payment options, and optimize the website for better user experience.</a:t>
            </a:r>
          </a:p>
        </p:txBody>
      </p:sp>
      <p:sp>
        <p:nvSpPr>
          <p:cNvPr name="Freeform 20" id="20"/>
          <p:cNvSpPr/>
          <p:nvPr/>
        </p:nvSpPr>
        <p:spPr>
          <a:xfrm flipH="false" flipV="false" rot="0">
            <a:off x="7634908" y="1451509"/>
            <a:ext cx="2573335" cy="1082897"/>
          </a:xfrm>
          <a:custGeom>
            <a:avLst/>
            <a:gdLst/>
            <a:ahLst/>
            <a:cxnLst/>
            <a:rect r="r" b="b" t="t" l="l"/>
            <a:pathLst>
              <a:path h="1082897" w="2573335">
                <a:moveTo>
                  <a:pt x="0" y="0"/>
                </a:moveTo>
                <a:lnTo>
                  <a:pt x="2573336" y="0"/>
                </a:lnTo>
                <a:lnTo>
                  <a:pt x="2573336" y="1082897"/>
                </a:lnTo>
                <a:lnTo>
                  <a:pt x="0" y="1082897"/>
                </a:lnTo>
                <a:lnTo>
                  <a:pt x="0" y="0"/>
                </a:lnTo>
                <a:close/>
              </a:path>
            </a:pathLst>
          </a:custGeom>
          <a:blipFill>
            <a:blip r:embed="rId13"/>
            <a:stretch>
              <a:fillRect l="0" t="-60226" r="0" b="-73667"/>
            </a:stretch>
          </a:blipFill>
        </p:spPr>
      </p:sp>
      <p:sp>
        <p:nvSpPr>
          <p:cNvPr name="TextBox 21" id="21"/>
          <p:cNvSpPr txBox="true"/>
          <p:nvPr/>
        </p:nvSpPr>
        <p:spPr>
          <a:xfrm rot="0">
            <a:off x="7238454" y="2640624"/>
            <a:ext cx="3366243" cy="569618"/>
          </a:xfrm>
          <a:prstGeom prst="rect">
            <a:avLst/>
          </a:prstGeom>
        </p:spPr>
        <p:txBody>
          <a:bodyPr anchor="t" rtlCol="false" tIns="0" lIns="0" bIns="0" rIns="0">
            <a:spAutoFit/>
          </a:bodyPr>
          <a:lstStyle/>
          <a:p>
            <a:pPr algn="ctr">
              <a:lnSpc>
                <a:spcPts val="4303"/>
              </a:lnSpc>
            </a:pPr>
            <a:r>
              <a:rPr lang="en-US" b="true" sz="3877" spc="38">
                <a:solidFill>
                  <a:srgbClr val="FFFFFF"/>
                </a:solidFill>
                <a:latin typeface="Playfair Display 1 Bold"/>
                <a:ea typeface="Playfair Display 1 Bold"/>
                <a:cs typeface="Playfair Display 1 Bold"/>
                <a:sym typeface="Playfair Display 1 Bold"/>
              </a:rPr>
              <a:t>Threats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DAGkNoYqCP0</dc:identifier>
  <dcterms:modified xsi:type="dcterms:W3CDTF">2011-08-01T06:04:30Z</dcterms:modified>
  <cp:revision>1</cp:revision>
  <dc:title>Alex land final project</dc:title>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21654689</vt:lpwstr>
  </property>
  <property fmtid="{D5CDD505-2E9C-101B-9397-08002B2CF9AE}" name="NXPowerLiteSettings" pid="3">
    <vt:lpwstr>F7000400038000</vt:lpwstr>
  </property>
  <property fmtid="{D5CDD505-2E9C-101B-9397-08002B2CF9AE}" name="NXPowerLiteVersion" pid="4">
    <vt:lpwstr>S10.3.1</vt:lpwstr>
  </property>
</Properties>
</file>